
<file path=[Content_Types].xml><?xml version="1.0" encoding="utf-8"?>
<Types xmlns="http://schemas.openxmlformats.org/package/2006/content-types">
  <Default Extension="bin" ContentType="application/vnd.openxmlformats-officedocument.oleObject"/>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4.xml" ContentType="application/vnd.openxmlformats-officedocument.presentationml.notesSlide+xml"/>
  <Override PartName="/ppt/tags/tag37.xml" ContentType="application/vnd.openxmlformats-officedocument.presentationml.tags+xml"/>
  <Override PartName="/ppt/notesSlides/notesSlide5.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9"/>
  </p:notesMasterIdLst>
  <p:sldIdLst>
    <p:sldId id="725" r:id="rId2"/>
    <p:sldId id="584" r:id="rId3"/>
    <p:sldId id="728" r:id="rId4"/>
    <p:sldId id="726" r:id="rId5"/>
    <p:sldId id="531" r:id="rId6"/>
    <p:sldId id="583" r:id="rId7"/>
    <p:sldId id="827" r:id="rId8"/>
    <p:sldId id="716" r:id="rId9"/>
    <p:sldId id="594" r:id="rId10"/>
    <p:sldId id="730" r:id="rId11"/>
    <p:sldId id="740" r:id="rId12"/>
    <p:sldId id="735" r:id="rId13"/>
    <p:sldId id="815" r:id="rId14"/>
    <p:sldId id="732" r:id="rId15"/>
    <p:sldId id="736" r:id="rId16"/>
    <p:sldId id="738" r:id="rId17"/>
    <p:sldId id="739" r:id="rId18"/>
    <p:sldId id="768" r:id="rId19"/>
    <p:sldId id="837" r:id="rId20"/>
    <p:sldId id="838" r:id="rId21"/>
    <p:sldId id="814" r:id="rId22"/>
    <p:sldId id="582" r:id="rId23"/>
    <p:sldId id="829" r:id="rId24"/>
    <p:sldId id="822" r:id="rId25"/>
    <p:sldId id="750" r:id="rId26"/>
    <p:sldId id="756" r:id="rId27"/>
    <p:sldId id="757" r:id="rId28"/>
    <p:sldId id="741" r:id="rId29"/>
    <p:sldId id="810" r:id="rId30"/>
    <p:sldId id="743" r:id="rId31"/>
    <p:sldId id="759" r:id="rId32"/>
    <p:sldId id="751" r:id="rId33"/>
    <p:sldId id="818" r:id="rId34"/>
    <p:sldId id="773" r:id="rId35"/>
    <p:sldId id="783" r:id="rId36"/>
    <p:sldId id="816" r:id="rId37"/>
    <p:sldId id="840" r:id="rId38"/>
    <p:sldId id="817" r:id="rId39"/>
    <p:sldId id="811" r:id="rId40"/>
    <p:sldId id="754" r:id="rId41"/>
    <p:sldId id="830" r:id="rId42"/>
    <p:sldId id="670" r:id="rId43"/>
    <p:sldId id="777" r:id="rId44"/>
    <p:sldId id="796" r:id="rId45"/>
    <p:sldId id="761" r:id="rId46"/>
    <p:sldId id="762" r:id="rId47"/>
    <p:sldId id="778" r:id="rId48"/>
    <p:sldId id="819" r:id="rId49"/>
    <p:sldId id="798" r:id="rId50"/>
    <p:sldId id="824" r:id="rId51"/>
    <p:sldId id="780" r:id="rId52"/>
    <p:sldId id="797" r:id="rId53"/>
    <p:sldId id="799" r:id="rId54"/>
    <p:sldId id="800" r:id="rId55"/>
    <p:sldId id="801" r:id="rId56"/>
    <p:sldId id="825" r:id="rId57"/>
    <p:sldId id="826" r:id="rId58"/>
    <p:sldId id="835" r:id="rId59"/>
    <p:sldId id="591" r:id="rId60"/>
    <p:sldId id="587" r:id="rId61"/>
    <p:sldId id="809" r:id="rId62"/>
    <p:sldId id="784" r:id="rId63"/>
    <p:sldId id="785" r:id="rId64"/>
    <p:sldId id="787" r:id="rId65"/>
    <p:sldId id="788" r:id="rId66"/>
    <p:sldId id="791" r:id="rId67"/>
    <p:sldId id="789" r:id="rId68"/>
    <p:sldId id="790" r:id="rId69"/>
    <p:sldId id="792" r:id="rId70"/>
    <p:sldId id="793" r:id="rId71"/>
    <p:sldId id="794" r:id="rId72"/>
    <p:sldId id="795" r:id="rId73"/>
    <p:sldId id="749" r:id="rId74"/>
    <p:sldId id="805" r:id="rId75"/>
    <p:sldId id="806" r:id="rId76"/>
    <p:sldId id="807" r:id="rId77"/>
    <p:sldId id="566" r:id="rId78"/>
    <p:sldId id="661" r:id="rId79"/>
    <p:sldId id="663" r:id="rId80"/>
    <p:sldId id="664" r:id="rId81"/>
    <p:sldId id="665" r:id="rId82"/>
    <p:sldId id="589" r:id="rId83"/>
    <p:sldId id="691" r:id="rId84"/>
    <p:sldId id="692" r:id="rId85"/>
    <p:sldId id="693" r:id="rId86"/>
    <p:sldId id="694" r:id="rId87"/>
    <p:sldId id="841" r:id="rId88"/>
  </p:sldIdLst>
  <p:sldSz cx="11522075" cy="6484938"/>
  <p:notesSz cx="6819900" cy="9918700"/>
  <p:custDataLst>
    <p:tags r:id="rId90"/>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olien" id="{2B39CD05-7D67-4690-A5F0-0DAF4769A21F}">
          <p14:sldIdLst>
            <p14:sldId id="725"/>
            <p14:sldId id="584"/>
            <p14:sldId id="728"/>
            <p14:sldId id="726"/>
            <p14:sldId id="531"/>
            <p14:sldId id="583"/>
            <p14:sldId id="827"/>
            <p14:sldId id="716"/>
            <p14:sldId id="594"/>
            <p14:sldId id="730"/>
            <p14:sldId id="740"/>
            <p14:sldId id="735"/>
            <p14:sldId id="815"/>
            <p14:sldId id="732"/>
            <p14:sldId id="736"/>
            <p14:sldId id="738"/>
            <p14:sldId id="739"/>
            <p14:sldId id="768"/>
            <p14:sldId id="837"/>
            <p14:sldId id="838"/>
            <p14:sldId id="814"/>
            <p14:sldId id="582"/>
            <p14:sldId id="829"/>
            <p14:sldId id="822"/>
            <p14:sldId id="750"/>
            <p14:sldId id="756"/>
            <p14:sldId id="757"/>
            <p14:sldId id="741"/>
            <p14:sldId id="810"/>
            <p14:sldId id="743"/>
            <p14:sldId id="759"/>
            <p14:sldId id="751"/>
            <p14:sldId id="818"/>
            <p14:sldId id="773"/>
            <p14:sldId id="783"/>
            <p14:sldId id="816"/>
            <p14:sldId id="840"/>
            <p14:sldId id="817"/>
            <p14:sldId id="811"/>
            <p14:sldId id="754"/>
            <p14:sldId id="830"/>
            <p14:sldId id="670"/>
            <p14:sldId id="777"/>
            <p14:sldId id="796"/>
            <p14:sldId id="761"/>
            <p14:sldId id="762"/>
            <p14:sldId id="778"/>
            <p14:sldId id="819"/>
            <p14:sldId id="798"/>
            <p14:sldId id="824"/>
            <p14:sldId id="780"/>
            <p14:sldId id="797"/>
            <p14:sldId id="799"/>
            <p14:sldId id="800"/>
            <p14:sldId id="801"/>
            <p14:sldId id="825"/>
            <p14:sldId id="826"/>
            <p14:sldId id="835"/>
            <p14:sldId id="591"/>
            <p14:sldId id="587"/>
            <p14:sldId id="809"/>
            <p14:sldId id="784"/>
            <p14:sldId id="785"/>
            <p14:sldId id="787"/>
            <p14:sldId id="788"/>
            <p14:sldId id="791"/>
            <p14:sldId id="789"/>
            <p14:sldId id="790"/>
            <p14:sldId id="792"/>
            <p14:sldId id="793"/>
            <p14:sldId id="794"/>
            <p14:sldId id="795"/>
            <p14:sldId id="749"/>
            <p14:sldId id="805"/>
            <p14:sldId id="806"/>
            <p14:sldId id="807"/>
            <p14:sldId id="566"/>
            <p14:sldId id="661"/>
            <p14:sldId id="663"/>
            <p14:sldId id="664"/>
            <p14:sldId id="665"/>
            <p14:sldId id="589"/>
            <p14:sldId id="691"/>
            <p14:sldId id="692"/>
            <p14:sldId id="693"/>
            <p14:sldId id="694"/>
            <p14:sldId id="841"/>
          </p14:sldIdLst>
        </p14:section>
        <p14:section name="Backup" id="{C2EFAD4E-BC53-47EF-A261-BCD7CF637FCF}">
          <p14:sldIdLst/>
        </p14:section>
      </p14:sectionLst>
    </p:ext>
    <p:ext uri="{EFAFB233-063F-42B5-8137-9DF3F51BA10A}">
      <p15:sldGuideLst xmlns:p15="http://schemas.microsoft.com/office/powerpoint/2012/main">
        <p15:guide id="1" orient="horz" pos="228" userDrawn="1">
          <p15:clr>
            <a:srgbClr val="A4A3A4"/>
          </p15:clr>
        </p15:guide>
        <p15:guide id="2" pos="182" userDrawn="1">
          <p15:clr>
            <a:srgbClr val="A4A3A4"/>
          </p15:clr>
        </p15:guide>
        <p15:guide id="3" pos="1837" userDrawn="1">
          <p15:clr>
            <a:srgbClr val="A4A3A4"/>
          </p15:clr>
        </p15:guide>
        <p15:guide id="4" pos="1928" userDrawn="1">
          <p15:clr>
            <a:srgbClr val="A4A3A4"/>
          </p15:clr>
        </p15:guide>
        <p15:guide id="5" pos="3584" userDrawn="1">
          <p15:clr>
            <a:srgbClr val="A4A3A4"/>
          </p15:clr>
        </p15:guide>
        <p15:guide id="6" pos="3674" userDrawn="1">
          <p15:clr>
            <a:srgbClr val="A4A3A4"/>
          </p15:clr>
        </p15:guide>
        <p15:guide id="7" pos="5421" userDrawn="1">
          <p15:clr>
            <a:srgbClr val="A4A3A4"/>
          </p15:clr>
        </p15:guide>
        <p15:guide id="8" pos="7076" userDrawn="1">
          <p15:clr>
            <a:srgbClr val="A4A3A4"/>
          </p15:clr>
        </p15:guide>
        <p15:guide id="9" orient="horz" pos="319" userDrawn="1">
          <p15:clr>
            <a:srgbClr val="A4A3A4"/>
          </p15:clr>
        </p15:guide>
        <p15:guide id="10" orient="horz" pos="750" userDrawn="1">
          <p15:clr>
            <a:srgbClr val="A4A3A4"/>
          </p15:clr>
        </p15:guide>
        <p15:guide id="11" orient="horz" pos="1013" userDrawn="1">
          <p15:clr>
            <a:srgbClr val="A4A3A4"/>
          </p15:clr>
        </p15:guide>
        <p15:guide id="12" orient="horz" pos="3675" userDrawn="1">
          <p15:clr>
            <a:srgbClr val="A4A3A4"/>
          </p15:clr>
        </p15:guide>
        <p15:guide id="13" orient="horz" pos="3812" userDrawn="1">
          <p15:clr>
            <a:srgbClr val="A4A3A4"/>
          </p15:clr>
        </p15:guide>
        <p15:guide id="14" orient="horz" pos="3962" userDrawn="1">
          <p15:clr>
            <a:srgbClr val="A4A3A4"/>
          </p15:clr>
        </p15:guide>
        <p15:guide id="15" pos="5330" userDrawn="1">
          <p15:clr>
            <a:srgbClr val="A4A3A4"/>
          </p15:clr>
        </p15:guide>
        <p15:guide id="16" pos="3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0D0D0"/>
    <a:srgbClr val="F6FBFE"/>
    <a:srgbClr val="7F7F7F"/>
    <a:srgbClr val="FFFFFF"/>
    <a:srgbClr val="093454"/>
    <a:srgbClr val="062A47"/>
    <a:srgbClr val="09375A"/>
    <a:srgbClr val="093457"/>
    <a:srgbClr val="FFD7A5"/>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Helle Formatvorlag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002" autoAdjust="0"/>
    <p:restoredTop sz="71273" autoAdjust="0"/>
  </p:normalViewPr>
  <p:slideViewPr>
    <p:cSldViewPr snapToGrid="0" snapToObjects="1">
      <p:cViewPr>
        <p:scale>
          <a:sx n="105" d="100"/>
          <a:sy n="105" d="100"/>
        </p:scale>
        <p:origin x="36" y="582"/>
      </p:cViewPr>
      <p:guideLst>
        <p:guide orient="horz" pos="228"/>
        <p:guide pos="182"/>
        <p:guide pos="1837"/>
        <p:guide pos="1928"/>
        <p:guide pos="3584"/>
        <p:guide pos="3674"/>
        <p:guide pos="5421"/>
        <p:guide pos="7076"/>
        <p:guide orient="horz" pos="319"/>
        <p:guide orient="horz" pos="750"/>
        <p:guide orient="horz" pos="1013"/>
        <p:guide orient="horz" pos="3675"/>
        <p:guide orient="horz" pos="3812"/>
        <p:guide orient="horz" pos="3962"/>
        <p:guide pos="5330"/>
        <p:guide pos="3357"/>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1"/>
            <a:ext cx="2955290" cy="495935"/>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63033" y="1"/>
            <a:ext cx="2955290" cy="495935"/>
          </a:xfrm>
          <a:prstGeom prst="rect">
            <a:avLst/>
          </a:prstGeom>
        </p:spPr>
        <p:txBody>
          <a:bodyPr vert="horz" lIns="91440" tIns="45720" rIns="91440" bIns="45720" rtlCol="0"/>
          <a:lstStyle>
            <a:lvl1pPr algn="r">
              <a:defRPr sz="1200"/>
            </a:lvl1pPr>
          </a:lstStyle>
          <a:p>
            <a:fld id="{9847C1C0-7CF7-4E43-8415-72BC7E37BCB3}" type="datetimeFigureOut">
              <a:rPr lang="de-DE" smtClean="0"/>
              <a:pPr/>
              <a:t>26.03.2025</a:t>
            </a:fld>
            <a:endParaRPr lang="de-DE"/>
          </a:p>
        </p:txBody>
      </p:sp>
      <p:sp>
        <p:nvSpPr>
          <p:cNvPr id="4" name="Folienbildplatzhalter 3"/>
          <p:cNvSpPr>
            <a:spLocks noGrp="1" noRot="1" noChangeAspect="1"/>
          </p:cNvSpPr>
          <p:nvPr>
            <p:ph type="sldImg" idx="2"/>
          </p:nvPr>
        </p:nvSpPr>
        <p:spPr>
          <a:xfrm>
            <a:off x="106363" y="744538"/>
            <a:ext cx="6607175" cy="3719512"/>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1990" y="4711384"/>
            <a:ext cx="5455920" cy="4463415"/>
          </a:xfrm>
          <a:prstGeom prst="rect">
            <a:avLst/>
          </a:prstGeom>
        </p:spPr>
        <p:txBody>
          <a:bodyPr vert="horz" lIns="91440" tIns="45720" rIns="91440" bIns="45720" rtlCol="0"/>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9421045"/>
            <a:ext cx="2955290" cy="495935"/>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63033" y="9421045"/>
            <a:ext cx="2955290" cy="495935"/>
          </a:xfrm>
          <a:prstGeom prst="rect">
            <a:avLst/>
          </a:prstGeom>
        </p:spPr>
        <p:txBody>
          <a:bodyPr vert="horz" lIns="91440" tIns="45720" rIns="91440" bIns="45720" rtlCol="0" anchor="b"/>
          <a:lstStyle>
            <a:lvl1pPr algn="r">
              <a:defRPr sz="1200"/>
            </a:lvl1pPr>
          </a:lstStyle>
          <a:p>
            <a:fld id="{DD817DD0-38E7-46ED-A2FE-994A5C249761}" type="slidenum">
              <a:rPr lang="de-DE" smtClean="0"/>
              <a:pPr/>
              <a:t>‹Nr.›</a:t>
            </a:fld>
            <a:endParaRPr lang="de-DE"/>
          </a:p>
        </p:txBody>
      </p:sp>
    </p:spTree>
    <p:extLst>
      <p:ext uri="{BB962C8B-B14F-4D97-AF65-F5344CB8AC3E}">
        <p14:creationId xmlns:p14="http://schemas.microsoft.com/office/powerpoint/2010/main" val="1097037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80000" indent="-180000">
              <a:spcBef>
                <a:spcPts val="1200"/>
              </a:spcBef>
              <a:buFont typeface="Arial" panose="020B0604020202020204" pitchFamily="34" charset="0"/>
              <a:buChar char="•"/>
            </a:pPr>
            <a:r>
              <a:rPr lang="de-DE" sz="1200" dirty="0">
                <a:solidFill>
                  <a:schemeClr val="tx1"/>
                </a:solidFill>
              </a:rPr>
              <a:t>Das </a:t>
            </a:r>
            <a:r>
              <a:rPr lang="de-DE" sz="1200" b="1" dirty="0">
                <a:solidFill>
                  <a:schemeClr val="tx1"/>
                </a:solidFill>
              </a:rPr>
              <a:t>Netzwerkparadigma etabliert sich als prägendes Konzept </a:t>
            </a:r>
            <a:r>
              <a:rPr lang="de-DE" sz="1200" dirty="0">
                <a:solidFill>
                  <a:schemeClr val="tx1"/>
                </a:solidFill>
              </a:rPr>
              <a:t>in der Managementforschung</a:t>
            </a:r>
            <a:br>
              <a:rPr lang="de-DE" sz="1200" dirty="0">
                <a:solidFill>
                  <a:schemeClr val="tx1"/>
                </a:solidFill>
              </a:rPr>
            </a:br>
            <a:r>
              <a:rPr lang="de-DE" sz="1000" dirty="0">
                <a:solidFill>
                  <a:srgbClr val="E6E6E6"/>
                </a:solidFill>
              </a:rPr>
              <a:t>(</a:t>
            </a:r>
            <a:r>
              <a:rPr lang="de-DE" sz="1000" dirty="0" err="1">
                <a:solidFill>
                  <a:srgbClr val="E6E6E6"/>
                </a:solidFill>
              </a:rPr>
              <a:t>Barczak</a:t>
            </a:r>
            <a:r>
              <a:rPr lang="de-DE" sz="1000" dirty="0">
                <a:solidFill>
                  <a:srgbClr val="E6E6E6"/>
                </a:solidFill>
              </a:rPr>
              <a:t> et al., 2021)</a:t>
            </a:r>
          </a:p>
          <a:p>
            <a:pPr marL="180000" indent="-180000">
              <a:spcBef>
                <a:spcPts val="1200"/>
              </a:spcBef>
              <a:buFont typeface="Arial" panose="020B0604020202020204" pitchFamily="34" charset="0"/>
              <a:buChar char="•"/>
            </a:pPr>
            <a:r>
              <a:rPr lang="de-DE" sz="1200" b="1" dirty="0">
                <a:solidFill>
                  <a:schemeClr val="accent3"/>
                </a:solidFill>
              </a:rPr>
              <a:t>Netzwerke</a:t>
            </a:r>
            <a:r>
              <a:rPr lang="de-DE" sz="1200" dirty="0">
                <a:solidFill>
                  <a:schemeClr val="tx1"/>
                </a:solidFill>
              </a:rPr>
              <a:t> gelten als „</a:t>
            </a:r>
            <a:r>
              <a:rPr lang="de-DE" sz="1200" b="1" dirty="0" err="1">
                <a:solidFill>
                  <a:schemeClr val="accent3"/>
                </a:solidFill>
              </a:rPr>
              <a:t>defining</a:t>
            </a:r>
            <a:r>
              <a:rPr lang="de-DE" sz="1200" b="1" dirty="0">
                <a:solidFill>
                  <a:schemeClr val="accent3"/>
                </a:solidFill>
              </a:rPr>
              <a:t> </a:t>
            </a:r>
            <a:r>
              <a:rPr lang="de-DE" sz="1200" b="1" dirty="0" err="1">
                <a:solidFill>
                  <a:schemeClr val="accent3"/>
                </a:solidFill>
              </a:rPr>
              <a:t>paradigm</a:t>
            </a:r>
            <a:r>
              <a:rPr lang="de-DE" sz="1200" b="1" dirty="0">
                <a:solidFill>
                  <a:schemeClr val="accent3"/>
                </a:solidFill>
              </a:rPr>
              <a:t> </a:t>
            </a:r>
            <a:r>
              <a:rPr lang="de-DE" sz="1200" b="1" dirty="0" err="1">
                <a:solidFill>
                  <a:schemeClr val="accent3"/>
                </a:solidFill>
              </a:rPr>
              <a:t>of</a:t>
            </a:r>
            <a:r>
              <a:rPr lang="de-DE" sz="1200" b="1" dirty="0">
                <a:solidFill>
                  <a:schemeClr val="accent3"/>
                </a:solidFill>
              </a:rPr>
              <a:t> </a:t>
            </a:r>
            <a:r>
              <a:rPr lang="de-DE" sz="1200" b="1" dirty="0" err="1">
                <a:solidFill>
                  <a:schemeClr val="accent3"/>
                </a:solidFill>
              </a:rPr>
              <a:t>the</a:t>
            </a:r>
            <a:r>
              <a:rPr lang="de-DE" sz="1200" b="1" dirty="0">
                <a:solidFill>
                  <a:schemeClr val="accent3"/>
                </a:solidFill>
              </a:rPr>
              <a:t> modern </a:t>
            </a:r>
            <a:r>
              <a:rPr lang="de-DE" sz="1200" b="1" dirty="0" err="1">
                <a:solidFill>
                  <a:schemeClr val="accent3"/>
                </a:solidFill>
              </a:rPr>
              <a:t>era</a:t>
            </a:r>
            <a:r>
              <a:rPr lang="de-DE" sz="1200" dirty="0">
                <a:solidFill>
                  <a:schemeClr val="tx1"/>
                </a:solidFill>
              </a:rPr>
              <a:t>“ und </a:t>
            </a:r>
            <a:r>
              <a:rPr lang="de-DE" sz="1200" b="1" dirty="0">
                <a:solidFill>
                  <a:schemeClr val="tx1"/>
                </a:solidFill>
              </a:rPr>
              <a:t>„dominant </a:t>
            </a:r>
            <a:r>
              <a:rPr lang="de-DE" sz="1200" b="1" dirty="0" err="1">
                <a:solidFill>
                  <a:schemeClr val="tx1"/>
                </a:solidFill>
              </a:rPr>
              <a:t>metaphor</a:t>
            </a:r>
            <a:r>
              <a:rPr lang="de-DE" sz="1200" b="1" dirty="0">
                <a:solidFill>
                  <a:schemeClr val="tx1"/>
                </a:solidFill>
              </a:rPr>
              <a:t> </a:t>
            </a:r>
            <a:r>
              <a:rPr lang="de-DE" sz="1200" b="1" dirty="0" err="1">
                <a:solidFill>
                  <a:schemeClr val="tx1"/>
                </a:solidFill>
              </a:rPr>
              <a:t>of</a:t>
            </a:r>
            <a:r>
              <a:rPr lang="de-DE" sz="1200" b="1" dirty="0">
                <a:solidFill>
                  <a:schemeClr val="tx1"/>
                </a:solidFill>
              </a:rPr>
              <a:t> </a:t>
            </a:r>
            <a:r>
              <a:rPr lang="de-DE" sz="1200" b="1" dirty="0" err="1">
                <a:solidFill>
                  <a:schemeClr val="tx1"/>
                </a:solidFill>
              </a:rPr>
              <a:t>our</a:t>
            </a:r>
            <a:r>
              <a:rPr lang="de-DE" sz="1200" b="1" dirty="0">
                <a:solidFill>
                  <a:schemeClr val="tx1"/>
                </a:solidFill>
              </a:rPr>
              <a:t> time“</a:t>
            </a:r>
            <a:br>
              <a:rPr lang="de-DE" sz="1200" b="1" dirty="0">
                <a:solidFill>
                  <a:schemeClr val="tx1"/>
                </a:solidFill>
              </a:rPr>
            </a:br>
            <a:r>
              <a:rPr lang="de-DE" sz="1000" dirty="0">
                <a:solidFill>
                  <a:srgbClr val="E6E6E6"/>
                </a:solidFill>
              </a:rPr>
              <a:t>(Kilduff &amp; Tsai, 2003; Clegg et al., 2016)</a:t>
            </a:r>
          </a:p>
          <a:p>
            <a:pPr marL="180000" indent="-180000">
              <a:spcBef>
                <a:spcPts val="1200"/>
              </a:spcBef>
              <a:buFont typeface="Arial" panose="020B0604020202020204" pitchFamily="34" charset="0"/>
              <a:buChar char="•"/>
            </a:pPr>
            <a:r>
              <a:rPr lang="de-DE" sz="1200" dirty="0">
                <a:solidFill>
                  <a:schemeClr val="tx1"/>
                </a:solidFill>
              </a:rPr>
              <a:t>Globale Vernetzung und die Bedeutung </a:t>
            </a:r>
            <a:r>
              <a:rPr lang="de-DE" sz="1200" b="1" dirty="0">
                <a:solidFill>
                  <a:schemeClr val="tx1"/>
                </a:solidFill>
              </a:rPr>
              <a:t>immaterieller Ressourcen </a:t>
            </a:r>
            <a:r>
              <a:rPr lang="de-DE" sz="1200" dirty="0">
                <a:solidFill>
                  <a:schemeClr val="tx1"/>
                </a:solidFill>
              </a:rPr>
              <a:t>prägen die wissensbasierte Wirtschaft</a:t>
            </a:r>
            <a:br>
              <a:rPr lang="de-DE" sz="1200" dirty="0">
                <a:solidFill>
                  <a:schemeClr val="tx1"/>
                </a:solidFill>
              </a:rPr>
            </a:br>
            <a:r>
              <a:rPr lang="de-DE" sz="1000" dirty="0">
                <a:solidFill>
                  <a:srgbClr val="E6E6E6"/>
                </a:solidFill>
              </a:rPr>
              <a:t>(</a:t>
            </a:r>
            <a:r>
              <a:rPr lang="de-DE" sz="1000" dirty="0" err="1">
                <a:solidFill>
                  <a:srgbClr val="E6E6E6"/>
                </a:solidFill>
              </a:rPr>
              <a:t>Barczak</a:t>
            </a:r>
            <a:r>
              <a:rPr lang="de-DE" sz="1000" dirty="0">
                <a:solidFill>
                  <a:srgbClr val="E6E6E6"/>
                </a:solidFill>
              </a:rPr>
              <a:t> et al., 2021)</a:t>
            </a:r>
          </a:p>
          <a:p>
            <a:pPr marL="180000" indent="-180000">
              <a:spcBef>
                <a:spcPts val="1200"/>
              </a:spcBef>
              <a:buFont typeface="Arial" panose="020B0604020202020204" pitchFamily="34" charset="0"/>
              <a:buChar char="•"/>
            </a:pPr>
            <a:r>
              <a:rPr lang="de-DE" sz="1200" dirty="0">
                <a:solidFill>
                  <a:schemeClr val="tx1"/>
                </a:solidFill>
              </a:rPr>
              <a:t>Unternehmen müssen </a:t>
            </a:r>
            <a:r>
              <a:rPr lang="de-DE" sz="1200" b="1" dirty="0">
                <a:solidFill>
                  <a:schemeClr val="tx1"/>
                </a:solidFill>
              </a:rPr>
              <a:t>relationale Strategien </a:t>
            </a:r>
            <a:r>
              <a:rPr lang="de-DE" sz="1200" dirty="0">
                <a:solidFill>
                  <a:schemeClr val="tx1"/>
                </a:solidFill>
              </a:rPr>
              <a:t>entwickeln, um nachhaltige Wettbewerbsvorteile zu sichern</a:t>
            </a:r>
            <a:br>
              <a:rPr lang="de-DE" sz="1200" dirty="0">
                <a:solidFill>
                  <a:srgbClr val="E6E6E6"/>
                </a:solidFill>
              </a:rPr>
            </a:br>
            <a:r>
              <a:rPr lang="de-DE" sz="1000" dirty="0">
                <a:solidFill>
                  <a:srgbClr val="E6E6E6"/>
                </a:solidFill>
              </a:rPr>
              <a:t>(Hernandez &amp; </a:t>
            </a:r>
            <a:r>
              <a:rPr lang="de-DE" sz="1000" dirty="0" err="1">
                <a:solidFill>
                  <a:srgbClr val="E6E6E6"/>
                </a:solidFill>
              </a:rPr>
              <a:t>Menon</a:t>
            </a:r>
            <a:r>
              <a:rPr lang="de-DE" sz="1000" dirty="0">
                <a:solidFill>
                  <a:srgbClr val="E6E6E6"/>
                </a:solidFill>
              </a:rPr>
              <a:t>, 2021; Kumar &amp; </a:t>
            </a:r>
            <a:r>
              <a:rPr lang="de-DE" sz="1000" dirty="0" err="1">
                <a:solidFill>
                  <a:srgbClr val="E6E6E6"/>
                </a:solidFill>
              </a:rPr>
              <a:t>Zaheer</a:t>
            </a:r>
            <a:r>
              <a:rPr lang="de-DE" sz="1000" dirty="0">
                <a:solidFill>
                  <a:srgbClr val="E6E6E6"/>
                </a:solidFill>
              </a:rPr>
              <a:t>, 2019)</a:t>
            </a:r>
          </a:p>
          <a:p>
            <a:endParaRPr lang="de-CH"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3</a:t>
            </a:fld>
            <a:endParaRPr lang="de-DE"/>
          </a:p>
        </p:txBody>
      </p:sp>
    </p:spTree>
    <p:extLst>
      <p:ext uri="{BB962C8B-B14F-4D97-AF65-F5344CB8AC3E}">
        <p14:creationId xmlns:p14="http://schemas.microsoft.com/office/powerpoint/2010/main" val="672611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endParaRPr lang="de-DE" dirty="0"/>
          </a:p>
          <a:p>
            <a:endParaRPr lang="de-DE" dirty="0"/>
          </a:p>
          <a:p>
            <a:endParaRPr lang="de-DE" b="1" dirty="0"/>
          </a:p>
          <a:p>
            <a:r>
              <a:rPr lang="de-DE" b="1" dirty="0"/>
              <a:t>Argumente für negative Performance (Aus Lamb &amp; </a:t>
            </a:r>
            <a:r>
              <a:rPr lang="de-DE" b="1" dirty="0" err="1"/>
              <a:t>Roundy</a:t>
            </a:r>
            <a:r>
              <a:rPr lang="de-DE" b="1" dirty="0"/>
              <a:t>, 2006)</a:t>
            </a:r>
          </a:p>
          <a:p>
            <a:r>
              <a:rPr lang="de-DE" dirty="0" err="1"/>
              <a:t>Busyness</a:t>
            </a:r>
            <a:r>
              <a:rPr lang="de-DE" dirty="0"/>
              <a:t> Hypothesis:</a:t>
            </a:r>
          </a:p>
          <a:p>
            <a:r>
              <a:rPr lang="en-US" dirty="0">
                <a:effectLst/>
                <a:latin typeface="Arial" panose="020B0604020202020204" pitchFamily="34" charset="0"/>
              </a:rPr>
              <a:t>Some studies have shown interlocks to be associated with reduced financial performance (</a:t>
            </a:r>
            <a:r>
              <a:rPr lang="en-US" dirty="0" err="1">
                <a:effectLst/>
                <a:latin typeface="Arial" panose="020B0604020202020204" pitchFamily="34" charset="0"/>
              </a:rPr>
              <a:t>Fligstein</a:t>
            </a:r>
            <a:r>
              <a:rPr lang="en-US" dirty="0">
                <a:effectLst/>
                <a:latin typeface="Arial" panose="020B0604020202020204" pitchFamily="34" charset="0"/>
              </a:rPr>
              <a:t> and Brantley, 1992; Meeusen and </a:t>
            </a:r>
            <a:r>
              <a:rPr lang="en-US" dirty="0" err="1">
                <a:effectLst/>
                <a:latin typeface="Arial" panose="020B0604020202020204" pitchFamily="34" charset="0"/>
              </a:rPr>
              <a:t>Cuyvers</a:t>
            </a:r>
            <a:r>
              <a:rPr lang="en-US" dirty="0">
                <a:effectLst/>
                <a:latin typeface="Arial" panose="020B0604020202020204" pitchFamily="34" charset="0"/>
              </a:rPr>
              <a:t>, 1985). One explanation for this finding is</a:t>
            </a:r>
            <a:br>
              <a:rPr lang="en-US" dirty="0"/>
            </a:br>
            <a:r>
              <a:rPr lang="en-US" dirty="0">
                <a:effectLst/>
                <a:latin typeface="Arial" panose="020B0604020202020204" pitchFamily="34" charset="0"/>
              </a:rPr>
              <a:t>that there are costs associated with directors serving on multiple boards and with being a “busy director” (Core et al., 1999). Busy directors have limited time and attention for the boards they</a:t>
            </a:r>
            <a:br>
              <a:rPr lang="en-US" dirty="0"/>
            </a:br>
            <a:r>
              <a:rPr lang="en-US" dirty="0">
                <a:effectLst/>
                <a:latin typeface="Arial" panose="020B0604020202020204" pitchFamily="34" charset="0"/>
              </a:rPr>
              <a:t>serve, which can negatively impact their firms’ performance (Li and Ang, 2000). Moreover, scholars suggest that busy directors are also associated with weaker governance (</a:t>
            </a:r>
            <a:r>
              <a:rPr lang="en-US" dirty="0" err="1">
                <a:effectLst/>
                <a:latin typeface="Arial" panose="020B0604020202020204" pitchFamily="34" charset="0"/>
              </a:rPr>
              <a:t>Fich</a:t>
            </a:r>
            <a:r>
              <a:rPr lang="en-US" dirty="0">
                <a:effectLst/>
                <a:latin typeface="Arial" panose="020B0604020202020204" pitchFamily="34" charset="0"/>
              </a:rPr>
              <a:t> and</a:t>
            </a:r>
            <a:br>
              <a:rPr lang="en-US" dirty="0"/>
            </a:br>
            <a:r>
              <a:rPr lang="en-US" dirty="0" err="1">
                <a:effectLst/>
                <a:latin typeface="Arial" panose="020B0604020202020204" pitchFamily="34" charset="0"/>
              </a:rPr>
              <a:t>Shivdasani</a:t>
            </a:r>
            <a:r>
              <a:rPr lang="en-US" dirty="0">
                <a:effectLst/>
                <a:latin typeface="Arial" panose="020B0604020202020204" pitchFamily="34" charset="0"/>
              </a:rPr>
              <a:t>, 2006), which in turn can have a negative effect on firm performance. </a:t>
            </a:r>
          </a:p>
          <a:p>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Social</a:t>
            </a:r>
            <a:r>
              <a:rPr lang="de-DE" dirty="0"/>
              <a:t> </a:t>
            </a:r>
            <a:r>
              <a:rPr lang="de-DE" dirty="0" err="1"/>
              <a:t>Cohesion</a:t>
            </a:r>
            <a:r>
              <a:rPr lang="de-DE" dirty="0"/>
              <a:t> Hypothesis:</a:t>
            </a:r>
            <a:endParaRPr lang="en-US" dirty="0">
              <a:effectLst/>
              <a:latin typeface="Arial" panose="020B0604020202020204" pitchFamily="34" charset="0"/>
            </a:endParaRPr>
          </a:p>
          <a:p>
            <a:r>
              <a:rPr lang="en-US" dirty="0">
                <a:effectLst/>
                <a:latin typeface="Arial" panose="020B0604020202020204" pitchFamily="34" charset="0"/>
              </a:rPr>
              <a:t>Another argument used to explain the negative relationship between interlock activities and performance is that interlocking directors might become more committed to their elite</a:t>
            </a:r>
            <a:br>
              <a:rPr lang="en-US" dirty="0"/>
            </a:br>
            <a:r>
              <a:rPr lang="en-US" dirty="0">
                <a:effectLst/>
                <a:latin typeface="Arial" panose="020B0604020202020204" pitchFamily="34" charset="0"/>
              </a:rPr>
              <a:t>networks than to their corporate boards (Burris, 1992). In this view, directors connected to different boards are influenced by the norms and values of their informal network (Koenig and</a:t>
            </a:r>
            <a:br>
              <a:rPr lang="en-US" dirty="0"/>
            </a:br>
            <a:r>
              <a:rPr lang="en-US" dirty="0" err="1">
                <a:effectLst/>
                <a:latin typeface="Arial" panose="020B0604020202020204" pitchFamily="34" charset="0"/>
              </a:rPr>
              <a:t>Gogel</a:t>
            </a:r>
            <a:r>
              <a:rPr lang="en-US" dirty="0">
                <a:effectLst/>
                <a:latin typeface="Arial" panose="020B0604020202020204" pitchFamily="34" charset="0"/>
              </a:rPr>
              <a:t>, 1981; </a:t>
            </a:r>
            <a:r>
              <a:rPr lang="en-US" dirty="0" err="1">
                <a:effectLst/>
                <a:latin typeface="Arial" panose="020B0604020202020204" pitchFamily="34" charset="0"/>
              </a:rPr>
              <a:t>Windolf</a:t>
            </a:r>
            <a:r>
              <a:rPr lang="en-US" dirty="0">
                <a:effectLst/>
                <a:latin typeface="Arial" panose="020B0604020202020204" pitchFamily="34" charset="0"/>
              </a:rPr>
              <a:t> and Beyer, 1996), which leads them to be more concerned with social cohesion than with their director duties.</a:t>
            </a:r>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9</a:t>
            </a:fld>
            <a:endParaRPr lang="de-DE"/>
          </a:p>
        </p:txBody>
      </p:sp>
    </p:spTree>
    <p:extLst>
      <p:ext uri="{BB962C8B-B14F-4D97-AF65-F5344CB8AC3E}">
        <p14:creationId xmlns:p14="http://schemas.microsoft.com/office/powerpoint/2010/main" val="465159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endParaRPr lang="de-DE" dirty="0"/>
          </a:p>
          <a:p>
            <a:endParaRPr lang="de-DE" dirty="0"/>
          </a:p>
          <a:p>
            <a:endParaRPr lang="de-DE" b="1" dirty="0"/>
          </a:p>
          <a:p>
            <a:r>
              <a:rPr lang="de-DE" b="1" dirty="0"/>
              <a:t>Argumente für negative Performance (Aus Lamb &amp; </a:t>
            </a:r>
            <a:r>
              <a:rPr lang="de-DE" b="1" dirty="0" err="1"/>
              <a:t>Roundy</a:t>
            </a:r>
            <a:r>
              <a:rPr lang="de-DE" b="1" dirty="0"/>
              <a:t>, 2006)</a:t>
            </a:r>
          </a:p>
          <a:p>
            <a:r>
              <a:rPr lang="de-DE" dirty="0" err="1"/>
              <a:t>Busyness</a:t>
            </a:r>
            <a:r>
              <a:rPr lang="de-DE" dirty="0"/>
              <a:t> Hypothesis:</a:t>
            </a:r>
          </a:p>
          <a:p>
            <a:r>
              <a:rPr lang="en-US" dirty="0">
                <a:effectLst/>
                <a:latin typeface="Arial" panose="020B0604020202020204" pitchFamily="34" charset="0"/>
              </a:rPr>
              <a:t>Some studies have shown interlocks to be associated with reduced financial performance (</a:t>
            </a:r>
            <a:r>
              <a:rPr lang="en-US" dirty="0" err="1">
                <a:effectLst/>
                <a:latin typeface="Arial" panose="020B0604020202020204" pitchFamily="34" charset="0"/>
              </a:rPr>
              <a:t>Fligstein</a:t>
            </a:r>
            <a:r>
              <a:rPr lang="en-US" dirty="0">
                <a:effectLst/>
                <a:latin typeface="Arial" panose="020B0604020202020204" pitchFamily="34" charset="0"/>
              </a:rPr>
              <a:t> and Brantley, 1992; Meeusen and </a:t>
            </a:r>
            <a:r>
              <a:rPr lang="en-US" dirty="0" err="1">
                <a:effectLst/>
                <a:latin typeface="Arial" panose="020B0604020202020204" pitchFamily="34" charset="0"/>
              </a:rPr>
              <a:t>Cuyvers</a:t>
            </a:r>
            <a:r>
              <a:rPr lang="en-US" dirty="0">
                <a:effectLst/>
                <a:latin typeface="Arial" panose="020B0604020202020204" pitchFamily="34" charset="0"/>
              </a:rPr>
              <a:t>, 1985). One explanation for this finding is</a:t>
            </a:r>
            <a:br>
              <a:rPr lang="en-US" dirty="0"/>
            </a:br>
            <a:r>
              <a:rPr lang="en-US" dirty="0">
                <a:effectLst/>
                <a:latin typeface="Arial" panose="020B0604020202020204" pitchFamily="34" charset="0"/>
              </a:rPr>
              <a:t>that there are costs associated with directors serving on multiple boards and with being a “busy director” (Core et al., 1999). Busy directors have limited time and attention for the boards they</a:t>
            </a:r>
            <a:br>
              <a:rPr lang="en-US" dirty="0"/>
            </a:br>
            <a:r>
              <a:rPr lang="en-US" dirty="0">
                <a:effectLst/>
                <a:latin typeface="Arial" panose="020B0604020202020204" pitchFamily="34" charset="0"/>
              </a:rPr>
              <a:t>serve, which can negatively impact their firms’ performance (Li and Ang, 2000). Moreover, scholars suggest that busy directors are also associated with weaker governance (</a:t>
            </a:r>
            <a:r>
              <a:rPr lang="en-US" dirty="0" err="1">
                <a:effectLst/>
                <a:latin typeface="Arial" panose="020B0604020202020204" pitchFamily="34" charset="0"/>
              </a:rPr>
              <a:t>Fich</a:t>
            </a:r>
            <a:r>
              <a:rPr lang="en-US" dirty="0">
                <a:effectLst/>
                <a:latin typeface="Arial" panose="020B0604020202020204" pitchFamily="34" charset="0"/>
              </a:rPr>
              <a:t> and</a:t>
            </a:r>
            <a:br>
              <a:rPr lang="en-US" dirty="0"/>
            </a:br>
            <a:r>
              <a:rPr lang="en-US" dirty="0" err="1">
                <a:effectLst/>
                <a:latin typeface="Arial" panose="020B0604020202020204" pitchFamily="34" charset="0"/>
              </a:rPr>
              <a:t>Shivdasani</a:t>
            </a:r>
            <a:r>
              <a:rPr lang="en-US" dirty="0">
                <a:effectLst/>
                <a:latin typeface="Arial" panose="020B0604020202020204" pitchFamily="34" charset="0"/>
              </a:rPr>
              <a:t>, 2006), which in turn can have a negative effect on firm performance. </a:t>
            </a:r>
          </a:p>
          <a:p>
            <a:endParaRPr lang="en-US"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err="1"/>
              <a:t>Social</a:t>
            </a:r>
            <a:r>
              <a:rPr lang="de-DE" dirty="0"/>
              <a:t> </a:t>
            </a:r>
            <a:r>
              <a:rPr lang="de-DE" dirty="0" err="1"/>
              <a:t>Cohesion</a:t>
            </a:r>
            <a:r>
              <a:rPr lang="de-DE" dirty="0"/>
              <a:t> Hypothesis:</a:t>
            </a:r>
            <a:endParaRPr lang="en-US" dirty="0">
              <a:effectLst/>
              <a:latin typeface="Arial" panose="020B0604020202020204" pitchFamily="34" charset="0"/>
            </a:endParaRPr>
          </a:p>
          <a:p>
            <a:r>
              <a:rPr lang="en-US" dirty="0">
                <a:effectLst/>
                <a:latin typeface="Arial" panose="020B0604020202020204" pitchFamily="34" charset="0"/>
              </a:rPr>
              <a:t>Another argument used to explain the negative relationship between interlock activities and performance is that interlocking directors might become more committed to their elite</a:t>
            </a:r>
            <a:br>
              <a:rPr lang="en-US" dirty="0"/>
            </a:br>
            <a:r>
              <a:rPr lang="en-US" dirty="0">
                <a:effectLst/>
                <a:latin typeface="Arial" panose="020B0604020202020204" pitchFamily="34" charset="0"/>
              </a:rPr>
              <a:t>networks than to their corporate boards (Burris, 1992). In this view, directors connected to different boards are influenced by the norms and values of their informal network (Koenig and</a:t>
            </a:r>
            <a:br>
              <a:rPr lang="en-US" dirty="0"/>
            </a:br>
            <a:r>
              <a:rPr lang="en-US" dirty="0" err="1">
                <a:effectLst/>
                <a:latin typeface="Arial" panose="020B0604020202020204" pitchFamily="34" charset="0"/>
              </a:rPr>
              <a:t>Gogel</a:t>
            </a:r>
            <a:r>
              <a:rPr lang="en-US" dirty="0">
                <a:effectLst/>
                <a:latin typeface="Arial" panose="020B0604020202020204" pitchFamily="34" charset="0"/>
              </a:rPr>
              <a:t>, 1981; </a:t>
            </a:r>
            <a:r>
              <a:rPr lang="en-US" dirty="0" err="1">
                <a:effectLst/>
                <a:latin typeface="Arial" panose="020B0604020202020204" pitchFamily="34" charset="0"/>
              </a:rPr>
              <a:t>Windolf</a:t>
            </a:r>
            <a:r>
              <a:rPr lang="en-US" dirty="0">
                <a:effectLst/>
                <a:latin typeface="Arial" panose="020B0604020202020204" pitchFamily="34" charset="0"/>
              </a:rPr>
              <a:t> and Beyer, 1996), which leads them to be more concerned with social cohesion than with their director duties.</a:t>
            </a:r>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27</a:t>
            </a:fld>
            <a:endParaRPr lang="de-DE"/>
          </a:p>
        </p:txBody>
      </p:sp>
    </p:spTree>
    <p:extLst>
      <p:ext uri="{BB962C8B-B14F-4D97-AF65-F5344CB8AC3E}">
        <p14:creationId xmlns:p14="http://schemas.microsoft.com/office/powerpoint/2010/main" val="3409681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465750" lvl="1" indent="-285750">
              <a:lnSpc>
                <a:spcPct val="150000"/>
              </a:lnSpc>
              <a:buFont typeface="Arial" panose="020B0604020202020204" pitchFamily="34" charset="0"/>
              <a:buChar char="•"/>
            </a:pPr>
            <a:r>
              <a:rPr lang="de-DE" sz="1600" dirty="0"/>
              <a:t>Cartwright (2012) untersuchte Artikel zu M&amp;A von 1963-2009</a:t>
            </a:r>
          </a:p>
          <a:p>
            <a:pPr marL="645750" lvl="2" indent="-285750">
              <a:lnSpc>
                <a:spcPct val="150000"/>
              </a:lnSpc>
              <a:buFont typeface="Arial" panose="020B0604020202020204" pitchFamily="34" charset="0"/>
              <a:buChar char="•"/>
            </a:pPr>
            <a:r>
              <a:rPr lang="de-DE" sz="1600" dirty="0" err="1"/>
              <a:t>Strategy</a:t>
            </a:r>
            <a:r>
              <a:rPr lang="de-DE" sz="1600" dirty="0"/>
              <a:t> (61%), Management (34%), Finance (5%)</a:t>
            </a:r>
          </a:p>
          <a:p>
            <a:pPr marL="645750" lvl="2" indent="-285750">
              <a:lnSpc>
                <a:spcPct val="150000"/>
              </a:lnSpc>
              <a:buFont typeface="Arial" panose="020B0604020202020204" pitchFamily="34" charset="0"/>
              <a:buChar char="•"/>
            </a:pPr>
            <a:r>
              <a:rPr lang="de-DE" sz="1600" dirty="0"/>
              <a:t>Quantitative (80%) und Qualitativ (15%)</a:t>
            </a:r>
          </a:p>
          <a:p>
            <a:pPr marL="645750" lvl="2" indent="-285750">
              <a:lnSpc>
                <a:spcPct val="150000"/>
              </a:lnSpc>
              <a:buFont typeface="Arial" panose="020B0604020202020204" pitchFamily="34" charset="0"/>
              <a:buChar char="•"/>
            </a:pPr>
            <a:r>
              <a:rPr lang="de-DE" sz="1600" dirty="0"/>
              <a:t>Performance (31%)</a:t>
            </a:r>
          </a:p>
          <a:p>
            <a:pPr marL="465750" lvl="1" indent="-285750">
              <a:lnSpc>
                <a:spcPct val="150000"/>
              </a:lnSpc>
              <a:buFont typeface="Arial" panose="020B0604020202020204" pitchFamily="34" charset="0"/>
              <a:buChar char="•"/>
            </a:pPr>
            <a:r>
              <a:rPr lang="de-DE" sz="1600" dirty="0"/>
              <a:t>Die Schnittstelle zwischen Kultur und M&amp;A-Erfolg folgt diesem Trend allerdings nicht</a:t>
            </a:r>
          </a:p>
          <a:p>
            <a:pPr marL="645750" lvl="2" indent="-285750">
              <a:lnSpc>
                <a:spcPct val="150000"/>
              </a:lnSpc>
              <a:buFont typeface="Arial" panose="020B0604020202020204" pitchFamily="34" charset="0"/>
              <a:buChar char="•"/>
            </a:pPr>
            <a:r>
              <a:rPr lang="de-DE" sz="1600" dirty="0"/>
              <a:t>Kultur (6%) </a:t>
            </a:r>
          </a:p>
          <a:p>
            <a:pPr marL="465750" lvl="1" indent="-285750">
              <a:lnSpc>
                <a:spcPct val="150000"/>
              </a:lnSpc>
              <a:buFont typeface="Arial" panose="020B0604020202020204" pitchFamily="34" charset="0"/>
              <a:buChar char="•"/>
            </a:pPr>
            <a:endParaRPr lang="de-DE" sz="1600" dirty="0"/>
          </a:p>
          <a:p>
            <a:pPr marL="465750" lvl="1" indent="-285750">
              <a:lnSpc>
                <a:spcPct val="150000"/>
              </a:lnSpc>
              <a:buFont typeface="Arial" panose="020B0604020202020204" pitchFamily="34" charset="0"/>
              <a:buChar char="•"/>
            </a:pPr>
            <a:endParaRPr lang="de-DE"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42</a:t>
            </a:fld>
            <a:endParaRPr lang="de-DE"/>
          </a:p>
        </p:txBody>
      </p:sp>
    </p:spTree>
    <p:extLst>
      <p:ext uri="{BB962C8B-B14F-4D97-AF65-F5344CB8AC3E}">
        <p14:creationId xmlns:p14="http://schemas.microsoft.com/office/powerpoint/2010/main" val="78883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lvl="1">
              <a:lnSpc>
                <a:spcPct val="150000"/>
              </a:lnSpc>
            </a:pPr>
            <a:r>
              <a:rPr lang="de-DE" dirty="0"/>
              <a:t>Glassdoor wurde bereits für Studien in hochwertigen Zeitschriften (A &amp; A+) verwendet:</a:t>
            </a:r>
          </a:p>
          <a:p>
            <a:pPr lvl="2">
              <a:lnSpc>
                <a:spcPct val="150000"/>
              </a:lnSpc>
            </a:pPr>
            <a:r>
              <a:rPr lang="en-US" sz="1200" dirty="0">
                <a:solidFill>
                  <a:schemeClr val="accent1"/>
                </a:solidFill>
              </a:rPr>
              <a:t>Employees’ 6-month outlook </a:t>
            </a:r>
            <a:r>
              <a:rPr lang="en-US" sz="1200" dirty="0"/>
              <a:t>predicts future </a:t>
            </a:r>
            <a:r>
              <a:rPr lang="en-US" sz="1200" dirty="0">
                <a:solidFill>
                  <a:schemeClr val="accent4"/>
                </a:solidFill>
              </a:rPr>
              <a:t>firm performance </a:t>
            </a:r>
            <a:r>
              <a:rPr lang="en-US" sz="1050" dirty="0"/>
              <a:t>(Hales et al., 2018)</a:t>
            </a:r>
          </a:p>
          <a:p>
            <a:pPr lvl="2">
              <a:lnSpc>
                <a:spcPct val="150000"/>
              </a:lnSpc>
            </a:pPr>
            <a:r>
              <a:rPr lang="en-US" sz="1200" dirty="0">
                <a:solidFill>
                  <a:schemeClr val="accent1"/>
                </a:solidFill>
              </a:rPr>
              <a:t>Employee satisfaction </a:t>
            </a:r>
            <a:r>
              <a:rPr lang="en-US" sz="1200" dirty="0"/>
              <a:t>predict future fraudulent </a:t>
            </a:r>
            <a:r>
              <a:rPr lang="en-US" sz="1200" dirty="0">
                <a:solidFill>
                  <a:schemeClr val="accent4"/>
                </a:solidFill>
              </a:rPr>
              <a:t>financial reporting </a:t>
            </a:r>
            <a:r>
              <a:rPr lang="en-US" sz="1050" dirty="0"/>
              <a:t>(Ji et al., 2017)</a:t>
            </a:r>
          </a:p>
          <a:p>
            <a:pPr lvl="2">
              <a:lnSpc>
                <a:spcPct val="150000"/>
              </a:lnSpc>
            </a:pPr>
            <a:r>
              <a:rPr lang="en-US" sz="1200" dirty="0">
                <a:solidFill>
                  <a:schemeClr val="accent1"/>
                </a:solidFill>
              </a:rPr>
              <a:t>Tax avoidance </a:t>
            </a:r>
            <a:r>
              <a:rPr lang="en-US" sz="1200" dirty="0"/>
              <a:t>news reduce </a:t>
            </a:r>
            <a:r>
              <a:rPr lang="en-US" sz="1200" dirty="0">
                <a:solidFill>
                  <a:schemeClr val="accent4"/>
                </a:solidFill>
              </a:rPr>
              <a:t>employee satisfaction </a:t>
            </a:r>
            <a:r>
              <a:rPr lang="en-US" sz="1050" dirty="0"/>
              <a:t>(Lee et al., 2021)</a:t>
            </a:r>
          </a:p>
          <a:p>
            <a:pPr lvl="2">
              <a:lnSpc>
                <a:spcPct val="150000"/>
              </a:lnSpc>
            </a:pPr>
            <a:r>
              <a:rPr lang="en-US" sz="1200" dirty="0">
                <a:solidFill>
                  <a:schemeClr val="accent1"/>
                </a:solidFill>
              </a:rPr>
              <a:t>Employee approval </a:t>
            </a:r>
            <a:r>
              <a:rPr lang="en-US" sz="1200" dirty="0"/>
              <a:t>and </a:t>
            </a:r>
            <a:r>
              <a:rPr lang="en-US" sz="1200" dirty="0">
                <a:solidFill>
                  <a:schemeClr val="accent4"/>
                </a:solidFill>
              </a:rPr>
              <a:t>CEO dismissal </a:t>
            </a:r>
            <a:r>
              <a:rPr lang="en-US" sz="1000" dirty="0"/>
              <a:t>(Wang, et al., 2022)</a:t>
            </a:r>
          </a:p>
          <a:p>
            <a:pPr lvl="2">
              <a:lnSpc>
                <a:spcPct val="150000"/>
              </a:lnSpc>
            </a:pPr>
            <a:endParaRPr lang="en-US" sz="1000" dirty="0"/>
          </a:p>
          <a:p>
            <a:pPr lvl="2">
              <a:lnSpc>
                <a:spcPct val="150000"/>
              </a:lnSpc>
            </a:pPr>
            <a:endParaRPr lang="en-US" sz="1000" dirty="0"/>
          </a:p>
          <a:p>
            <a:pPr lvl="2">
              <a:lnSpc>
                <a:spcPct val="150000"/>
              </a:lnSpc>
            </a:pPr>
            <a:endParaRPr lang="en-US" sz="1000" dirty="0"/>
          </a:p>
          <a:p>
            <a:pPr lvl="2">
              <a:lnSpc>
                <a:spcPct val="150000"/>
              </a:lnSpc>
            </a:pPr>
            <a:endParaRPr lang="en-US" dirty="0"/>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45</a:t>
            </a:fld>
            <a:endParaRPr lang="de-DE"/>
          </a:p>
        </p:txBody>
      </p:sp>
    </p:spTree>
    <p:extLst>
      <p:ext uri="{BB962C8B-B14F-4D97-AF65-F5344CB8AC3E}">
        <p14:creationId xmlns:p14="http://schemas.microsoft.com/office/powerpoint/2010/main" val="218528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78</a:t>
            </a:fld>
            <a:endParaRPr lang="de-DE"/>
          </a:p>
        </p:txBody>
      </p:sp>
    </p:spTree>
    <p:extLst>
      <p:ext uri="{BB962C8B-B14F-4D97-AF65-F5344CB8AC3E}">
        <p14:creationId xmlns:p14="http://schemas.microsoft.com/office/powerpoint/2010/main" val="926898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79</a:t>
            </a:fld>
            <a:endParaRPr lang="de-DE"/>
          </a:p>
        </p:txBody>
      </p:sp>
    </p:spTree>
    <p:extLst>
      <p:ext uri="{BB962C8B-B14F-4D97-AF65-F5344CB8AC3E}">
        <p14:creationId xmlns:p14="http://schemas.microsoft.com/office/powerpoint/2010/main" val="1573377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80</a:t>
            </a:fld>
            <a:endParaRPr lang="de-DE"/>
          </a:p>
        </p:txBody>
      </p:sp>
    </p:spTree>
    <p:extLst>
      <p:ext uri="{BB962C8B-B14F-4D97-AF65-F5344CB8AC3E}">
        <p14:creationId xmlns:p14="http://schemas.microsoft.com/office/powerpoint/2010/main" val="1796153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b="1" dirty="0"/>
              <a:t>presence of powerful individuals</a:t>
            </a:r>
            <a:r>
              <a:rPr lang="en-US" sz="1200" dirty="0"/>
              <a:t> in firms inhibits knowledge-sharing by interlocked directors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Mills, </a:t>
            </a:r>
            <a:r>
              <a:rPr lang="de-DE" sz="1200" kern="1200" dirty="0" err="1">
                <a:solidFill>
                  <a:schemeClr val="tx1"/>
                </a:solidFill>
                <a:effectLst/>
                <a:latin typeface="+mn-lt"/>
                <a:ea typeface="+mn-ea"/>
                <a:cs typeface="+mn-cs"/>
              </a:rPr>
              <a:t>C.Wright</a:t>
            </a:r>
            <a:r>
              <a:rPr lang="de-DE" sz="1200" kern="1200" dirty="0">
                <a:solidFill>
                  <a:schemeClr val="tx1"/>
                </a:solidFill>
                <a:effectLst/>
                <a:latin typeface="+mn-lt"/>
                <a:ea typeface="+mn-ea"/>
                <a:cs typeface="+mn-cs"/>
              </a:rPr>
              <a:t>. 1956. The Power Elite. New York: Oxford University Press.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Porter, John. 1956. “</a:t>
            </a:r>
            <a:r>
              <a:rPr lang="de-DE" sz="1200" kern="1200" dirty="0" err="1">
                <a:solidFill>
                  <a:schemeClr val="tx1"/>
                </a:solidFill>
                <a:effectLst/>
                <a:latin typeface="+mn-lt"/>
                <a:ea typeface="+mn-ea"/>
                <a:cs typeface="+mn-cs"/>
              </a:rPr>
              <a:t>Concentration</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Power and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Economic</a:t>
            </a:r>
            <a:r>
              <a:rPr lang="de-DE" sz="1200" kern="1200" dirty="0">
                <a:solidFill>
                  <a:schemeClr val="tx1"/>
                </a:solidFill>
                <a:effectLst/>
                <a:latin typeface="+mn-lt"/>
                <a:ea typeface="+mn-ea"/>
                <a:cs typeface="+mn-cs"/>
              </a:rPr>
              <a:t> Elite in Canada.” The Canadian Journal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Economics and Political Science 22(2):199–220. </a:t>
            </a:r>
            <a:endParaRPr lang="de-DE"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err="1">
                <a:solidFill>
                  <a:schemeClr val="tx1"/>
                </a:solidFill>
                <a:effectLst/>
                <a:latin typeface="+mn-lt"/>
                <a:ea typeface="+mn-ea"/>
                <a:cs typeface="+mn-cs"/>
              </a:rPr>
              <a:t>Mizruchi</a:t>
            </a:r>
            <a:r>
              <a:rPr lang="de-DE" sz="1200" kern="1200" dirty="0">
                <a:solidFill>
                  <a:schemeClr val="tx1"/>
                </a:solidFill>
                <a:effectLst/>
                <a:latin typeface="+mn-lt"/>
                <a:ea typeface="+mn-ea"/>
                <a:cs typeface="+mn-cs"/>
              </a:rPr>
              <a:t>, Mark S. 1996. “</a:t>
            </a:r>
            <a:r>
              <a:rPr lang="de-DE" sz="1200" kern="1200" dirty="0" err="1">
                <a:solidFill>
                  <a:schemeClr val="tx1"/>
                </a:solidFill>
                <a:effectLst/>
                <a:latin typeface="+mn-lt"/>
                <a:ea typeface="+mn-ea"/>
                <a:cs typeface="+mn-cs"/>
              </a:rPr>
              <a:t>What</a:t>
            </a:r>
            <a:r>
              <a:rPr lang="de-DE" sz="1200" kern="1200" dirty="0">
                <a:solidFill>
                  <a:schemeClr val="tx1"/>
                </a:solidFill>
                <a:effectLst/>
                <a:latin typeface="+mn-lt"/>
                <a:ea typeface="+mn-ea"/>
                <a:cs typeface="+mn-cs"/>
              </a:rPr>
              <a:t> Do </a:t>
            </a:r>
            <a:r>
              <a:rPr lang="de-DE" sz="1200" kern="1200" dirty="0" err="1">
                <a:solidFill>
                  <a:schemeClr val="tx1"/>
                </a:solidFill>
                <a:effectLst/>
                <a:latin typeface="+mn-lt"/>
                <a:ea typeface="+mn-ea"/>
                <a:cs typeface="+mn-cs"/>
              </a:rPr>
              <a:t>Interlocks</a:t>
            </a:r>
            <a:r>
              <a:rPr lang="de-DE" sz="1200" kern="1200" dirty="0">
                <a:solidFill>
                  <a:schemeClr val="tx1"/>
                </a:solidFill>
                <a:effectLst/>
                <a:latin typeface="+mn-lt"/>
                <a:ea typeface="+mn-ea"/>
                <a:cs typeface="+mn-cs"/>
              </a:rPr>
              <a:t> Do? An Analysis, </a:t>
            </a:r>
            <a:r>
              <a:rPr lang="de-DE" sz="1200" kern="1200" dirty="0" err="1">
                <a:solidFill>
                  <a:schemeClr val="tx1"/>
                </a:solidFill>
                <a:effectLst/>
                <a:latin typeface="+mn-lt"/>
                <a:ea typeface="+mn-ea"/>
                <a:cs typeface="+mn-cs"/>
              </a:rPr>
              <a:t>Critique</a:t>
            </a:r>
            <a:r>
              <a:rPr lang="de-DE" sz="1200" kern="1200" dirty="0">
                <a:solidFill>
                  <a:schemeClr val="tx1"/>
                </a:solidFill>
                <a:effectLst/>
                <a:latin typeface="+mn-lt"/>
                <a:ea typeface="+mn-ea"/>
                <a:cs typeface="+mn-cs"/>
              </a:rPr>
              <a:t>, and </a:t>
            </a:r>
            <a:r>
              <a:rPr lang="de-DE" sz="1200" kern="1200" dirty="0" err="1">
                <a:solidFill>
                  <a:schemeClr val="tx1"/>
                </a:solidFill>
                <a:effectLst/>
                <a:latin typeface="+mn-lt"/>
                <a:ea typeface="+mn-ea"/>
                <a:cs typeface="+mn-cs"/>
              </a:rPr>
              <a:t>Assessement</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Research on </a:t>
            </a:r>
            <a:r>
              <a:rPr lang="de-DE" sz="1200" kern="1200" dirty="0" err="1">
                <a:solidFill>
                  <a:schemeClr val="tx1"/>
                </a:solidFill>
                <a:effectLst/>
                <a:latin typeface="+mn-lt"/>
                <a:ea typeface="+mn-ea"/>
                <a:cs typeface="+mn-cs"/>
              </a:rPr>
              <a:t>Interlocking</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Directorates</a:t>
            </a:r>
            <a:r>
              <a:rPr lang="de-DE" sz="1200" kern="1200" dirty="0">
                <a:solidFill>
                  <a:schemeClr val="tx1"/>
                </a:solidFill>
                <a:effectLst/>
                <a:latin typeface="+mn-lt"/>
                <a:ea typeface="+mn-ea"/>
                <a:cs typeface="+mn-cs"/>
              </a:rPr>
              <a:t>.” Annual Review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Sociology</a:t>
            </a:r>
            <a:r>
              <a:rPr lang="de-DE" sz="1200" kern="1200" dirty="0">
                <a:solidFill>
                  <a:schemeClr val="tx1"/>
                </a:solidFill>
                <a:effectLst/>
                <a:latin typeface="+mn-lt"/>
                <a:ea typeface="+mn-ea"/>
                <a:cs typeface="+mn-cs"/>
              </a:rPr>
              <a:t> 22:271–98.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Murray, Joshua. 2016. “</a:t>
            </a:r>
            <a:r>
              <a:rPr lang="de-DE" sz="1200" kern="1200" dirty="0" err="1">
                <a:solidFill>
                  <a:schemeClr val="tx1"/>
                </a:solidFill>
                <a:effectLst/>
                <a:latin typeface="+mn-lt"/>
                <a:ea typeface="+mn-ea"/>
                <a:cs typeface="+mn-cs"/>
              </a:rPr>
              <a:t>Occupied</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by</a:t>
            </a:r>
            <a:r>
              <a:rPr lang="de-DE" sz="1200" kern="1200" dirty="0">
                <a:solidFill>
                  <a:schemeClr val="tx1"/>
                </a:solidFill>
                <a:effectLst/>
                <a:latin typeface="+mn-lt"/>
                <a:ea typeface="+mn-ea"/>
                <a:cs typeface="+mn-cs"/>
              </a:rPr>
              <a:t> Wall Street: Finance Capital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Center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Policy Network.”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kern="1200" dirty="0">
                <a:solidFill>
                  <a:schemeClr val="tx1"/>
                </a:solidFill>
                <a:effectLst/>
                <a:latin typeface="+mn-lt"/>
                <a:ea typeface="+mn-ea"/>
                <a:cs typeface="+mn-cs"/>
              </a:rPr>
              <a:t>Carroll, William K. 2010. The Making </a:t>
            </a:r>
            <a:r>
              <a:rPr lang="de-DE" sz="1200" kern="1200" dirty="0" err="1">
                <a:solidFill>
                  <a:schemeClr val="tx1"/>
                </a:solidFill>
                <a:effectLst/>
                <a:latin typeface="+mn-lt"/>
                <a:ea typeface="+mn-ea"/>
                <a:cs typeface="+mn-cs"/>
              </a:rPr>
              <a:t>of</a:t>
            </a:r>
            <a:r>
              <a:rPr lang="de-DE" sz="1200" kern="1200" dirty="0">
                <a:solidFill>
                  <a:schemeClr val="tx1"/>
                </a:solidFill>
                <a:effectLst/>
                <a:latin typeface="+mn-lt"/>
                <a:ea typeface="+mn-ea"/>
                <a:cs typeface="+mn-cs"/>
              </a:rPr>
              <a:t> a Transnational </a:t>
            </a:r>
            <a:r>
              <a:rPr lang="de-DE" sz="1200" kern="1200" dirty="0" err="1">
                <a:solidFill>
                  <a:schemeClr val="tx1"/>
                </a:solidFill>
                <a:effectLst/>
                <a:latin typeface="+mn-lt"/>
                <a:ea typeface="+mn-ea"/>
                <a:cs typeface="+mn-cs"/>
              </a:rPr>
              <a:t>Capitalist</a:t>
            </a:r>
            <a:r>
              <a:rPr lang="de-DE" sz="1200" kern="1200" dirty="0">
                <a:solidFill>
                  <a:schemeClr val="tx1"/>
                </a:solidFill>
                <a:effectLst/>
                <a:latin typeface="+mn-lt"/>
                <a:ea typeface="+mn-ea"/>
                <a:cs typeface="+mn-cs"/>
              </a:rPr>
              <a:t> Class: Corporate Power in </a:t>
            </a:r>
            <a:r>
              <a:rPr lang="de-DE" sz="1200" kern="1200" dirty="0" err="1">
                <a:solidFill>
                  <a:schemeClr val="tx1"/>
                </a:solidFill>
                <a:effectLst/>
                <a:latin typeface="+mn-lt"/>
                <a:ea typeface="+mn-ea"/>
                <a:cs typeface="+mn-cs"/>
              </a:rPr>
              <a:t>the</a:t>
            </a:r>
            <a:r>
              <a:rPr lang="de-DE" sz="1200" kern="1200" dirty="0">
                <a:solidFill>
                  <a:schemeClr val="tx1"/>
                </a:solidFill>
                <a:effectLst/>
                <a:latin typeface="+mn-lt"/>
                <a:ea typeface="+mn-ea"/>
                <a:cs typeface="+mn-cs"/>
              </a:rPr>
              <a:t> 21st Century. London and New York: </a:t>
            </a:r>
            <a:r>
              <a:rPr lang="de-DE" sz="1200" kern="1200" dirty="0" err="1">
                <a:solidFill>
                  <a:schemeClr val="tx1"/>
                </a:solidFill>
                <a:effectLst/>
                <a:latin typeface="+mn-lt"/>
                <a:ea typeface="+mn-ea"/>
                <a:cs typeface="+mn-cs"/>
              </a:rPr>
              <a:t>Zed</a:t>
            </a:r>
            <a:r>
              <a:rPr lang="de-DE" sz="1200" kern="1200" dirty="0">
                <a:solidFill>
                  <a:schemeClr val="tx1"/>
                </a:solidFill>
                <a:effectLst/>
                <a:latin typeface="+mn-lt"/>
                <a:ea typeface="+mn-ea"/>
                <a:cs typeface="+mn-cs"/>
              </a:rPr>
              <a:t> Books.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Board interlocks facilitate strategic alliances formation and mergers &amp; acquisition, lending support to business-scanning function (e.g., Useem, 1982)</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dirty="0">
              <a:effectLst/>
            </a:endParaRPr>
          </a:p>
          <a:p>
            <a:endParaRPr lang="de-DE" dirty="0"/>
          </a:p>
        </p:txBody>
      </p:sp>
      <p:sp>
        <p:nvSpPr>
          <p:cNvPr id="4" name="Foliennummernplatzhalter 3"/>
          <p:cNvSpPr>
            <a:spLocks noGrp="1"/>
          </p:cNvSpPr>
          <p:nvPr>
            <p:ph type="sldNum" sz="quarter" idx="5"/>
          </p:nvPr>
        </p:nvSpPr>
        <p:spPr/>
        <p:txBody>
          <a:bodyPr/>
          <a:lstStyle/>
          <a:p>
            <a:fld id="{DD817DD0-38E7-46ED-A2FE-994A5C249761}" type="slidenum">
              <a:rPr lang="de-DE" smtClean="0"/>
              <a:pPr/>
              <a:t>81</a:t>
            </a:fld>
            <a:endParaRPr lang="de-DE"/>
          </a:p>
        </p:txBody>
      </p:sp>
    </p:spTree>
    <p:extLst>
      <p:ext uri="{BB962C8B-B14F-4D97-AF65-F5344CB8AC3E}">
        <p14:creationId xmlns:p14="http://schemas.microsoft.com/office/powerpoint/2010/main" val="3232902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Blue">
    <p:bg>
      <p:bgPr>
        <a:solidFill>
          <a:srgbClr val="12276E"/>
        </a:solidFill>
        <a:effectLst/>
      </p:bgPr>
    </p:bg>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1"/>
            </p:custDataLst>
            <p:extLst>
              <p:ext uri="{D42A27DB-BD31-4B8C-83A1-F6EECF244321}">
                <p14:modId xmlns:p14="http://schemas.microsoft.com/office/powerpoint/2010/main" val="26476785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3" name="Objekt 2"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4"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baseline="0">
                <a:solidFill>
                  <a:schemeClr val="bg1"/>
                </a:solidFill>
              </a:defRPr>
            </a:lvl1pPr>
          </a:lstStyle>
          <a:p>
            <a:pPr lvl="0"/>
            <a:r>
              <a:rPr lang="de-DE" dirty="0" err="1"/>
              <a:t>Heading</a:t>
            </a:r>
            <a:r>
              <a:rPr lang="de-DE" dirty="0"/>
              <a:t> Arial </a:t>
            </a:r>
            <a:r>
              <a:rPr lang="de-DE" dirty="0" err="1"/>
              <a:t>Bold</a:t>
            </a:r>
            <a:br>
              <a:rPr lang="de-DE" dirty="0"/>
            </a:br>
            <a:r>
              <a:rPr lang="de-DE" dirty="0"/>
              <a:t>Maximum 3 </a:t>
            </a:r>
            <a:r>
              <a:rPr lang="de-DE" dirty="0" err="1"/>
              <a:t>lines</a:t>
            </a:r>
            <a:br>
              <a:rPr lang="de-DE" dirty="0"/>
            </a:br>
            <a:r>
              <a:rPr lang="de-DE" dirty="0"/>
              <a:t>48 </a:t>
            </a:r>
            <a:r>
              <a:rPr lang="de-DE" dirty="0" err="1"/>
              <a:t>pt</a:t>
            </a:r>
            <a:endParaRPr lang="de-DE" dirty="0"/>
          </a:p>
        </p:txBody>
      </p:sp>
      <p:sp>
        <p:nvSpPr>
          <p:cNvPr id="6" name="Textplatzhalter 5"/>
          <p:cNvSpPr>
            <a:spLocks noGrp="1"/>
          </p:cNvSpPr>
          <p:nvPr>
            <p:ph type="body" sz="quarter" idx="13" hasCustomPrompt="1"/>
          </p:nvPr>
        </p:nvSpPr>
        <p:spPr>
          <a:xfrm>
            <a:off x="288000" y="4258800"/>
            <a:ext cx="10945150" cy="384080"/>
          </a:xfrm>
        </p:spPr>
        <p:txBody>
          <a:bodyPr wrap="square">
            <a:spAutoFit/>
          </a:bodyPr>
          <a:lstStyle>
            <a:lvl1pPr>
              <a:spcBef>
                <a:spcPts val="0"/>
              </a:spcBef>
              <a:defRPr sz="2400" baseline="0">
                <a:solidFill>
                  <a:schemeClr val="bg1"/>
                </a:solidFill>
              </a:defRPr>
            </a:lvl1pPr>
            <a:lvl5pPr>
              <a:defRPr/>
            </a:lvl5pPr>
          </a:lstStyle>
          <a:p>
            <a:pPr lvl="0"/>
            <a:r>
              <a:rPr lang="de-DE" dirty="0" err="1"/>
              <a:t>Subheading</a:t>
            </a:r>
            <a:r>
              <a:rPr lang="de-DE" dirty="0"/>
              <a:t> Arial Regular, 24 </a:t>
            </a:r>
            <a:r>
              <a:rPr lang="de-DE" dirty="0" err="1"/>
              <a:t>pt</a:t>
            </a:r>
            <a:endParaRPr lang="de-DE" dirty="0"/>
          </a:p>
        </p:txBody>
      </p:sp>
      <p:grpSp>
        <p:nvGrpSpPr>
          <p:cNvPr id="114" name="Gruppieren 113"/>
          <p:cNvGrpSpPr/>
          <p:nvPr userDrawn="1"/>
        </p:nvGrpSpPr>
        <p:grpSpPr>
          <a:xfrm>
            <a:off x="-348582" y="-308570"/>
            <a:ext cx="12206900" cy="7126900"/>
            <a:chOff x="-348582" y="-308570"/>
            <a:chExt cx="12206900" cy="7126900"/>
          </a:xfrm>
        </p:grpSpPr>
        <p:grpSp>
          <p:nvGrpSpPr>
            <p:cNvPr id="115" name="Gruppieren 114"/>
            <p:cNvGrpSpPr/>
            <p:nvPr userDrawn="1"/>
          </p:nvGrpSpPr>
          <p:grpSpPr>
            <a:xfrm>
              <a:off x="-348582" y="362069"/>
              <a:ext cx="180000" cy="5931473"/>
              <a:chOff x="-348582" y="362069"/>
              <a:chExt cx="180000" cy="5931473"/>
            </a:xfrm>
          </p:grpSpPr>
          <p:cxnSp>
            <p:nvCxnSpPr>
              <p:cNvPr id="142"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6" name="Gruppieren 115"/>
            <p:cNvGrpSpPr/>
            <p:nvPr userDrawn="1"/>
          </p:nvGrpSpPr>
          <p:grpSpPr>
            <a:xfrm>
              <a:off x="11678318" y="362069"/>
              <a:ext cx="180000" cy="5931473"/>
              <a:chOff x="11678318" y="362069"/>
              <a:chExt cx="180000" cy="5931473"/>
            </a:xfrm>
          </p:grpSpPr>
          <p:cxnSp>
            <p:nvCxnSpPr>
              <p:cNvPr id="135"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7" name="Gruppieren 116"/>
            <p:cNvGrpSpPr/>
            <p:nvPr userDrawn="1"/>
          </p:nvGrpSpPr>
          <p:grpSpPr>
            <a:xfrm>
              <a:off x="288925" y="6638330"/>
              <a:ext cx="10944224" cy="180000"/>
              <a:chOff x="288925" y="6638330"/>
              <a:chExt cx="10944224" cy="180000"/>
            </a:xfrm>
          </p:grpSpPr>
          <p:cxnSp>
            <p:nvCxnSpPr>
              <p:cNvPr id="127"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Gruppieren 117"/>
            <p:cNvGrpSpPr/>
            <p:nvPr userDrawn="1"/>
          </p:nvGrpSpPr>
          <p:grpSpPr>
            <a:xfrm>
              <a:off x="288925" y="-308570"/>
              <a:ext cx="10944224" cy="180000"/>
              <a:chOff x="288925" y="-308570"/>
              <a:chExt cx="10944224" cy="180000"/>
            </a:xfrm>
          </p:grpSpPr>
          <p:cxnSp>
            <p:nvCxnSpPr>
              <p:cNvPr id="119"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147159444"/>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mpty Slide With Headline">
    <p:spTree>
      <p:nvGrpSpPr>
        <p:cNvPr id="1" name=""/>
        <p:cNvGrpSpPr/>
        <p:nvPr/>
      </p:nvGrpSpPr>
      <p:grpSpPr>
        <a:xfrm>
          <a:off x="0" y="0"/>
          <a:ext cx="0" cy="0"/>
          <a:chOff x="0" y="0"/>
          <a:chExt cx="0" cy="0"/>
        </a:xfrm>
      </p:grpSpPr>
      <p:sp>
        <p:nvSpPr>
          <p:cNvPr id="5"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Tree>
    <p:extLst>
      <p:ext uri="{BB962C8B-B14F-4D97-AF65-F5344CB8AC3E}">
        <p14:creationId xmlns:p14="http://schemas.microsoft.com/office/powerpoint/2010/main" val="159008639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Empty Slide With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300306"/>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2" name="Fußzeilenplatzhalter 5">
            <a:extLst>
              <a:ext uri="{FF2B5EF4-FFF2-40B4-BE49-F238E27FC236}">
                <a16:creationId xmlns:a16="http://schemas.microsoft.com/office/drawing/2014/main" id="{CF1E9BBF-E9AB-0F9D-00C3-5AD035417E10}"/>
              </a:ext>
            </a:extLst>
          </p:cNvPr>
          <p:cNvSpPr>
            <a:spLocks noGrp="1"/>
          </p:cNvSpPr>
          <p:nvPr>
            <p:ph type="ftr" sz="quarter" idx="3"/>
          </p:nvPr>
        </p:nvSpPr>
        <p:spPr>
          <a:xfrm>
            <a:off x="288925" y="2381"/>
            <a:ext cx="10944225" cy="335550"/>
          </a:xfrm>
        </p:spPr>
        <p:txBody>
          <a:bodyPr/>
          <a:lstStyle/>
          <a:p>
            <a:r>
              <a:rPr lang="en-US" dirty="0"/>
              <a:t>Headline</a:t>
            </a:r>
          </a:p>
        </p:txBody>
      </p:sp>
    </p:spTree>
    <p:extLst>
      <p:ext uri="{BB962C8B-B14F-4D97-AF65-F5344CB8AC3E}">
        <p14:creationId xmlns:p14="http://schemas.microsoft.com/office/powerpoint/2010/main" val="996660223"/>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6"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baseline="0">
                <a:solidFill>
                  <a:schemeClr val="bg1"/>
                </a:solidFill>
              </a:defRPr>
            </a:lvl1pPr>
          </a:lstStyle>
          <a:p>
            <a:pPr lvl="0"/>
            <a:r>
              <a:rPr lang="de-DE" dirty="0" err="1"/>
              <a:t>Heading</a:t>
            </a:r>
            <a:r>
              <a:rPr lang="de-DE" dirty="0"/>
              <a:t> Arial </a:t>
            </a:r>
            <a:r>
              <a:rPr lang="de-DE" dirty="0" err="1"/>
              <a:t>Bold</a:t>
            </a:r>
            <a:br>
              <a:rPr lang="de-DE" dirty="0"/>
            </a:br>
            <a:r>
              <a:rPr lang="de-DE" dirty="0"/>
              <a:t>Maximum 3 </a:t>
            </a:r>
            <a:r>
              <a:rPr lang="de-DE" dirty="0" err="1"/>
              <a:t>lines</a:t>
            </a:r>
            <a:br>
              <a:rPr lang="de-DE" dirty="0"/>
            </a:br>
            <a:r>
              <a:rPr lang="de-DE" dirty="0"/>
              <a:t>48 </a:t>
            </a:r>
            <a:r>
              <a:rPr lang="de-DE" dirty="0" err="1"/>
              <a:t>pt</a:t>
            </a:r>
            <a:endParaRPr lang="de-DE" dirty="0"/>
          </a:p>
        </p:txBody>
      </p:sp>
      <p:sp>
        <p:nvSpPr>
          <p:cNvPr id="7" name="Textplatzhalter 5"/>
          <p:cNvSpPr>
            <a:spLocks noGrp="1"/>
          </p:cNvSpPr>
          <p:nvPr>
            <p:ph type="body" sz="quarter" idx="13" hasCustomPrompt="1"/>
          </p:nvPr>
        </p:nvSpPr>
        <p:spPr>
          <a:xfrm>
            <a:off x="288000" y="4258800"/>
            <a:ext cx="10945150" cy="384080"/>
          </a:xfrm>
        </p:spPr>
        <p:txBody>
          <a:bodyPr wrap="square">
            <a:spAutoFit/>
          </a:bodyPr>
          <a:lstStyle>
            <a:lvl1pPr>
              <a:spcBef>
                <a:spcPts val="0"/>
              </a:spcBef>
              <a:defRPr sz="2400" baseline="0">
                <a:solidFill>
                  <a:schemeClr val="bg1"/>
                </a:solidFill>
              </a:defRPr>
            </a:lvl1pPr>
            <a:lvl5pPr>
              <a:defRPr/>
            </a:lvl5pPr>
          </a:lstStyle>
          <a:p>
            <a:pPr lvl="0"/>
            <a:r>
              <a:rPr lang="de-DE" dirty="0" err="1"/>
              <a:t>Subheading</a:t>
            </a:r>
            <a:r>
              <a:rPr lang="de-DE" dirty="0"/>
              <a:t> Arial Regular, 24 </a:t>
            </a:r>
            <a:r>
              <a:rPr lang="de-DE" dirty="0" err="1"/>
              <a:t>pt</a:t>
            </a:r>
            <a:endParaRPr lang="de-DE" dirty="0"/>
          </a:p>
        </p:txBody>
      </p:sp>
      <p:grpSp>
        <p:nvGrpSpPr>
          <p:cNvPr id="111" name="Gruppieren 110"/>
          <p:cNvGrpSpPr/>
          <p:nvPr userDrawn="1"/>
        </p:nvGrpSpPr>
        <p:grpSpPr>
          <a:xfrm>
            <a:off x="-348582" y="-308570"/>
            <a:ext cx="12206900" cy="7126900"/>
            <a:chOff x="-348582" y="-308570"/>
            <a:chExt cx="12206900" cy="7126900"/>
          </a:xfrm>
        </p:grpSpPr>
        <p:grpSp>
          <p:nvGrpSpPr>
            <p:cNvPr id="112" name="Gruppieren 111"/>
            <p:cNvGrpSpPr/>
            <p:nvPr userDrawn="1"/>
          </p:nvGrpSpPr>
          <p:grpSpPr>
            <a:xfrm>
              <a:off x="-348582" y="362069"/>
              <a:ext cx="180000" cy="5931473"/>
              <a:chOff x="-348582" y="362069"/>
              <a:chExt cx="180000" cy="5931473"/>
            </a:xfrm>
          </p:grpSpPr>
          <p:cxnSp>
            <p:nvCxnSpPr>
              <p:cNvPr id="139"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11678318" y="362069"/>
              <a:ext cx="180000" cy="5931473"/>
              <a:chOff x="11678318" y="362069"/>
              <a:chExt cx="180000" cy="5931473"/>
            </a:xfrm>
          </p:grpSpPr>
          <p:cxnSp>
            <p:nvCxnSpPr>
              <p:cNvPr id="132"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4" name="Gruppieren 113"/>
            <p:cNvGrpSpPr/>
            <p:nvPr userDrawn="1"/>
          </p:nvGrpSpPr>
          <p:grpSpPr>
            <a:xfrm>
              <a:off x="288925" y="6638330"/>
              <a:ext cx="10944224" cy="180000"/>
              <a:chOff x="288925" y="6638330"/>
              <a:chExt cx="10944224" cy="180000"/>
            </a:xfrm>
          </p:grpSpPr>
          <p:cxnSp>
            <p:nvCxnSpPr>
              <p:cNvPr id="124"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5" name="Gruppieren 114"/>
            <p:cNvGrpSpPr/>
            <p:nvPr userDrawn="1"/>
          </p:nvGrpSpPr>
          <p:grpSpPr>
            <a:xfrm>
              <a:off x="288925" y="-308570"/>
              <a:ext cx="10944224" cy="180000"/>
              <a:chOff x="288925" y="-308570"/>
              <a:chExt cx="10944224" cy="180000"/>
            </a:xfrm>
          </p:grpSpPr>
          <p:cxnSp>
            <p:nvCxnSpPr>
              <p:cNvPr id="116"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11655355"/>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lide Divider Blue">
    <p:bg>
      <p:bgPr>
        <a:solidFill>
          <a:srgbClr val="12276E"/>
        </a:solid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4"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a:solidFill>
                  <a:schemeClr val="bg1"/>
                </a:solidFill>
              </a:defRPr>
            </a:lvl1pPr>
          </a:lstStyle>
          <a:p>
            <a:pPr lvl="0"/>
            <a:r>
              <a:rPr lang="de-DE" dirty="0"/>
              <a:t>Slide </a:t>
            </a:r>
            <a:r>
              <a:rPr lang="de-DE" dirty="0" err="1"/>
              <a:t>Divider</a:t>
            </a:r>
            <a:br>
              <a:rPr lang="de-DE" dirty="0"/>
            </a:br>
            <a:r>
              <a:rPr lang="de-DE" dirty="0"/>
              <a:t>Arial </a:t>
            </a:r>
            <a:r>
              <a:rPr lang="de-DE" dirty="0" err="1"/>
              <a:t>Bold</a:t>
            </a:r>
            <a:br>
              <a:rPr lang="de-DE" dirty="0"/>
            </a:br>
            <a:r>
              <a:rPr lang="de-DE" dirty="0"/>
              <a:t>48/54/66 </a:t>
            </a:r>
            <a:r>
              <a:rPr lang="de-DE" dirty="0" err="1"/>
              <a:t>pt</a:t>
            </a:r>
            <a:endParaRPr lang="de-DE" dirty="0"/>
          </a:p>
        </p:txBody>
      </p:sp>
      <p:grpSp>
        <p:nvGrpSpPr>
          <p:cNvPr id="109" name="Gruppieren 108"/>
          <p:cNvGrpSpPr/>
          <p:nvPr userDrawn="1"/>
        </p:nvGrpSpPr>
        <p:grpSpPr>
          <a:xfrm>
            <a:off x="-348582" y="-308570"/>
            <a:ext cx="12206900" cy="7126900"/>
            <a:chOff x="-348582" y="-308570"/>
            <a:chExt cx="12206900" cy="7126900"/>
          </a:xfrm>
        </p:grpSpPr>
        <p:grpSp>
          <p:nvGrpSpPr>
            <p:cNvPr id="110" name="Gruppieren 109"/>
            <p:cNvGrpSpPr/>
            <p:nvPr userDrawn="1"/>
          </p:nvGrpSpPr>
          <p:grpSpPr>
            <a:xfrm>
              <a:off x="-348582" y="362069"/>
              <a:ext cx="180000" cy="5931473"/>
              <a:chOff x="-348582" y="362069"/>
              <a:chExt cx="180000" cy="5931473"/>
            </a:xfrm>
          </p:grpSpPr>
          <p:cxnSp>
            <p:nvCxnSpPr>
              <p:cNvPr id="13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uppieren 110"/>
            <p:cNvGrpSpPr/>
            <p:nvPr userDrawn="1"/>
          </p:nvGrpSpPr>
          <p:grpSpPr>
            <a:xfrm>
              <a:off x="11678318" y="362069"/>
              <a:ext cx="180000" cy="5931473"/>
              <a:chOff x="11678318" y="362069"/>
              <a:chExt cx="180000" cy="5931473"/>
            </a:xfrm>
          </p:grpSpPr>
          <p:cxnSp>
            <p:nvCxnSpPr>
              <p:cNvPr id="130"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userDrawn="1"/>
          </p:nvGrpSpPr>
          <p:grpSpPr>
            <a:xfrm>
              <a:off x="288925" y="6638330"/>
              <a:ext cx="10944224" cy="180000"/>
              <a:chOff x="288925" y="6638330"/>
              <a:chExt cx="10944224" cy="180000"/>
            </a:xfrm>
          </p:grpSpPr>
          <p:cxnSp>
            <p:nvCxnSpPr>
              <p:cNvPr id="122"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288925" y="-308570"/>
              <a:ext cx="10944224" cy="180000"/>
              <a:chOff x="288925" y="-308570"/>
              <a:chExt cx="10944224" cy="180000"/>
            </a:xfrm>
          </p:grpSpPr>
          <p:cxnSp>
            <p:nvCxnSpPr>
              <p:cNvPr id="114"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519797754"/>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lide Divider Full Size Imag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9" name="Textfeld 8"/>
          <p:cNvSpPr txBox="1"/>
          <p:nvPr userDrawn="1"/>
        </p:nvSpPr>
        <p:spPr>
          <a:xfrm>
            <a:off x="4999758" y="6073625"/>
            <a:ext cx="1615148" cy="261931"/>
          </a:xfrm>
          <a:prstGeom prst="rect">
            <a:avLst/>
          </a:prstGeom>
          <a:noFill/>
        </p:spPr>
        <p:txBody>
          <a:bodyPr wrap="square" lIns="0" tIns="0" rIns="0" bIns="0" rtlCol="0">
            <a:noAutofit/>
          </a:bodyPr>
          <a:lstStyle/>
          <a:p>
            <a:endParaRPr lang="de-DE" dirty="0"/>
          </a:p>
        </p:txBody>
      </p:sp>
      <p:sp>
        <p:nvSpPr>
          <p:cNvPr id="6" name="Textplatzhalter 3"/>
          <p:cNvSpPr>
            <a:spLocks noGrp="1"/>
          </p:cNvSpPr>
          <p:nvPr>
            <p:ph type="body" sz="quarter" idx="12" hasCustomPrompt="1"/>
          </p:nvPr>
        </p:nvSpPr>
        <p:spPr>
          <a:xfrm>
            <a:off x="288000" y="1609200"/>
            <a:ext cx="10945150" cy="2217600"/>
          </a:xfrm>
        </p:spPr>
        <p:txBody>
          <a:bodyPr>
            <a:noAutofit/>
          </a:bodyPr>
          <a:lstStyle>
            <a:lvl1pPr>
              <a:lnSpc>
                <a:spcPct val="104000"/>
              </a:lnSpc>
              <a:spcBef>
                <a:spcPts val="0"/>
              </a:spcBef>
              <a:defRPr sz="4800" b="1">
                <a:solidFill>
                  <a:schemeClr val="bg1"/>
                </a:solidFill>
              </a:defRPr>
            </a:lvl1pPr>
          </a:lstStyle>
          <a:p>
            <a:pPr lvl="0"/>
            <a:r>
              <a:rPr lang="de-DE" dirty="0"/>
              <a:t>Slide </a:t>
            </a:r>
            <a:r>
              <a:rPr lang="de-DE" dirty="0" err="1"/>
              <a:t>Divider</a:t>
            </a:r>
            <a:br>
              <a:rPr lang="de-DE" dirty="0"/>
            </a:br>
            <a:r>
              <a:rPr lang="de-DE" dirty="0"/>
              <a:t>Arial </a:t>
            </a:r>
            <a:r>
              <a:rPr lang="de-DE" dirty="0" err="1"/>
              <a:t>Bold</a:t>
            </a:r>
            <a:br>
              <a:rPr lang="de-DE" dirty="0"/>
            </a:br>
            <a:r>
              <a:rPr lang="de-DE" dirty="0"/>
              <a:t>48/54/66 </a:t>
            </a:r>
            <a:r>
              <a:rPr lang="de-DE" dirty="0" err="1"/>
              <a:t>pt</a:t>
            </a:r>
            <a:endParaRPr lang="de-DE" dirty="0"/>
          </a:p>
        </p:txBody>
      </p:sp>
      <p:grpSp>
        <p:nvGrpSpPr>
          <p:cNvPr id="109" name="Gruppieren 108"/>
          <p:cNvGrpSpPr/>
          <p:nvPr userDrawn="1"/>
        </p:nvGrpSpPr>
        <p:grpSpPr>
          <a:xfrm>
            <a:off x="-348582" y="-308570"/>
            <a:ext cx="12206900" cy="7126900"/>
            <a:chOff x="-348582" y="-308570"/>
            <a:chExt cx="12206900" cy="7126900"/>
          </a:xfrm>
        </p:grpSpPr>
        <p:grpSp>
          <p:nvGrpSpPr>
            <p:cNvPr id="110" name="Gruppieren 109"/>
            <p:cNvGrpSpPr/>
            <p:nvPr userDrawn="1"/>
          </p:nvGrpSpPr>
          <p:grpSpPr>
            <a:xfrm>
              <a:off x="-348582" y="362069"/>
              <a:ext cx="180000" cy="5931473"/>
              <a:chOff x="-348582" y="362069"/>
              <a:chExt cx="180000" cy="5931473"/>
            </a:xfrm>
          </p:grpSpPr>
          <p:cxnSp>
            <p:nvCxnSpPr>
              <p:cNvPr id="13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1" name="Gruppieren 110"/>
            <p:cNvGrpSpPr/>
            <p:nvPr userDrawn="1"/>
          </p:nvGrpSpPr>
          <p:grpSpPr>
            <a:xfrm>
              <a:off x="11678318" y="362069"/>
              <a:ext cx="180000" cy="5931473"/>
              <a:chOff x="11678318" y="362069"/>
              <a:chExt cx="180000" cy="5931473"/>
            </a:xfrm>
          </p:grpSpPr>
          <p:cxnSp>
            <p:nvCxnSpPr>
              <p:cNvPr id="130"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2" name="Gruppieren 111"/>
            <p:cNvGrpSpPr/>
            <p:nvPr userDrawn="1"/>
          </p:nvGrpSpPr>
          <p:grpSpPr>
            <a:xfrm>
              <a:off x="288925" y="6638330"/>
              <a:ext cx="10944224" cy="180000"/>
              <a:chOff x="288925" y="6638330"/>
              <a:chExt cx="10944224" cy="180000"/>
            </a:xfrm>
          </p:grpSpPr>
          <p:cxnSp>
            <p:nvCxnSpPr>
              <p:cNvPr id="122"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3" name="Gruppieren 112"/>
            <p:cNvGrpSpPr/>
            <p:nvPr userDrawn="1"/>
          </p:nvGrpSpPr>
          <p:grpSpPr>
            <a:xfrm>
              <a:off x="288925" y="-308570"/>
              <a:ext cx="10944224" cy="180000"/>
              <a:chOff x="288925" y="-308570"/>
              <a:chExt cx="10944224" cy="180000"/>
            </a:xfrm>
          </p:grpSpPr>
          <p:cxnSp>
            <p:nvCxnSpPr>
              <p:cNvPr id="114"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171617450"/>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1 Column">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1"/>
            </p:custDataLst>
            <p:extLst>
              <p:ext uri="{D42A27DB-BD31-4B8C-83A1-F6EECF244321}">
                <p14:modId xmlns:p14="http://schemas.microsoft.com/office/powerpoint/2010/main" val="5981772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3" imgW="270" imgH="270" progId="TCLayout.ActiveDocument.1">
                  <p:embed/>
                </p:oleObj>
              </mc:Choice>
              <mc:Fallback>
                <p:oleObj name="think-cell Folie" r:id="rId3" imgW="270" imgH="270" progId="TCLayout.ActiveDocument.1">
                  <p:embed/>
                  <p:pic>
                    <p:nvPicPr>
                      <p:cNvPr id="2" name="Objek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
        <p:nvSpPr>
          <p:cNvPr id="20" name="Inhaltsplatzhalter 19"/>
          <p:cNvSpPr>
            <a:spLocks noGrp="1"/>
          </p:cNvSpPr>
          <p:nvPr>
            <p:ph sz="quarter" idx="13" hasCustomPrompt="1"/>
          </p:nvPr>
        </p:nvSpPr>
        <p:spPr>
          <a:xfrm>
            <a:off x="287999" y="1609725"/>
            <a:ext cx="10945150" cy="4225925"/>
          </a:xfrm>
        </p:spPr>
        <p:txBody>
          <a:bodyPr/>
          <a:lstStyle>
            <a:lvl1pPr>
              <a:defRPr/>
            </a:lvl1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7"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Tree>
    <p:extLst>
      <p:ext uri="{BB962C8B-B14F-4D97-AF65-F5344CB8AC3E}">
        <p14:creationId xmlns:p14="http://schemas.microsoft.com/office/powerpoint/2010/main" val="3748291341"/>
      </p:ext>
    </p:extLst>
  </p:cSld>
  <p:clrMapOvr>
    <a:masterClrMapping/>
  </p:clrMapOvr>
  <p:hf hdr="0" dt="0"/>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2 Columns">
    <p:spTree>
      <p:nvGrpSpPr>
        <p:cNvPr id="1" name=""/>
        <p:cNvGrpSpPr/>
        <p:nvPr/>
      </p:nvGrpSpPr>
      <p:grpSpPr>
        <a:xfrm>
          <a:off x="0" y="0"/>
          <a:ext cx="0" cy="0"/>
          <a:chOff x="0" y="0"/>
          <a:chExt cx="0" cy="0"/>
        </a:xfrm>
      </p:grpSpPr>
      <p:sp>
        <p:nvSpPr>
          <p:cNvPr id="23" name="Inhaltsplatzhalter 19"/>
          <p:cNvSpPr>
            <a:spLocks noGrp="1"/>
          </p:cNvSpPr>
          <p:nvPr>
            <p:ph sz="quarter" idx="13" hasCustomPrompt="1"/>
          </p:nvPr>
        </p:nvSpPr>
        <p:spPr>
          <a:xfrm>
            <a:off x="287999" y="1609725"/>
            <a:ext cx="5401601"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4" name="Inhaltsplatzhalter 19"/>
          <p:cNvSpPr>
            <a:spLocks noGrp="1"/>
          </p:cNvSpPr>
          <p:nvPr>
            <p:ph sz="quarter" idx="14" hasCustomPrompt="1"/>
          </p:nvPr>
        </p:nvSpPr>
        <p:spPr>
          <a:xfrm>
            <a:off x="5832475" y="1609725"/>
            <a:ext cx="5401601"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0"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239439142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3 Columns">
    <p:spTree>
      <p:nvGrpSpPr>
        <p:cNvPr id="1" name=""/>
        <p:cNvGrpSpPr/>
        <p:nvPr/>
      </p:nvGrpSpPr>
      <p:grpSpPr>
        <a:xfrm>
          <a:off x="0" y="0"/>
          <a:ext cx="0" cy="0"/>
          <a:chOff x="0" y="0"/>
          <a:chExt cx="0" cy="0"/>
        </a:xfrm>
      </p:grpSpPr>
      <p:sp>
        <p:nvSpPr>
          <p:cNvPr id="19" name="Inhaltsplatzhalter 19"/>
          <p:cNvSpPr>
            <a:spLocks noGrp="1"/>
          </p:cNvSpPr>
          <p:nvPr>
            <p:ph sz="quarter" idx="13" hasCustomPrompt="1"/>
          </p:nvPr>
        </p:nvSpPr>
        <p:spPr>
          <a:xfrm>
            <a:off x="287999"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6" name="Inhaltsplatzhalter 19"/>
          <p:cNvSpPr>
            <a:spLocks noGrp="1"/>
          </p:cNvSpPr>
          <p:nvPr>
            <p:ph sz="quarter" idx="14" hasCustomPrompt="1"/>
          </p:nvPr>
        </p:nvSpPr>
        <p:spPr>
          <a:xfrm>
            <a:off x="3981600"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7" name="Inhaltsplatzhalter 19"/>
          <p:cNvSpPr>
            <a:spLocks noGrp="1"/>
          </p:cNvSpPr>
          <p:nvPr>
            <p:ph sz="quarter" idx="15" hasCustomPrompt="1"/>
          </p:nvPr>
        </p:nvSpPr>
        <p:spPr>
          <a:xfrm>
            <a:off x="7683549" y="1609725"/>
            <a:ext cx="3549600" cy="4225925"/>
          </a:xfrm>
        </p:spPr>
        <p:txBody>
          <a:bodyPr/>
          <a:lstStyle>
            <a:lvl1pPr>
              <a:defRPr lang="de-DE" dirty="0" smtClean="0"/>
            </a:lvl1pPr>
            <a:lvl2pPr>
              <a:defRPr lang="de-DE" dirty="0" smtClean="0"/>
            </a:lvl2pPr>
            <a:lvl3pPr>
              <a:defRPr lang="de-DE" dirty="0" smtClean="0"/>
            </a:lvl3pPr>
            <a:lvl4pPr>
              <a:defRPr lang="de-DE" dirty="0" smtClean="0"/>
            </a:lvl4pPr>
            <a:lvl5pPr>
              <a:defRPr lang="de-DE" dirty="0"/>
            </a:lvl5p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9"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0"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3273949510"/>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4 Columns">
    <p:spTree>
      <p:nvGrpSpPr>
        <p:cNvPr id="1" name=""/>
        <p:cNvGrpSpPr/>
        <p:nvPr/>
      </p:nvGrpSpPr>
      <p:grpSpPr>
        <a:xfrm>
          <a:off x="0" y="0"/>
          <a:ext cx="0" cy="0"/>
          <a:chOff x="0" y="0"/>
          <a:chExt cx="0" cy="0"/>
        </a:xfrm>
      </p:grpSpPr>
      <p:sp>
        <p:nvSpPr>
          <p:cNvPr id="21" name="Inhaltsplatzhalter 19"/>
          <p:cNvSpPr>
            <a:spLocks noGrp="1"/>
          </p:cNvSpPr>
          <p:nvPr>
            <p:ph sz="quarter" idx="13" hasCustomPrompt="1"/>
          </p:nvPr>
        </p:nvSpPr>
        <p:spPr>
          <a:xfrm>
            <a:off x="287999"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2" name="Inhaltsplatzhalter 19"/>
          <p:cNvSpPr>
            <a:spLocks noGrp="1"/>
          </p:cNvSpPr>
          <p:nvPr>
            <p:ph sz="quarter" idx="14" hasCustomPrompt="1"/>
          </p:nvPr>
        </p:nvSpPr>
        <p:spPr>
          <a:xfrm>
            <a:off x="3060700"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3" name="Inhaltsplatzhalter 19"/>
          <p:cNvSpPr>
            <a:spLocks noGrp="1"/>
          </p:cNvSpPr>
          <p:nvPr>
            <p:ph sz="quarter" idx="15" hasCustomPrompt="1"/>
          </p:nvPr>
        </p:nvSpPr>
        <p:spPr>
          <a:xfrm>
            <a:off x="5832475"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24" name="Inhaltsplatzhalter 19"/>
          <p:cNvSpPr>
            <a:spLocks noGrp="1"/>
          </p:cNvSpPr>
          <p:nvPr>
            <p:ph sz="quarter" idx="16" hasCustomPrompt="1"/>
          </p:nvPr>
        </p:nvSpPr>
        <p:spPr>
          <a:xfrm>
            <a:off x="8604250" y="1609725"/>
            <a:ext cx="2628000" cy="4225925"/>
          </a:xfrm>
        </p:spPr>
        <p:txBody>
          <a:bodyPr/>
          <a:lstStyle/>
          <a:p>
            <a:pPr lvl="0"/>
            <a:r>
              <a:rPr lang="de-DE" dirty="0"/>
              <a:t>Click </a:t>
            </a:r>
            <a:r>
              <a:rPr lang="de-DE" dirty="0" err="1"/>
              <a:t>to</a:t>
            </a:r>
            <a:r>
              <a:rPr lang="de-DE" dirty="0"/>
              <a:t> </a:t>
            </a:r>
            <a:r>
              <a:rPr lang="de-DE" dirty="0" err="1"/>
              <a:t>edit</a:t>
            </a:r>
            <a:r>
              <a:rPr lang="de-DE" dirty="0"/>
              <a:t> </a:t>
            </a:r>
            <a:r>
              <a:rPr lang="de-DE" dirty="0" err="1"/>
              <a:t>text</a:t>
            </a:r>
            <a:endParaRPr lang="de-DE" dirty="0"/>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p:txBody>
      </p:sp>
      <p:sp>
        <p:nvSpPr>
          <p:cNvPr id="10"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11"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2923560172"/>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mpty Slide With Headline And Action Title">
    <p:spTree>
      <p:nvGrpSpPr>
        <p:cNvPr id="1" name=""/>
        <p:cNvGrpSpPr/>
        <p:nvPr/>
      </p:nvGrpSpPr>
      <p:grpSpPr>
        <a:xfrm>
          <a:off x="0" y="0"/>
          <a:ext cx="0" cy="0"/>
          <a:chOff x="0" y="0"/>
          <a:chExt cx="0" cy="0"/>
        </a:xfrm>
      </p:grpSpPr>
      <p:sp>
        <p:nvSpPr>
          <p:cNvPr id="6"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7" name="Textplatzhalter 2"/>
          <p:cNvSpPr>
            <a:spLocks noGrp="1"/>
          </p:cNvSpPr>
          <p:nvPr>
            <p:ph type="body" sz="quarter" idx="10" hasCustomPrompt="1"/>
          </p:nvPr>
        </p:nvSpPr>
        <p:spPr>
          <a:xfrm>
            <a:off x="288000" y="511175"/>
            <a:ext cx="10945149" cy="664797"/>
          </a:xfrm>
        </p:spPr>
        <p:txBody>
          <a:bodyPr>
            <a:noAutofit/>
          </a:bodyPr>
          <a:lstStyle>
            <a:lvl1pPr>
              <a:lnSpc>
                <a:spcPct val="90000"/>
              </a:lnSpc>
              <a:spcBef>
                <a:spcPts val="0"/>
              </a:spcBef>
              <a:defRPr sz="2400" b="1" baseline="0">
                <a:solidFill>
                  <a:srgbClr val="12276E"/>
                </a:solidFill>
              </a:defRPr>
            </a:lvl1pPr>
          </a:lstStyle>
          <a:p>
            <a:pPr lvl="0"/>
            <a:r>
              <a:rPr lang="de-DE" dirty="0"/>
              <a:t>Action Title</a:t>
            </a:r>
            <a:br>
              <a:rPr lang="de-DE" dirty="0"/>
            </a:br>
            <a:r>
              <a:rPr lang="de-DE" dirty="0"/>
              <a:t>Arial </a:t>
            </a:r>
            <a:r>
              <a:rPr lang="de-DE" dirty="0" err="1"/>
              <a:t>Bold</a:t>
            </a:r>
            <a:r>
              <a:rPr lang="de-DE" dirty="0"/>
              <a:t>, 24 </a:t>
            </a:r>
            <a:r>
              <a:rPr lang="de-DE" dirty="0" err="1"/>
              <a:t>pt</a:t>
            </a:r>
            <a:endParaRPr lang="de-DE" dirty="0"/>
          </a:p>
        </p:txBody>
      </p:sp>
    </p:spTree>
    <p:extLst>
      <p:ext uri="{BB962C8B-B14F-4D97-AF65-F5344CB8AC3E}">
        <p14:creationId xmlns:p14="http://schemas.microsoft.com/office/powerpoint/2010/main" val="4070037081"/>
      </p:ext>
    </p:extLst>
  </p:cSld>
  <p:clrMapOvr>
    <a:masterClrMapping/>
  </p:clrMapOvr>
  <p:extLst>
    <p:ext uri="{DCECCB84-F9BA-43D5-87BE-67443E8EF086}">
      <p15:sldGuideLst xmlns:p15="http://schemas.microsoft.com/office/powerpoint/2012/main">
        <p15:guide id="1" orient="horz" pos="2042" userDrawn="1">
          <p15:clr>
            <a:srgbClr val="FBAE40"/>
          </p15:clr>
        </p15:guide>
        <p15:guide id="2" pos="362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15"/>
            </p:custDataLst>
            <p:extLst>
              <p:ext uri="{D42A27DB-BD31-4B8C-83A1-F6EECF244321}">
                <p14:modId xmlns:p14="http://schemas.microsoft.com/office/powerpoint/2010/main" val="97751441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16" imgW="270" imgH="270" progId="TCLayout.ActiveDocument.1">
                  <p:embed/>
                </p:oleObj>
              </mc:Choice>
              <mc:Fallback>
                <p:oleObj name="think-cell Folie" r:id="rId16" imgW="270" imgH="270" progId="TCLayout.ActiveDocument.1">
                  <p:embed/>
                  <p:pic>
                    <p:nvPicPr>
                      <p:cNvPr id="4" name="Objekt 3" hidden="1"/>
                      <p:cNvPicPr/>
                      <p:nvPr/>
                    </p:nvPicPr>
                    <p:blipFill>
                      <a:blip r:embed="rId17"/>
                      <a:stretch>
                        <a:fillRect/>
                      </a:stretch>
                    </p:blipFill>
                    <p:spPr>
                      <a:xfrm>
                        <a:off x="1588" y="1588"/>
                        <a:ext cx="1587" cy="1587"/>
                      </a:xfrm>
                      <a:prstGeom prst="rect">
                        <a:avLst/>
                      </a:prstGeom>
                    </p:spPr>
                  </p:pic>
                </p:oleObj>
              </mc:Fallback>
            </mc:AlternateContent>
          </a:graphicData>
        </a:graphic>
      </p:graphicFrame>
      <p:sp>
        <p:nvSpPr>
          <p:cNvPr id="2" name="Titelplatzhalter 1"/>
          <p:cNvSpPr>
            <a:spLocks noGrp="1"/>
          </p:cNvSpPr>
          <p:nvPr>
            <p:ph type="title"/>
          </p:nvPr>
        </p:nvSpPr>
        <p:spPr>
          <a:xfrm>
            <a:off x="288924" y="511175"/>
            <a:ext cx="10944225" cy="664797"/>
          </a:xfrm>
          <a:prstGeom prst="rect">
            <a:avLst/>
          </a:prstGeom>
        </p:spPr>
        <p:txBody>
          <a:bodyPr vert="horz" wrap="square" lIns="0" tIns="0" rIns="0" bIns="0" rtlCol="0" anchor="t" anchorCtr="0">
            <a:noAutofit/>
          </a:bodyPr>
          <a:lstStyle/>
          <a:p>
            <a:r>
              <a:rPr lang="de-DE" dirty="0"/>
              <a:t>Action Title</a:t>
            </a:r>
            <a:br>
              <a:rPr lang="de-DE" dirty="0"/>
            </a:br>
            <a:r>
              <a:rPr lang="de-DE" dirty="0"/>
              <a:t>Arial </a:t>
            </a:r>
            <a:r>
              <a:rPr lang="de-DE" dirty="0" err="1"/>
              <a:t>Bold</a:t>
            </a:r>
            <a:r>
              <a:rPr lang="de-DE" dirty="0"/>
              <a:t>, 24 </a:t>
            </a:r>
            <a:r>
              <a:rPr lang="de-DE" dirty="0" err="1"/>
              <a:t>pt</a:t>
            </a:r>
            <a:endParaRPr lang="de-DE" dirty="0"/>
          </a:p>
        </p:txBody>
      </p:sp>
      <p:sp>
        <p:nvSpPr>
          <p:cNvPr id="3" name="Textplatzhalter 2"/>
          <p:cNvSpPr>
            <a:spLocks noGrp="1"/>
          </p:cNvSpPr>
          <p:nvPr>
            <p:ph type="body" idx="1"/>
          </p:nvPr>
        </p:nvSpPr>
        <p:spPr>
          <a:xfrm>
            <a:off x="288000" y="1609725"/>
            <a:ext cx="10945149" cy="4225926"/>
          </a:xfrm>
          <a:prstGeom prst="rect">
            <a:avLst/>
          </a:prstGeom>
        </p:spPr>
        <p:txBody>
          <a:bodyPr vert="horz" lIns="0" tIns="0" rIns="0" bIns="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Ninth</a:t>
            </a:r>
            <a:r>
              <a:rPr lang="de-DE" dirty="0"/>
              <a:t> Level</a:t>
            </a:r>
          </a:p>
        </p:txBody>
      </p:sp>
      <p:sp>
        <p:nvSpPr>
          <p:cNvPr id="5" name="Fußzeilenplatzhalter 4"/>
          <p:cNvSpPr>
            <a:spLocks noGrp="1"/>
          </p:cNvSpPr>
          <p:nvPr>
            <p:ph type="ftr" sz="quarter" idx="3"/>
          </p:nvPr>
        </p:nvSpPr>
        <p:spPr>
          <a:xfrm>
            <a:off x="288925" y="2381"/>
            <a:ext cx="10944225" cy="335550"/>
          </a:xfrm>
          <a:prstGeom prst="rect">
            <a:avLst/>
          </a:prstGeom>
        </p:spPr>
        <p:txBody>
          <a:bodyPr vert="horz" lIns="0" tIns="0" rIns="0" bIns="0" rtlCol="0" anchor="b"/>
          <a:lstStyle>
            <a:lvl1pPr algn="l">
              <a:lnSpc>
                <a:spcPct val="104000"/>
              </a:lnSpc>
              <a:defRPr sz="1100" b="1">
                <a:solidFill>
                  <a:schemeClr val="tx1"/>
                </a:solidFill>
              </a:defRPr>
            </a:lvl1pPr>
          </a:lstStyle>
          <a:p>
            <a:r>
              <a:rPr lang="de-DE" dirty="0"/>
              <a:t>Headline</a:t>
            </a:r>
          </a:p>
        </p:txBody>
      </p:sp>
      <p:sp>
        <p:nvSpPr>
          <p:cNvPr id="77" name="Textfeld 76"/>
          <p:cNvSpPr txBox="1"/>
          <p:nvPr userDrawn="1"/>
        </p:nvSpPr>
        <p:spPr>
          <a:xfrm>
            <a:off x="5351251" y="6149685"/>
            <a:ext cx="820800" cy="176400"/>
          </a:xfrm>
          <a:prstGeom prst="rect">
            <a:avLst/>
          </a:prstGeom>
          <a:noFill/>
        </p:spPr>
        <p:txBody>
          <a:bodyPr wrap="square" lIns="0" tIns="0" rIns="0" bIns="0" rtlCol="0" anchor="b">
            <a:noAutofit/>
          </a:bodyPr>
          <a:lstStyle/>
          <a:p>
            <a:pPr algn="ctr"/>
            <a:fld id="{FAAB48A4-D341-4AE9-8566-EA7878570C6A}" type="slidenum">
              <a:rPr lang="de-DE" sz="1100" smtClean="0">
                <a:solidFill>
                  <a:srgbClr val="4B4B4B"/>
                </a:solidFill>
              </a:rPr>
              <a:t>‹Nr.›</a:t>
            </a:fld>
            <a:endParaRPr lang="en-US" sz="1100" dirty="0">
              <a:solidFill>
                <a:srgbClr val="4B4B4B"/>
              </a:solidFill>
            </a:endParaRPr>
          </a:p>
        </p:txBody>
      </p:sp>
      <p:grpSp>
        <p:nvGrpSpPr>
          <p:cNvPr id="34" name="Gruppieren 33"/>
          <p:cNvGrpSpPr/>
          <p:nvPr userDrawn="1"/>
        </p:nvGrpSpPr>
        <p:grpSpPr>
          <a:xfrm>
            <a:off x="-348582" y="-308570"/>
            <a:ext cx="12206900" cy="7126900"/>
            <a:chOff x="-348582" y="-308570"/>
            <a:chExt cx="12206900" cy="7126900"/>
          </a:xfrm>
        </p:grpSpPr>
        <p:grpSp>
          <p:nvGrpSpPr>
            <p:cNvPr id="31" name="Gruppieren 30"/>
            <p:cNvGrpSpPr/>
            <p:nvPr userDrawn="1"/>
          </p:nvGrpSpPr>
          <p:grpSpPr>
            <a:xfrm>
              <a:off x="-348582" y="362069"/>
              <a:ext cx="180000" cy="5931473"/>
              <a:chOff x="-348582" y="362069"/>
              <a:chExt cx="180000" cy="5931473"/>
            </a:xfrm>
          </p:grpSpPr>
          <p:cxnSp>
            <p:nvCxnSpPr>
              <p:cNvPr id="7" name="Gerade Verbindung 6"/>
              <p:cNvCxnSpPr/>
              <p:nvPr userDrawn="1"/>
            </p:nvCxnSpPr>
            <p:spPr>
              <a:xfrm>
                <a:off x="-348582"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7"/>
              <p:cNvCxnSpPr/>
              <p:nvPr userDrawn="1"/>
            </p:nvCxnSpPr>
            <p:spPr>
              <a:xfrm>
                <a:off x="-348582"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8"/>
              <p:cNvCxnSpPr/>
              <p:nvPr userDrawn="1"/>
            </p:nvCxnSpPr>
            <p:spPr>
              <a:xfrm>
                <a:off x="-348582"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 Verbindung 9"/>
              <p:cNvCxnSpPr/>
              <p:nvPr userDrawn="1"/>
            </p:nvCxnSpPr>
            <p:spPr>
              <a:xfrm>
                <a:off x="-348582"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Gerade Verbindung 10"/>
              <p:cNvCxnSpPr/>
              <p:nvPr userDrawn="1"/>
            </p:nvCxnSpPr>
            <p:spPr>
              <a:xfrm>
                <a:off x="-348582"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11"/>
              <p:cNvCxnSpPr/>
              <p:nvPr userDrawn="1"/>
            </p:nvCxnSpPr>
            <p:spPr>
              <a:xfrm>
                <a:off x="-348582"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Gerade Verbindung 12"/>
              <p:cNvCxnSpPr/>
              <p:nvPr userDrawn="1"/>
            </p:nvCxnSpPr>
            <p:spPr>
              <a:xfrm>
                <a:off x="-348582"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3" name="Gruppieren 32"/>
            <p:cNvGrpSpPr/>
            <p:nvPr userDrawn="1"/>
          </p:nvGrpSpPr>
          <p:grpSpPr>
            <a:xfrm>
              <a:off x="11678318" y="362069"/>
              <a:ext cx="180000" cy="5931473"/>
              <a:chOff x="11678318" y="362069"/>
              <a:chExt cx="180000" cy="5931473"/>
            </a:xfrm>
          </p:grpSpPr>
          <p:cxnSp>
            <p:nvCxnSpPr>
              <p:cNvPr id="57" name="Gerade Verbindung 56"/>
              <p:cNvCxnSpPr/>
              <p:nvPr userDrawn="1"/>
            </p:nvCxnSpPr>
            <p:spPr>
              <a:xfrm>
                <a:off x="11678318" y="36206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Gerade Verbindung 57"/>
              <p:cNvCxnSpPr/>
              <p:nvPr userDrawn="1"/>
            </p:nvCxnSpPr>
            <p:spPr>
              <a:xfrm>
                <a:off x="11678318" y="511175"/>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Gerade Verbindung 58"/>
              <p:cNvCxnSpPr/>
              <p:nvPr userDrawn="1"/>
            </p:nvCxnSpPr>
            <p:spPr>
              <a:xfrm>
                <a:off x="11678318" y="117597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Gerade Verbindung 59"/>
              <p:cNvCxnSpPr/>
              <p:nvPr userDrawn="1"/>
            </p:nvCxnSpPr>
            <p:spPr>
              <a:xfrm>
                <a:off x="11678318" y="1609200"/>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Gerade Verbindung 60"/>
              <p:cNvCxnSpPr/>
              <p:nvPr userDrawn="1"/>
            </p:nvCxnSpPr>
            <p:spPr>
              <a:xfrm>
                <a:off x="11678318" y="5835651"/>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Gerade Verbindung 61"/>
              <p:cNvCxnSpPr/>
              <p:nvPr userDrawn="1"/>
            </p:nvCxnSpPr>
            <p:spPr>
              <a:xfrm>
                <a:off x="11678318" y="6050859"/>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Gerade Verbindung 62"/>
              <p:cNvCxnSpPr/>
              <p:nvPr userDrawn="1"/>
            </p:nvCxnSpPr>
            <p:spPr>
              <a:xfrm>
                <a:off x="11678318" y="6293542"/>
                <a:ext cx="180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Gruppieren 31"/>
            <p:cNvGrpSpPr/>
            <p:nvPr userDrawn="1"/>
          </p:nvGrpSpPr>
          <p:grpSpPr>
            <a:xfrm>
              <a:off x="288925" y="6638330"/>
              <a:ext cx="10944224" cy="180000"/>
              <a:chOff x="288925" y="6638330"/>
              <a:chExt cx="10944224" cy="180000"/>
            </a:xfrm>
          </p:grpSpPr>
          <p:cxnSp>
            <p:nvCxnSpPr>
              <p:cNvPr id="66" name="Gerade Verbindung 65"/>
              <p:cNvCxnSpPr/>
              <p:nvPr userDrawn="1"/>
            </p:nvCxnSpPr>
            <p:spPr>
              <a:xfrm>
                <a:off x="28892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Gerade Verbindung 74"/>
              <p:cNvCxnSpPr/>
              <p:nvPr userDrawn="1"/>
            </p:nvCxnSpPr>
            <p:spPr>
              <a:xfrm>
                <a:off x="2911475"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Gerade Verbindung 75"/>
              <p:cNvCxnSpPr/>
              <p:nvPr userDrawn="1"/>
            </p:nvCxnSpPr>
            <p:spPr>
              <a:xfrm>
                <a:off x="306101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Gerade Verbindung 72"/>
              <p:cNvCxnSpPr/>
              <p:nvPr userDrawn="1"/>
            </p:nvCxnSpPr>
            <p:spPr>
              <a:xfrm>
                <a:off x="568966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Gerade Verbindung 73"/>
              <p:cNvCxnSpPr/>
              <p:nvPr userDrawn="1"/>
            </p:nvCxnSpPr>
            <p:spPr>
              <a:xfrm>
                <a:off x="5829683"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Gerade Verbindung 70"/>
              <p:cNvCxnSpPr/>
              <p:nvPr userDrawn="1"/>
            </p:nvCxnSpPr>
            <p:spPr>
              <a:xfrm>
                <a:off x="8459788"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Gerade Verbindung 71"/>
              <p:cNvCxnSpPr/>
              <p:nvPr userDrawn="1"/>
            </p:nvCxnSpPr>
            <p:spPr>
              <a:xfrm>
                <a:off x="860218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Gerade Verbindung 69"/>
              <p:cNvCxnSpPr/>
              <p:nvPr userDrawn="1"/>
            </p:nvCxnSpPr>
            <p:spPr>
              <a:xfrm>
                <a:off x="11233149" y="663833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0" name="Gruppieren 29"/>
            <p:cNvGrpSpPr/>
            <p:nvPr userDrawn="1"/>
          </p:nvGrpSpPr>
          <p:grpSpPr>
            <a:xfrm>
              <a:off x="288925" y="-308570"/>
              <a:ext cx="10944224" cy="180000"/>
              <a:chOff x="288925" y="-308570"/>
              <a:chExt cx="10944224" cy="180000"/>
            </a:xfrm>
          </p:grpSpPr>
          <p:cxnSp>
            <p:nvCxnSpPr>
              <p:cNvPr id="15" name="Gerade Verbindung 14"/>
              <p:cNvCxnSpPr/>
              <p:nvPr userDrawn="1"/>
            </p:nvCxnSpPr>
            <p:spPr>
              <a:xfrm>
                <a:off x="28892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23"/>
              <p:cNvCxnSpPr/>
              <p:nvPr userDrawn="1"/>
            </p:nvCxnSpPr>
            <p:spPr>
              <a:xfrm>
                <a:off x="2911475"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24"/>
              <p:cNvCxnSpPr/>
              <p:nvPr userDrawn="1"/>
            </p:nvCxnSpPr>
            <p:spPr>
              <a:xfrm>
                <a:off x="306101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21"/>
              <p:cNvCxnSpPr/>
              <p:nvPr userDrawn="1"/>
            </p:nvCxnSpPr>
            <p:spPr>
              <a:xfrm>
                <a:off x="568966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22"/>
              <p:cNvCxnSpPr/>
              <p:nvPr userDrawn="1"/>
            </p:nvCxnSpPr>
            <p:spPr>
              <a:xfrm>
                <a:off x="5829683"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19"/>
              <p:cNvCxnSpPr/>
              <p:nvPr userDrawn="1"/>
            </p:nvCxnSpPr>
            <p:spPr>
              <a:xfrm>
                <a:off x="8459788"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20"/>
              <p:cNvCxnSpPr/>
              <p:nvPr userDrawn="1"/>
            </p:nvCxnSpPr>
            <p:spPr>
              <a:xfrm>
                <a:off x="860218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Gerade Verbindung 18"/>
              <p:cNvCxnSpPr/>
              <p:nvPr userDrawn="1"/>
            </p:nvCxnSpPr>
            <p:spPr>
              <a:xfrm>
                <a:off x="11233149" y="-308570"/>
                <a:ext cx="0" cy="180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6" name="Fußzeilenplatzhalter 4">
            <a:extLst>
              <a:ext uri="{FF2B5EF4-FFF2-40B4-BE49-F238E27FC236}">
                <a16:creationId xmlns:a16="http://schemas.microsoft.com/office/drawing/2014/main" id="{1527EC21-1692-BAE7-C0A8-ABCA42D97B35}"/>
              </a:ext>
            </a:extLst>
          </p:cNvPr>
          <p:cNvSpPr txBox="1">
            <a:spLocks/>
          </p:cNvSpPr>
          <p:nvPr userDrawn="1"/>
        </p:nvSpPr>
        <p:spPr>
          <a:xfrm>
            <a:off x="288925" y="5971896"/>
            <a:ext cx="10944225" cy="335550"/>
          </a:xfrm>
          <a:prstGeom prst="rect">
            <a:avLst/>
          </a:prstGeom>
        </p:spPr>
        <p:txBody>
          <a:bodyPr vert="horz" lIns="0" tIns="0" rIns="0" bIns="0" rtlCol="0" anchor="b"/>
          <a:lstStyle>
            <a:defPPr>
              <a:defRPr lang="de-DE"/>
            </a:defPPr>
            <a:lvl1pPr marL="0" algn="l" defTabSz="914400" rtl="0" eaLnBrk="1" latinLnBrk="0" hangingPunct="1">
              <a:lnSpc>
                <a:spcPct val="104000"/>
              </a:lnSpc>
              <a:defRPr sz="11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Essays on M&amp;A, Alliances, and Corporate Networks							                        </a:t>
            </a:r>
            <a:fld id="{E4CA6AC9-2298-45CE-9C9A-4FD26C1FA7BC}" type="datetime3">
              <a:rPr lang="en-US" smtClean="0"/>
              <a:t>26 March 2025</a:t>
            </a:fld>
            <a:endParaRPr lang="en-US" dirty="0"/>
          </a:p>
        </p:txBody>
      </p:sp>
    </p:spTree>
    <p:custDataLst>
      <p:tags r:id="rId14"/>
    </p:custDataLst>
    <p:extLst>
      <p:ext uri="{BB962C8B-B14F-4D97-AF65-F5344CB8AC3E}">
        <p14:creationId xmlns:p14="http://schemas.microsoft.com/office/powerpoint/2010/main" val="7928835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8" r:id="rId5"/>
    <p:sldLayoutId id="2147483659" r:id="rId6"/>
    <p:sldLayoutId id="2147483660" r:id="rId7"/>
    <p:sldLayoutId id="2147483661" r:id="rId8"/>
    <p:sldLayoutId id="2147483657" r:id="rId9"/>
    <p:sldLayoutId id="2147483656" r:id="rId10"/>
    <p:sldLayoutId id="2147483653" r:id="rId11"/>
    <p:sldLayoutId id="2147483662" r:id="rId12"/>
  </p:sldLayoutIdLst>
  <p:hf hdr="0" dt="0"/>
  <p:txStyles>
    <p:titleStyle>
      <a:lvl1pPr algn="l" defTabSz="914400" rtl="0" eaLnBrk="1" latinLnBrk="0" hangingPunct="1">
        <a:lnSpc>
          <a:spcPct val="90000"/>
        </a:lnSpc>
        <a:spcBef>
          <a:spcPct val="0"/>
        </a:spcBef>
        <a:buNone/>
        <a:defRPr sz="2400" b="1" kern="1200" baseline="0">
          <a:solidFill>
            <a:schemeClr val="tx1"/>
          </a:solidFill>
          <a:latin typeface="Arial" panose="020B0604020202020204" pitchFamily="34" charset="0"/>
          <a:ea typeface="+mj-ea"/>
          <a:cs typeface="Arial" panose="020B0604020202020204" pitchFamily="34" charset="0"/>
        </a:defRPr>
      </a:lvl1pPr>
    </p:titleStyle>
    <p:body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5.jpg"/><Relationship Id="rId4" Type="http://schemas.openxmlformats.org/officeDocument/2006/relationships/image" Target="../media/image4.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20.xml"/><Relationship Id="rId4" Type="http://schemas.openxmlformats.org/officeDocument/2006/relationships/image" Target="../media/image4.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xml"/><Relationship Id="rId1" Type="http://schemas.openxmlformats.org/officeDocument/2006/relationships/tags" Target="../tags/tag21.xml"/><Relationship Id="rId4" Type="http://schemas.openxmlformats.org/officeDocument/2006/relationships/image" Target="../media/image4.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tags" Target="../tags/tag2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8.sv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oleObject" Target="../embeddings/oleObject4.bin"/></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oleObject" Target="../embeddings/oleObject11.bin"/><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slideLayout" Target="../slideLayouts/slideLayout5.xml"/><Relationship Id="rId16" Type="http://schemas.openxmlformats.org/officeDocument/2006/relationships/image" Target="../media/image28.svg"/><Relationship Id="rId20" Type="http://schemas.openxmlformats.org/officeDocument/2006/relationships/image" Target="../media/image32.svg"/><Relationship Id="rId1" Type="http://schemas.openxmlformats.org/officeDocument/2006/relationships/tags" Target="../tags/tag23.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19" Type="http://schemas.openxmlformats.org/officeDocument/2006/relationships/image" Target="../media/image31.png"/><Relationship Id="rId4" Type="http://schemas.openxmlformats.org/officeDocument/2006/relationships/image" Target="../media/image4.emf"/><Relationship Id="rId9" Type="http://schemas.openxmlformats.org/officeDocument/2006/relationships/image" Target="../media/image21.png"/><Relationship Id="rId14" Type="http://schemas.openxmlformats.org/officeDocument/2006/relationships/image" Target="../media/image26.sv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4.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tags" Target="../tags/tag25.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6.emf"/></Relationships>
</file>

<file path=ppt/slides/_rels/slide2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oleObject" Target="../embeddings/oleObject12.bin"/><Relationship Id="rId7" Type="http://schemas.openxmlformats.org/officeDocument/2006/relationships/image" Target="../media/image37.png"/><Relationship Id="rId2" Type="http://schemas.openxmlformats.org/officeDocument/2006/relationships/slideLayout" Target="../slideLayouts/slideLayout9.xml"/><Relationship Id="rId1" Type="http://schemas.openxmlformats.org/officeDocument/2006/relationships/tags" Target="../tags/tag26.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4.emf"/><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27.xml"/><Relationship Id="rId4" Type="http://schemas.openxmlformats.org/officeDocument/2006/relationships/image" Target="../media/image4.e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9.xml"/><Relationship Id="rId1" Type="http://schemas.openxmlformats.org/officeDocument/2006/relationships/tags" Target="../tags/tag28.xml"/><Relationship Id="rId4" Type="http://schemas.openxmlformats.org/officeDocument/2006/relationships/image" Target="../media/image4.emf"/></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9.xml"/><Relationship Id="rId1" Type="http://schemas.openxmlformats.org/officeDocument/2006/relationships/tags" Target="../tags/tag31.xml"/><Relationship Id="rId4" Type="http://schemas.openxmlformats.org/officeDocument/2006/relationships/image" Target="../media/image4.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9.xml"/><Relationship Id="rId1" Type="http://schemas.openxmlformats.org/officeDocument/2006/relationships/tags" Target="../tags/tag32.xml"/><Relationship Id="rId5" Type="http://schemas.openxmlformats.org/officeDocument/2006/relationships/image" Target="../media/image41.PNG"/><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9.xml"/><Relationship Id="rId5" Type="http://schemas.openxmlformats.org/officeDocument/2006/relationships/image" Target="../media/image6.emf"/><Relationship Id="rId4" Type="http://schemas.openxmlformats.org/officeDocument/2006/relationships/oleObject" Target="../embeddings/oleObject5.bin"/></Relationships>
</file>

<file path=ppt/slides/_rels/slide30.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oleObject" Target="../embeddings/oleObject16.bin"/><Relationship Id="rId7" Type="http://schemas.openxmlformats.org/officeDocument/2006/relationships/image" Target="../media/image44.png"/><Relationship Id="rId2" Type="http://schemas.openxmlformats.org/officeDocument/2006/relationships/slideLayout" Target="../slideLayouts/slideLayout9.xml"/><Relationship Id="rId1" Type="http://schemas.openxmlformats.org/officeDocument/2006/relationships/tags" Target="../tags/tag3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9.xml"/><Relationship Id="rId1" Type="http://schemas.openxmlformats.org/officeDocument/2006/relationships/tags" Target="../tags/tag34.xml"/><Relationship Id="rId4" Type="http://schemas.openxmlformats.org/officeDocument/2006/relationships/image" Target="../media/image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16.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20.sv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tags" Target="../tags/tag10.xml"/><Relationship Id="rId4" Type="http://schemas.openxmlformats.org/officeDocument/2006/relationships/image" Target="../media/image6.emf"/></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5.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tags" Target="../tags/tag36.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6.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37.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5.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Layout" Target="../slideLayouts/slideLayout5.xml"/><Relationship Id="rId4"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9.xml"/><Relationship Id="rId1" Type="http://schemas.openxmlformats.org/officeDocument/2006/relationships/tags" Target="../tags/tag39.xml"/><Relationship Id="rId4" Type="http://schemas.openxmlformats.org/officeDocument/2006/relationships/image" Target="../media/image4.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9.xml"/><Relationship Id="rId1" Type="http://schemas.openxmlformats.org/officeDocument/2006/relationships/tags" Target="../tags/tag40.xml"/><Relationship Id="rId4" Type="http://schemas.openxmlformats.org/officeDocument/2006/relationships/image" Target="../media/image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14.svg"/></Relationships>
</file>

<file path=ppt/slides/_rels/slide58.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67.svg"/><Relationship Id="rId2"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sv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4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5.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4.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5.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6.xml"/></Relationships>
</file>

<file path=ppt/slides/_rels/slide7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4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tags" Target="../tags/tag17.xml"/><Relationship Id="rId4" Type="http://schemas.openxmlformats.org/officeDocument/2006/relationships/image" Target="../media/image4.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hyperlink" Target="https://webconf.hrz.uni-giessen.de/b/ute-2jk-pqr-vfw" TargetMode="External"/><Relationship Id="rId2" Type="http://schemas.openxmlformats.org/officeDocument/2006/relationships/slideLayout" Target="../slideLayouts/slideLayout1.xml"/><Relationship Id="rId1" Type="http://schemas.openxmlformats.org/officeDocument/2006/relationships/tags" Target="../tags/tag49.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ECD983A0-2FA7-4B82-AB06-9E5DF07F532B}"/>
              </a:ext>
            </a:extLst>
          </p:cNvPr>
          <p:cNvGraphicFramePr>
            <a:graphicFrameLocks noChangeAspect="1"/>
          </p:cNvGraphicFramePr>
          <p:nvPr>
            <p:custDataLst>
              <p:tags r:id="rId1"/>
            </p:custDataLst>
            <p:extLst>
              <p:ext uri="{D42A27DB-BD31-4B8C-83A1-F6EECF244321}">
                <p14:modId xmlns:p14="http://schemas.microsoft.com/office/powerpoint/2010/main" val="29130905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7" name="think-cell data - do not delete" hidden="1">
                        <a:extLst>
                          <a:ext uri="{FF2B5EF4-FFF2-40B4-BE49-F238E27FC236}">
                            <a16:creationId xmlns:a16="http://schemas.microsoft.com/office/drawing/2014/main" id="{ECD983A0-2FA7-4B82-AB06-9E5DF07F532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3">
            <a:extLst>
              <a:ext uri="{FF2B5EF4-FFF2-40B4-BE49-F238E27FC236}">
                <a16:creationId xmlns:a16="http://schemas.microsoft.com/office/drawing/2014/main" id="{A4C7CCBF-3040-4FAA-8C40-ABF7C7CE3543}"/>
              </a:ext>
            </a:extLst>
          </p:cNvPr>
          <p:cNvSpPr>
            <a:spLocks noGrp="1"/>
          </p:cNvSpPr>
          <p:nvPr>
            <p:ph type="body" sz="quarter" idx="12"/>
          </p:nvPr>
        </p:nvSpPr>
        <p:spPr/>
        <p:txBody>
          <a:bodyPr/>
          <a:lstStyle/>
          <a:p>
            <a:r>
              <a:rPr lang="en-US" sz="3200" dirty="0"/>
              <a:t>Essays on Strategic Management:</a:t>
            </a:r>
            <a:br>
              <a:rPr lang="en-US" sz="3200" dirty="0"/>
            </a:br>
            <a:r>
              <a:rPr lang="en-US" sz="3200" dirty="0"/>
              <a:t>Exploring the Effects of Cooperative and Competitive Firm Strategies on Firm Performance</a:t>
            </a:r>
          </a:p>
          <a:p>
            <a:endParaRPr lang="de-DE" sz="3200" dirty="0"/>
          </a:p>
        </p:txBody>
      </p:sp>
      <p:sp>
        <p:nvSpPr>
          <p:cNvPr id="5" name="Textplatzhalter 4">
            <a:extLst>
              <a:ext uri="{FF2B5EF4-FFF2-40B4-BE49-F238E27FC236}">
                <a16:creationId xmlns:a16="http://schemas.microsoft.com/office/drawing/2014/main" id="{56F725AA-533B-4B6D-9D96-90EF982857A8}"/>
              </a:ext>
            </a:extLst>
          </p:cNvPr>
          <p:cNvSpPr>
            <a:spLocks noGrp="1"/>
          </p:cNvSpPr>
          <p:nvPr>
            <p:ph type="body" sz="quarter" idx="13"/>
          </p:nvPr>
        </p:nvSpPr>
        <p:spPr/>
        <p:txBody>
          <a:bodyPr/>
          <a:lstStyle/>
          <a:p>
            <a:endParaRPr lang="de-DE"/>
          </a:p>
        </p:txBody>
      </p:sp>
      <p:sp>
        <p:nvSpPr>
          <p:cNvPr id="2" name="Rechteck 1">
            <a:extLst>
              <a:ext uri="{FF2B5EF4-FFF2-40B4-BE49-F238E27FC236}">
                <a16:creationId xmlns:a16="http://schemas.microsoft.com/office/drawing/2014/main" id="{6C1C7102-0215-47AE-8CBF-793233922825}"/>
              </a:ext>
            </a:extLst>
          </p:cNvPr>
          <p:cNvSpPr/>
          <p:nvPr/>
        </p:nvSpPr>
        <p:spPr>
          <a:xfrm>
            <a:off x="0" y="0"/>
            <a:ext cx="11522075" cy="6484938"/>
          </a:xfrm>
          <a:prstGeom prst="rect">
            <a:avLst/>
          </a:prstGeom>
          <a:gradFill flip="none" rotWithShape="1">
            <a:gsLst>
              <a:gs pos="0">
                <a:srgbClr val="093454"/>
              </a:gs>
              <a:gs pos="100000">
                <a:srgbClr val="062A47"/>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EA8A77A2-3023-41F0-A091-CE77677CEF2D}"/>
              </a:ext>
            </a:extLst>
          </p:cNvPr>
          <p:cNvPicPr>
            <a:picLocks noChangeAspect="1"/>
          </p:cNvPicPr>
          <p:nvPr/>
        </p:nvPicPr>
        <p:blipFill rotWithShape="1">
          <a:blip r:embed="rId5"/>
          <a:srcRect b="23048"/>
          <a:stretch/>
        </p:blipFill>
        <p:spPr>
          <a:xfrm>
            <a:off x="0" y="1362616"/>
            <a:ext cx="11522075" cy="5122322"/>
          </a:xfrm>
          <a:prstGeom prst="rect">
            <a:avLst/>
          </a:prstGeom>
        </p:spPr>
      </p:pic>
      <p:sp>
        <p:nvSpPr>
          <p:cNvPr id="12" name="Rechteck 11">
            <a:extLst>
              <a:ext uri="{FF2B5EF4-FFF2-40B4-BE49-F238E27FC236}">
                <a16:creationId xmlns:a16="http://schemas.microsoft.com/office/drawing/2014/main" id="{BCCE1041-1AFA-4866-BFF4-EEEBB6EFE696}"/>
              </a:ext>
            </a:extLst>
          </p:cNvPr>
          <p:cNvSpPr/>
          <p:nvPr/>
        </p:nvSpPr>
        <p:spPr>
          <a:xfrm>
            <a:off x="0" y="0"/>
            <a:ext cx="11522075" cy="1902372"/>
          </a:xfrm>
          <a:prstGeom prst="rect">
            <a:avLst/>
          </a:prstGeom>
          <a:gradFill flip="none" rotWithShape="1">
            <a:gsLst>
              <a:gs pos="0">
                <a:schemeClr val="tx2">
                  <a:alpha val="0"/>
                </a:schemeClr>
              </a:gs>
              <a:gs pos="100000">
                <a:schemeClr val="tx2">
                  <a:alpha val="2900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platzhalter 3">
            <a:extLst>
              <a:ext uri="{FF2B5EF4-FFF2-40B4-BE49-F238E27FC236}">
                <a16:creationId xmlns:a16="http://schemas.microsoft.com/office/drawing/2014/main" id="{88D7546B-506B-4703-B689-C056E6056B7E}"/>
              </a:ext>
            </a:extLst>
          </p:cNvPr>
          <p:cNvSpPr txBox="1">
            <a:spLocks/>
          </p:cNvSpPr>
          <p:nvPr/>
        </p:nvSpPr>
        <p:spPr>
          <a:xfrm>
            <a:off x="440399" y="601320"/>
            <a:ext cx="11369675" cy="1500536"/>
          </a:xfrm>
          <a:prstGeom prst="rect">
            <a:avLst/>
          </a:prstGeom>
        </p:spPr>
        <p:txBody>
          <a:bodyPr vert="horz" lIns="0" tIns="0" rIns="0" bIns="0" rtlCol="0">
            <a:noAutofit/>
          </a:bodyPr>
          <a:lstStyle>
            <a:lvl1pPr marL="0" indent="0" algn="l" defTabSz="457200" rtl="0" eaLnBrk="1" latinLnBrk="0" hangingPunct="1">
              <a:lnSpc>
                <a:spcPct val="104000"/>
              </a:lnSpc>
              <a:spcBef>
                <a:spcPts val="0"/>
              </a:spcBef>
              <a:buFont typeface="Arial" panose="020B0604020202020204" pitchFamily="34" charset="0"/>
              <a:buNone/>
              <a:defRPr sz="4800" b="1" kern="1200" baseline="0">
                <a:solidFill>
                  <a:schemeClr val="bg1"/>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r>
              <a:rPr lang="en-US" sz="2400" dirty="0"/>
              <a:t>Essays on Strategic Management:</a:t>
            </a:r>
            <a:br>
              <a:rPr lang="en-US" sz="2000" dirty="0"/>
            </a:br>
            <a:r>
              <a:rPr lang="en-US" sz="2000" dirty="0"/>
              <a:t>Exploring the Effects of Cooperative and Competitive Firm Strategies</a:t>
            </a:r>
          </a:p>
          <a:p>
            <a:r>
              <a:rPr lang="en-US" sz="2000" dirty="0"/>
              <a:t>on Firm Performance</a:t>
            </a:r>
          </a:p>
        </p:txBody>
      </p:sp>
      <p:sp>
        <p:nvSpPr>
          <p:cNvPr id="13" name="Textplatzhalter 3">
            <a:extLst>
              <a:ext uri="{FF2B5EF4-FFF2-40B4-BE49-F238E27FC236}">
                <a16:creationId xmlns:a16="http://schemas.microsoft.com/office/drawing/2014/main" id="{F9002A9E-9128-4B45-9305-7B264CA0FD72}"/>
              </a:ext>
            </a:extLst>
          </p:cNvPr>
          <p:cNvSpPr txBox="1">
            <a:spLocks/>
          </p:cNvSpPr>
          <p:nvPr/>
        </p:nvSpPr>
        <p:spPr>
          <a:xfrm>
            <a:off x="440400" y="2388355"/>
            <a:ext cx="10945150" cy="677149"/>
          </a:xfrm>
          <a:prstGeom prst="rect">
            <a:avLst/>
          </a:prstGeom>
        </p:spPr>
        <p:txBody>
          <a:bodyPr vert="horz" lIns="0" tIns="0" rIns="0" bIns="0" rtlCol="0">
            <a:noAutofit/>
          </a:bodyPr>
          <a:lstStyle>
            <a:lvl1pPr marL="0" indent="0" algn="l" defTabSz="457200" rtl="0" eaLnBrk="1" latinLnBrk="0" hangingPunct="1">
              <a:lnSpc>
                <a:spcPct val="104000"/>
              </a:lnSpc>
              <a:spcBef>
                <a:spcPts val="0"/>
              </a:spcBef>
              <a:buFont typeface="Arial" panose="020B0604020202020204" pitchFamily="34" charset="0"/>
              <a:buNone/>
              <a:defRPr sz="4800" b="1" kern="1200" baseline="0">
                <a:solidFill>
                  <a:schemeClr val="bg1"/>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r>
              <a:rPr lang="de-DE" sz="1600" dirty="0"/>
              <a:t>Disputation – Marius Brede</a:t>
            </a:r>
          </a:p>
          <a:p>
            <a:r>
              <a:rPr lang="de-DE" sz="1600" dirty="0"/>
              <a:t>Professur für Strategisches und Internationales Management</a:t>
            </a:r>
          </a:p>
        </p:txBody>
      </p:sp>
      <p:sp>
        <p:nvSpPr>
          <p:cNvPr id="14" name="Rechteck 13">
            <a:extLst>
              <a:ext uri="{FF2B5EF4-FFF2-40B4-BE49-F238E27FC236}">
                <a16:creationId xmlns:a16="http://schemas.microsoft.com/office/drawing/2014/main" id="{5C44DD4A-838F-4F2B-9792-78D226BB1D51}"/>
              </a:ext>
            </a:extLst>
          </p:cNvPr>
          <p:cNvSpPr/>
          <p:nvPr/>
        </p:nvSpPr>
        <p:spPr>
          <a:xfrm>
            <a:off x="440400" y="3264988"/>
            <a:ext cx="4131816" cy="523220"/>
          </a:xfrm>
          <a:prstGeom prst="rect">
            <a:avLst/>
          </a:prstGeom>
        </p:spPr>
        <p:txBody>
          <a:bodyPr wrap="square" lIns="0">
            <a:spAutoFit/>
          </a:bodyPr>
          <a:lstStyle/>
          <a:p>
            <a:r>
              <a:rPr lang="en-US" sz="1400" dirty="0">
                <a:solidFill>
                  <a:schemeClr val="bg1"/>
                </a:solidFill>
              </a:rPr>
              <a:t>Prof. Dr. Andreas Bausch - BWL2</a:t>
            </a:r>
          </a:p>
          <a:p>
            <a:r>
              <a:rPr lang="en-US" sz="1400" dirty="0">
                <a:solidFill>
                  <a:schemeClr val="bg1"/>
                </a:solidFill>
              </a:rPr>
              <a:t>Prof. Dr. Monika Schuhmacher - BWL10</a:t>
            </a:r>
          </a:p>
        </p:txBody>
      </p:sp>
    </p:spTree>
    <p:extLst>
      <p:ext uri="{BB962C8B-B14F-4D97-AF65-F5344CB8AC3E}">
        <p14:creationId xmlns:p14="http://schemas.microsoft.com/office/powerpoint/2010/main" val="7334141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B14AE6-48C2-4169-A7EF-03298E3DAEE1}"/>
              </a:ext>
            </a:extLst>
          </p:cNvPr>
          <p:cNvSpPr>
            <a:spLocks noGrp="1"/>
          </p:cNvSpPr>
          <p:nvPr>
            <p:ph type="ftr" sz="quarter" idx="3"/>
          </p:nvPr>
        </p:nvSpPr>
        <p:spPr/>
        <p:txBody>
          <a:bodyPr/>
          <a:lstStyle/>
          <a:p>
            <a:r>
              <a:rPr lang="de-DE" dirty="0"/>
              <a:t>Artikel 1: Corporate Networks</a:t>
            </a:r>
          </a:p>
        </p:txBody>
      </p:sp>
      <p:sp>
        <p:nvSpPr>
          <p:cNvPr id="3" name="Textplatzhalter 2">
            <a:extLst>
              <a:ext uri="{FF2B5EF4-FFF2-40B4-BE49-F238E27FC236}">
                <a16:creationId xmlns:a16="http://schemas.microsoft.com/office/drawing/2014/main" id="{D77F26B3-072F-4AFC-A57E-902DA2F3692C}"/>
              </a:ext>
            </a:extLst>
          </p:cNvPr>
          <p:cNvSpPr>
            <a:spLocks noGrp="1"/>
          </p:cNvSpPr>
          <p:nvPr>
            <p:ph type="body" sz="quarter" idx="10"/>
          </p:nvPr>
        </p:nvSpPr>
        <p:spPr/>
        <p:txBody>
          <a:bodyPr/>
          <a:lstStyle/>
          <a:p>
            <a:r>
              <a:rPr lang="de-CH" dirty="0"/>
              <a:t>Relevante </a:t>
            </a:r>
            <a:r>
              <a:rPr lang="de-CH" dirty="0">
                <a:solidFill>
                  <a:schemeClr val="accent1"/>
                </a:solidFill>
              </a:rPr>
              <a:t>Forschungsfragen</a:t>
            </a:r>
            <a:r>
              <a:rPr lang="de-CH" dirty="0"/>
              <a:t> zum Zusammenhang von Board </a:t>
            </a:r>
            <a:r>
              <a:rPr lang="de-CH" dirty="0" err="1"/>
              <a:t>Interlocks</a:t>
            </a:r>
            <a:r>
              <a:rPr lang="de-CH" dirty="0"/>
              <a:t> und dem Unternehmenserfolg</a:t>
            </a:r>
          </a:p>
        </p:txBody>
      </p:sp>
      <p:grpSp>
        <p:nvGrpSpPr>
          <p:cNvPr id="11" name="Gruppieren 10">
            <a:extLst>
              <a:ext uri="{FF2B5EF4-FFF2-40B4-BE49-F238E27FC236}">
                <a16:creationId xmlns:a16="http://schemas.microsoft.com/office/drawing/2014/main" id="{8798001E-BC16-4044-8AA2-E45E2AAE0C27}"/>
              </a:ext>
            </a:extLst>
          </p:cNvPr>
          <p:cNvGrpSpPr/>
          <p:nvPr/>
        </p:nvGrpSpPr>
        <p:grpSpPr>
          <a:xfrm>
            <a:off x="288925" y="2170679"/>
            <a:ext cx="9988940" cy="376830"/>
            <a:chOff x="288925" y="2170679"/>
            <a:chExt cx="9988940" cy="376830"/>
          </a:xfrm>
        </p:grpSpPr>
        <p:sp>
          <p:nvSpPr>
            <p:cNvPr id="4" name="Rechteck 3">
              <a:extLst>
                <a:ext uri="{FF2B5EF4-FFF2-40B4-BE49-F238E27FC236}">
                  <a16:creationId xmlns:a16="http://schemas.microsoft.com/office/drawing/2014/main" id="{75E1F620-E8B4-41F2-96C9-37CEC4F286D3}"/>
                </a:ext>
              </a:extLst>
            </p:cNvPr>
            <p:cNvSpPr/>
            <p:nvPr/>
          </p:nvSpPr>
          <p:spPr>
            <a:xfrm>
              <a:off x="2895646" y="2178177"/>
              <a:ext cx="7382219" cy="369332"/>
            </a:xfrm>
            <a:prstGeom prst="rect">
              <a:avLst/>
            </a:prstGeom>
          </p:spPr>
          <p:txBody>
            <a:bodyPr wrap="square">
              <a:spAutoFit/>
            </a:bodyPr>
            <a:lstStyle/>
            <a:p>
              <a:pPr algn="ctr"/>
              <a:r>
                <a:rPr lang="de-DE" i="1" dirty="0">
                  <a:solidFill>
                    <a:srgbClr val="7C7C7C"/>
                  </a:solidFill>
                </a:rPr>
                <a:t>„Wie beeinflussen Board </a:t>
              </a:r>
              <a:r>
                <a:rPr lang="de-DE" i="1" dirty="0" err="1">
                  <a:solidFill>
                    <a:srgbClr val="7C7C7C"/>
                  </a:solidFill>
                </a:rPr>
                <a:t>Interlocks</a:t>
              </a:r>
              <a:r>
                <a:rPr lang="de-DE" i="1" dirty="0">
                  <a:solidFill>
                    <a:srgbClr val="7C7C7C"/>
                  </a:solidFill>
                </a:rPr>
                <a:t> den Unternehmenserfolg?“</a:t>
              </a:r>
              <a:endParaRPr lang="de-CH" i="1" dirty="0">
                <a:solidFill>
                  <a:srgbClr val="7C7C7C"/>
                </a:solidFill>
              </a:endParaRPr>
            </a:p>
          </p:txBody>
        </p:sp>
        <p:sp>
          <p:nvSpPr>
            <p:cNvPr id="8" name="Rechteck 7">
              <a:extLst>
                <a:ext uri="{FF2B5EF4-FFF2-40B4-BE49-F238E27FC236}">
                  <a16:creationId xmlns:a16="http://schemas.microsoft.com/office/drawing/2014/main" id="{5114C861-E548-4983-B5D5-15242035FE11}"/>
                </a:ext>
              </a:extLst>
            </p:cNvPr>
            <p:cNvSpPr/>
            <p:nvPr/>
          </p:nvSpPr>
          <p:spPr>
            <a:xfrm>
              <a:off x="288925" y="2170679"/>
              <a:ext cx="2416175" cy="369332"/>
            </a:xfrm>
            <a:prstGeom prst="rect">
              <a:avLst/>
            </a:prstGeom>
          </p:spPr>
          <p:txBody>
            <a:bodyPr wrap="square">
              <a:spAutoFit/>
            </a:bodyPr>
            <a:lstStyle/>
            <a:p>
              <a:r>
                <a:rPr lang="de-DE" b="1" dirty="0"/>
                <a:t>Forschungsfrage 1:</a:t>
              </a:r>
              <a:endParaRPr lang="de-CH" b="1" dirty="0"/>
            </a:p>
          </p:txBody>
        </p:sp>
      </p:grpSp>
      <p:grpSp>
        <p:nvGrpSpPr>
          <p:cNvPr id="12" name="Gruppieren 11">
            <a:extLst>
              <a:ext uri="{FF2B5EF4-FFF2-40B4-BE49-F238E27FC236}">
                <a16:creationId xmlns:a16="http://schemas.microsoft.com/office/drawing/2014/main" id="{6A034E21-A17B-481F-A966-DAEF74BEDB77}"/>
              </a:ext>
            </a:extLst>
          </p:cNvPr>
          <p:cNvGrpSpPr/>
          <p:nvPr/>
        </p:nvGrpSpPr>
        <p:grpSpPr>
          <a:xfrm>
            <a:off x="288925" y="2827576"/>
            <a:ext cx="9792884" cy="646331"/>
            <a:chOff x="288925" y="2827576"/>
            <a:chExt cx="9792884" cy="646331"/>
          </a:xfrm>
        </p:grpSpPr>
        <p:sp>
          <p:nvSpPr>
            <p:cNvPr id="5" name="Rechteck 4">
              <a:extLst>
                <a:ext uri="{FF2B5EF4-FFF2-40B4-BE49-F238E27FC236}">
                  <a16:creationId xmlns:a16="http://schemas.microsoft.com/office/drawing/2014/main" id="{F1CD4876-73C8-4FB9-95E4-8A28BC3B0C7E}"/>
                </a:ext>
              </a:extLst>
            </p:cNvPr>
            <p:cNvSpPr/>
            <p:nvPr/>
          </p:nvSpPr>
          <p:spPr>
            <a:xfrm>
              <a:off x="2889548" y="2827576"/>
              <a:ext cx="7192261" cy="646331"/>
            </a:xfrm>
            <a:prstGeom prst="rect">
              <a:avLst/>
            </a:prstGeom>
          </p:spPr>
          <p:txBody>
            <a:bodyPr wrap="square">
              <a:spAutoFit/>
            </a:bodyPr>
            <a:lstStyle/>
            <a:p>
              <a:pPr algn="ctr"/>
              <a:r>
                <a:rPr lang="de-DE" i="1" dirty="0">
                  <a:solidFill>
                    <a:srgbClr val="7C7C7C"/>
                  </a:solidFill>
                </a:rPr>
                <a:t>„Welche theoretischen Mechanismen erklären den Zusammenhang zwischen Board </a:t>
              </a:r>
              <a:r>
                <a:rPr lang="de-DE" i="1" dirty="0" err="1">
                  <a:solidFill>
                    <a:srgbClr val="7C7C7C"/>
                  </a:solidFill>
                </a:rPr>
                <a:t>Interlocks</a:t>
              </a:r>
              <a:r>
                <a:rPr lang="de-DE" i="1" dirty="0">
                  <a:solidFill>
                    <a:srgbClr val="7C7C7C"/>
                  </a:solidFill>
                </a:rPr>
                <a:t> und Unternehmenserfolg?“</a:t>
              </a:r>
              <a:endParaRPr lang="de-CH" i="1" dirty="0">
                <a:solidFill>
                  <a:srgbClr val="7C7C7C"/>
                </a:solidFill>
              </a:endParaRPr>
            </a:p>
          </p:txBody>
        </p:sp>
        <p:sp>
          <p:nvSpPr>
            <p:cNvPr id="9" name="Rechteck 8">
              <a:extLst>
                <a:ext uri="{FF2B5EF4-FFF2-40B4-BE49-F238E27FC236}">
                  <a16:creationId xmlns:a16="http://schemas.microsoft.com/office/drawing/2014/main" id="{8E2B86A6-E95B-422B-9CDA-9B25A950440B}"/>
                </a:ext>
              </a:extLst>
            </p:cNvPr>
            <p:cNvSpPr/>
            <p:nvPr/>
          </p:nvSpPr>
          <p:spPr>
            <a:xfrm>
              <a:off x="288925" y="2872343"/>
              <a:ext cx="2416175" cy="369332"/>
            </a:xfrm>
            <a:prstGeom prst="rect">
              <a:avLst/>
            </a:prstGeom>
          </p:spPr>
          <p:txBody>
            <a:bodyPr wrap="square">
              <a:spAutoFit/>
            </a:bodyPr>
            <a:lstStyle/>
            <a:p>
              <a:r>
                <a:rPr lang="de-DE" b="1" dirty="0"/>
                <a:t>Forschungsfrage 2:</a:t>
              </a:r>
              <a:endParaRPr lang="de-CH" b="1" dirty="0"/>
            </a:p>
          </p:txBody>
        </p:sp>
      </p:grpSp>
      <p:grpSp>
        <p:nvGrpSpPr>
          <p:cNvPr id="13" name="Gruppieren 12">
            <a:extLst>
              <a:ext uri="{FF2B5EF4-FFF2-40B4-BE49-F238E27FC236}">
                <a16:creationId xmlns:a16="http://schemas.microsoft.com/office/drawing/2014/main" id="{7360EC02-5563-408F-A345-9F54B75A38C6}"/>
              </a:ext>
            </a:extLst>
          </p:cNvPr>
          <p:cNvGrpSpPr/>
          <p:nvPr/>
        </p:nvGrpSpPr>
        <p:grpSpPr>
          <a:xfrm>
            <a:off x="288924" y="3684605"/>
            <a:ext cx="9526186" cy="646331"/>
            <a:chOff x="288924" y="3684605"/>
            <a:chExt cx="9526186" cy="646331"/>
          </a:xfrm>
        </p:grpSpPr>
        <p:sp>
          <p:nvSpPr>
            <p:cNvPr id="6" name="Rechteck 5">
              <a:extLst>
                <a:ext uri="{FF2B5EF4-FFF2-40B4-BE49-F238E27FC236}">
                  <a16:creationId xmlns:a16="http://schemas.microsoft.com/office/drawing/2014/main" id="{57AF6963-78E3-4AB8-948B-F58DBF594526}"/>
                </a:ext>
              </a:extLst>
            </p:cNvPr>
            <p:cNvSpPr/>
            <p:nvPr/>
          </p:nvSpPr>
          <p:spPr>
            <a:xfrm>
              <a:off x="2869798" y="3684605"/>
              <a:ext cx="6945312" cy="646331"/>
            </a:xfrm>
            <a:prstGeom prst="rect">
              <a:avLst/>
            </a:prstGeom>
          </p:spPr>
          <p:txBody>
            <a:bodyPr wrap="square">
              <a:spAutoFit/>
            </a:bodyPr>
            <a:lstStyle/>
            <a:p>
              <a:pPr algn="ctr"/>
              <a:r>
                <a:rPr lang="de-DE" i="1" dirty="0">
                  <a:solidFill>
                    <a:srgbClr val="7C7C7C"/>
                  </a:solidFill>
                </a:rPr>
                <a:t>„Wie unterscheiden sich die Effekte von Board </a:t>
              </a:r>
              <a:r>
                <a:rPr lang="de-DE" i="1" dirty="0" err="1">
                  <a:solidFill>
                    <a:srgbClr val="7C7C7C"/>
                  </a:solidFill>
                </a:rPr>
                <a:t>Interlocks</a:t>
              </a:r>
              <a:r>
                <a:rPr lang="de-DE" i="1" dirty="0">
                  <a:solidFill>
                    <a:srgbClr val="7C7C7C"/>
                  </a:solidFill>
                </a:rPr>
                <a:t> in verschiedenen institutionellen und organisationalen Kontexten?“</a:t>
              </a:r>
              <a:endParaRPr lang="de-CH" i="1" dirty="0">
                <a:solidFill>
                  <a:srgbClr val="7C7C7C"/>
                </a:solidFill>
              </a:endParaRPr>
            </a:p>
          </p:txBody>
        </p:sp>
        <p:sp>
          <p:nvSpPr>
            <p:cNvPr id="10" name="Rechteck 9">
              <a:extLst>
                <a:ext uri="{FF2B5EF4-FFF2-40B4-BE49-F238E27FC236}">
                  <a16:creationId xmlns:a16="http://schemas.microsoft.com/office/drawing/2014/main" id="{7C1DF30E-25CA-455A-B93E-0FB3D5C4AF9A}"/>
                </a:ext>
              </a:extLst>
            </p:cNvPr>
            <p:cNvSpPr/>
            <p:nvPr/>
          </p:nvSpPr>
          <p:spPr>
            <a:xfrm>
              <a:off x="288924" y="3684605"/>
              <a:ext cx="2416175" cy="369332"/>
            </a:xfrm>
            <a:prstGeom prst="rect">
              <a:avLst/>
            </a:prstGeom>
          </p:spPr>
          <p:txBody>
            <a:bodyPr wrap="square">
              <a:spAutoFit/>
            </a:bodyPr>
            <a:lstStyle/>
            <a:p>
              <a:r>
                <a:rPr lang="de-DE" b="1" dirty="0"/>
                <a:t>Forschungsfrage 3:</a:t>
              </a:r>
              <a:endParaRPr lang="de-CH" b="1" dirty="0"/>
            </a:p>
          </p:txBody>
        </p:sp>
      </p:grpSp>
    </p:spTree>
    <p:extLst>
      <p:ext uri="{BB962C8B-B14F-4D97-AF65-F5344CB8AC3E}">
        <p14:creationId xmlns:p14="http://schemas.microsoft.com/office/powerpoint/2010/main" val="187925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Forschungsmodell</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sp>
        <p:nvSpPr>
          <p:cNvPr id="34" name="Rechteck 33">
            <a:extLst>
              <a:ext uri="{FF2B5EF4-FFF2-40B4-BE49-F238E27FC236}">
                <a16:creationId xmlns:a16="http://schemas.microsoft.com/office/drawing/2014/main" id="{D16FAA81-887C-9C96-F340-F0823E92DC12}"/>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75BB18F7-9A45-D770-434F-8B4C6484E5CC}"/>
              </a:ext>
            </a:extLst>
          </p:cNvPr>
          <p:cNvCxnSpPr>
            <a:stCxn id="34" idx="0"/>
            <a:endCxn id="35" idx="0"/>
          </p:cNvCxnSpPr>
          <p:nvPr/>
        </p:nvCxnSpPr>
        <p:spPr>
          <a:xfrm rot="5400000" flipH="1" flipV="1">
            <a:off x="5761036" y="-256670"/>
            <a:ext cx="12700" cy="8186995"/>
          </a:xfrm>
          <a:prstGeom prst="bentConnector3">
            <a:avLst>
              <a:gd name="adj1" fmla="val 1800000"/>
            </a:avLst>
          </a:prstGeom>
          <a:ln w="254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791ED8BD-4C08-84C1-732E-645BB2A05711}"/>
              </a:ext>
            </a:extLst>
          </p:cNvPr>
          <p:cNvSpPr/>
          <p:nvPr/>
        </p:nvSpPr>
        <p:spPr>
          <a:xfrm>
            <a:off x="4702336" y="3197039"/>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grpSp>
        <p:nvGrpSpPr>
          <p:cNvPr id="2" name="Gruppieren 1">
            <a:extLst>
              <a:ext uri="{FF2B5EF4-FFF2-40B4-BE49-F238E27FC236}">
                <a16:creationId xmlns:a16="http://schemas.microsoft.com/office/drawing/2014/main" id="{8941AF57-8944-7B90-60A8-F9C840F6C7AC}"/>
              </a:ext>
            </a:extLst>
          </p:cNvPr>
          <p:cNvGrpSpPr/>
          <p:nvPr/>
        </p:nvGrpSpPr>
        <p:grpSpPr>
          <a:xfrm>
            <a:off x="2231054" y="1595892"/>
            <a:ext cx="1296000" cy="2713545"/>
            <a:chOff x="2231054" y="1595892"/>
            <a:chExt cx="1296000" cy="2713545"/>
          </a:xfrm>
        </p:grpSpPr>
        <p:cxnSp>
          <p:nvCxnSpPr>
            <p:cNvPr id="39" name="Gerade Verbindung mit Pfeil 38">
              <a:extLst>
                <a:ext uri="{FF2B5EF4-FFF2-40B4-BE49-F238E27FC236}">
                  <a16:creationId xmlns:a16="http://schemas.microsoft.com/office/drawing/2014/main" id="{9F7417F7-2412-78D6-3275-ECEC2DE4FAE1}"/>
                </a:ext>
              </a:extLst>
            </p:cNvPr>
            <p:cNvCxnSpPr>
              <a:cxnSpLocks/>
              <a:stCxn id="40" idx="2"/>
            </p:cNvCxnSpPr>
            <p:nvPr/>
          </p:nvCxnSpPr>
          <p:spPr>
            <a:xfrm>
              <a:off x="2879054" y="2315892"/>
              <a:ext cx="465588" cy="19935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2231054" y="1595892"/>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Power</a:t>
              </a:r>
            </a:p>
          </p:txBody>
        </p:sp>
        <p:cxnSp>
          <p:nvCxnSpPr>
            <p:cNvPr id="24" name="Gerade Verbindung mit Pfeil 23">
              <a:extLst>
                <a:ext uri="{FF2B5EF4-FFF2-40B4-BE49-F238E27FC236}">
                  <a16:creationId xmlns:a16="http://schemas.microsoft.com/office/drawing/2014/main" id="{050AA420-B9D1-46DE-3266-53A83AA5AFEF}"/>
                </a:ext>
              </a:extLst>
            </p:cNvPr>
            <p:cNvCxnSpPr>
              <a:cxnSpLocks/>
              <a:stCxn id="40" idx="2"/>
            </p:cNvCxnSpPr>
            <p:nvPr/>
          </p:nvCxnSpPr>
          <p:spPr>
            <a:xfrm>
              <a:off x="2879054" y="2315892"/>
              <a:ext cx="308618" cy="17990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5" name="Gruppieren 4">
            <a:extLst>
              <a:ext uri="{FF2B5EF4-FFF2-40B4-BE49-F238E27FC236}">
                <a16:creationId xmlns:a16="http://schemas.microsoft.com/office/drawing/2014/main" id="{2D2F0252-11A0-3FC5-F8B0-FD5AF035EC68}"/>
              </a:ext>
            </a:extLst>
          </p:cNvPr>
          <p:cNvGrpSpPr/>
          <p:nvPr/>
        </p:nvGrpSpPr>
        <p:grpSpPr>
          <a:xfrm>
            <a:off x="3573090" y="1595892"/>
            <a:ext cx="1296000" cy="2830946"/>
            <a:chOff x="3573090" y="1595892"/>
            <a:chExt cx="1296000" cy="2830946"/>
          </a:xfrm>
        </p:grpSpPr>
        <p:sp>
          <p:nvSpPr>
            <p:cNvPr id="41" name="Rechteck 40">
              <a:extLst>
                <a:ext uri="{FF2B5EF4-FFF2-40B4-BE49-F238E27FC236}">
                  <a16:creationId xmlns:a16="http://schemas.microsoft.com/office/drawing/2014/main" id="{C9080687-B908-9128-5FA5-4960CD317E9C}"/>
                </a:ext>
              </a:extLst>
            </p:cNvPr>
            <p:cNvSpPr/>
            <p:nvPr/>
          </p:nvSpPr>
          <p:spPr>
            <a:xfrm>
              <a:off x="3573090" y="1595892"/>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7B706AB2-8E96-429F-15DB-F8DA5E538EFF}"/>
                </a:ext>
              </a:extLst>
            </p:cNvPr>
            <p:cNvCxnSpPr>
              <a:cxnSpLocks/>
              <a:stCxn id="41" idx="2"/>
            </p:cNvCxnSpPr>
            <p:nvPr/>
          </p:nvCxnSpPr>
          <p:spPr>
            <a:xfrm flipH="1">
              <a:off x="3708212" y="2315892"/>
              <a:ext cx="512878" cy="21109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FABC7265-5C23-1C2B-07C2-C1A8786CE94A}"/>
                </a:ext>
              </a:extLst>
            </p:cNvPr>
            <p:cNvCxnSpPr>
              <a:cxnSpLocks/>
              <a:stCxn id="41" idx="2"/>
            </p:cNvCxnSpPr>
            <p:nvPr/>
          </p:nvCxnSpPr>
          <p:spPr>
            <a:xfrm flipH="1">
              <a:off x="3668918" y="2315892"/>
              <a:ext cx="552172" cy="179906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grpSp>
        <p:nvGrpSpPr>
          <p:cNvPr id="6" name="Gruppieren 5">
            <a:extLst>
              <a:ext uri="{FF2B5EF4-FFF2-40B4-BE49-F238E27FC236}">
                <a16:creationId xmlns:a16="http://schemas.microsoft.com/office/drawing/2014/main" id="{A07B7C3D-A499-4401-B840-E632193BF712}"/>
              </a:ext>
            </a:extLst>
          </p:cNvPr>
          <p:cNvGrpSpPr/>
          <p:nvPr/>
        </p:nvGrpSpPr>
        <p:grpSpPr>
          <a:xfrm>
            <a:off x="2860713" y="3836827"/>
            <a:ext cx="5674919" cy="1588286"/>
            <a:chOff x="2860713" y="3836827"/>
            <a:chExt cx="5674919" cy="1588286"/>
          </a:xfrm>
        </p:grpSpPr>
        <p:cxnSp>
          <p:nvCxnSpPr>
            <p:cNvPr id="48" name="Gerade Verbindung mit Pfeil 47">
              <a:extLst>
                <a:ext uri="{FF2B5EF4-FFF2-40B4-BE49-F238E27FC236}">
                  <a16:creationId xmlns:a16="http://schemas.microsoft.com/office/drawing/2014/main" id="{C6E75395-54D4-951C-72A9-E6193FA2ABF0}"/>
                </a:ext>
              </a:extLst>
            </p:cNvPr>
            <p:cNvCxnSpPr>
              <a:cxnSpLocks/>
              <a:stCxn id="34" idx="3"/>
              <a:endCxn id="35" idx="1"/>
            </p:cNvCxnSpPr>
            <p:nvPr/>
          </p:nvCxnSpPr>
          <p:spPr>
            <a:xfrm>
              <a:off x="2986441" y="4196478"/>
              <a:ext cx="55491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6B66AA4E-CB6A-710B-B17E-70B1942EF304}"/>
                </a:ext>
              </a:extLst>
            </p:cNvPr>
            <p:cNvSpPr/>
            <p:nvPr/>
          </p:nvSpPr>
          <p:spPr>
            <a:xfrm>
              <a:off x="4681037" y="4705113"/>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Agency Costs</a:t>
              </a:r>
            </a:p>
          </p:txBody>
        </p:sp>
        <p:sp>
          <p:nvSpPr>
            <p:cNvPr id="50" name="Rechteck 49">
              <a:extLst>
                <a:ext uri="{FF2B5EF4-FFF2-40B4-BE49-F238E27FC236}">
                  <a16:creationId xmlns:a16="http://schemas.microsoft.com/office/drawing/2014/main" id="{D43A41D9-E084-F946-681C-82BACFC045BE}"/>
                </a:ext>
              </a:extLst>
            </p:cNvPr>
            <p:cNvSpPr/>
            <p:nvPr/>
          </p:nvSpPr>
          <p:spPr>
            <a:xfrm>
              <a:off x="4681036" y="3836827"/>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Resource Provision</a:t>
              </a:r>
            </a:p>
          </p:txBody>
        </p:sp>
        <p:cxnSp>
          <p:nvCxnSpPr>
            <p:cNvPr id="51" name="Gerade Verbindung mit Pfeil 50">
              <a:extLst>
                <a:ext uri="{FF2B5EF4-FFF2-40B4-BE49-F238E27FC236}">
                  <a16:creationId xmlns:a16="http://schemas.microsoft.com/office/drawing/2014/main" id="{E28E1A87-5993-329D-7369-5AED39476F97}"/>
                </a:ext>
              </a:extLst>
            </p:cNvPr>
            <p:cNvCxnSpPr>
              <a:cxnSpLocks/>
              <a:stCxn id="34" idx="3"/>
              <a:endCxn id="49" idx="1"/>
            </p:cNvCxnSpPr>
            <p:nvPr/>
          </p:nvCxnSpPr>
          <p:spPr>
            <a:xfrm>
              <a:off x="2986441" y="4196478"/>
              <a:ext cx="1694596" cy="868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AF7901E0-9814-C37A-DDC9-DDCC49A6EA7D}"/>
                </a:ext>
              </a:extLst>
            </p:cNvPr>
            <p:cNvCxnSpPr>
              <a:cxnSpLocks/>
              <a:stCxn id="49" idx="3"/>
              <a:endCxn id="35" idx="1"/>
            </p:cNvCxnSpPr>
            <p:nvPr/>
          </p:nvCxnSpPr>
          <p:spPr>
            <a:xfrm flipV="1">
              <a:off x="6841037" y="4196478"/>
              <a:ext cx="1694595" cy="868635"/>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8" name="Gerade Verbindung mit Pfeil 57">
              <a:extLst>
                <a:ext uri="{FF2B5EF4-FFF2-40B4-BE49-F238E27FC236}">
                  <a16:creationId xmlns:a16="http://schemas.microsoft.com/office/drawing/2014/main" id="{B18493D8-C2A2-901F-6A4F-92CD19B2DC56}"/>
                </a:ext>
              </a:extLst>
            </p:cNvPr>
            <p:cNvCxnSpPr>
              <a:cxnSpLocks/>
              <a:endCxn id="50" idx="1"/>
            </p:cNvCxnSpPr>
            <p:nvPr/>
          </p:nvCxnSpPr>
          <p:spPr>
            <a:xfrm>
              <a:off x="2860713" y="4185462"/>
              <a:ext cx="1820323" cy="113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14136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5C44AFD3-A41F-4C73-A400-7F4883E79DAA}"/>
              </a:ext>
            </a:extLst>
          </p:cNvPr>
          <p:cNvGraphicFramePr>
            <a:graphicFrameLocks noChangeAspect="1"/>
          </p:cNvGraphicFramePr>
          <p:nvPr>
            <p:custDataLst>
              <p:tags r:id="rId1"/>
            </p:custDataLst>
            <p:extLst>
              <p:ext uri="{D42A27DB-BD31-4B8C-83A1-F6EECF244321}">
                <p14:modId xmlns:p14="http://schemas.microsoft.com/office/powerpoint/2010/main" val="26967415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B9692544-544A-47B4-BBC9-FFE5E7A21596}"/>
              </a:ext>
            </a:extLst>
          </p:cNvPr>
          <p:cNvSpPr>
            <a:spLocks noGrp="1"/>
          </p:cNvSpPr>
          <p:nvPr>
            <p:ph type="body" sz="quarter" idx="10"/>
          </p:nvPr>
        </p:nvSpPr>
        <p:spPr/>
        <p:txBody>
          <a:bodyPr/>
          <a:lstStyle/>
          <a:p>
            <a:r>
              <a:rPr lang="de-DE" dirty="0"/>
              <a:t>Die wichtigsten Eckdaten zu Stichprobe, Variablen &amp; Methodik auf einen Blick</a:t>
            </a:r>
          </a:p>
        </p:txBody>
      </p:sp>
      <p:sp>
        <p:nvSpPr>
          <p:cNvPr id="4" name="Fußzeilenplatzhalter 3">
            <a:extLst>
              <a:ext uri="{FF2B5EF4-FFF2-40B4-BE49-F238E27FC236}">
                <a16:creationId xmlns:a16="http://schemas.microsoft.com/office/drawing/2014/main" id="{02C208E6-E61E-4046-A301-5F7195E39538}"/>
              </a:ext>
            </a:extLst>
          </p:cNvPr>
          <p:cNvSpPr>
            <a:spLocks noGrp="1"/>
          </p:cNvSpPr>
          <p:nvPr>
            <p:ph type="ftr" sz="quarter" idx="3"/>
          </p:nvPr>
        </p:nvSpPr>
        <p:spPr/>
        <p:txBody>
          <a:bodyPr/>
          <a:lstStyle/>
          <a:p>
            <a:r>
              <a:rPr lang="de-DE" dirty="0"/>
              <a:t>Artikel 1: Corporate Networks</a:t>
            </a:r>
          </a:p>
        </p:txBody>
      </p:sp>
      <p:sp>
        <p:nvSpPr>
          <p:cNvPr id="5" name="Rechteck 4">
            <a:extLst>
              <a:ext uri="{FF2B5EF4-FFF2-40B4-BE49-F238E27FC236}">
                <a16:creationId xmlns:a16="http://schemas.microsoft.com/office/drawing/2014/main" id="{AFFC2390-51BA-4556-BEF7-30E9EEECA378}"/>
              </a:ext>
            </a:extLst>
          </p:cNvPr>
          <p:cNvSpPr/>
          <p:nvPr/>
        </p:nvSpPr>
        <p:spPr>
          <a:xfrm>
            <a:off x="287999" y="1608137"/>
            <a:ext cx="2028956" cy="202895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chemeClr val="bg1"/>
                </a:solidFill>
              </a:rPr>
              <a:t>&gt; 1.1 mio.</a:t>
            </a:r>
            <a:br>
              <a:rPr lang="de-CH" b="1" dirty="0">
                <a:solidFill>
                  <a:schemeClr val="bg1"/>
                </a:solidFill>
              </a:rPr>
            </a:br>
            <a:r>
              <a:rPr lang="de-CH" b="1" dirty="0">
                <a:solidFill>
                  <a:schemeClr val="bg1"/>
                </a:solidFill>
              </a:rPr>
              <a:t>Board </a:t>
            </a:r>
            <a:r>
              <a:rPr lang="de-CH" b="1" dirty="0" err="1">
                <a:solidFill>
                  <a:schemeClr val="bg1"/>
                </a:solidFill>
              </a:rPr>
              <a:t>Interlocks</a:t>
            </a:r>
            <a:endParaRPr lang="de-CH" b="1" dirty="0">
              <a:solidFill>
                <a:schemeClr val="bg1"/>
              </a:solidFill>
            </a:endParaRPr>
          </a:p>
        </p:txBody>
      </p:sp>
      <p:sp>
        <p:nvSpPr>
          <p:cNvPr id="8" name="Rechteck 7">
            <a:extLst>
              <a:ext uri="{FF2B5EF4-FFF2-40B4-BE49-F238E27FC236}">
                <a16:creationId xmlns:a16="http://schemas.microsoft.com/office/drawing/2014/main" id="{2C9E1C46-3BA8-461B-BB70-7257C9265ADD}"/>
              </a:ext>
            </a:extLst>
          </p:cNvPr>
          <p:cNvSpPr/>
          <p:nvPr/>
        </p:nvSpPr>
        <p:spPr>
          <a:xfrm>
            <a:off x="2459830" y="1608137"/>
            <a:ext cx="981340" cy="9813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CH" b="1" dirty="0">
                <a:solidFill>
                  <a:schemeClr val="accent1"/>
                </a:solidFill>
              </a:rPr>
              <a:t>119</a:t>
            </a:r>
            <a:br>
              <a:rPr lang="de-CH" b="1" dirty="0">
                <a:solidFill>
                  <a:schemeClr val="accent1"/>
                </a:solidFill>
              </a:rPr>
            </a:br>
            <a:r>
              <a:rPr lang="de-CH" b="1" dirty="0">
                <a:solidFill>
                  <a:schemeClr val="accent1"/>
                </a:solidFill>
              </a:rPr>
              <a:t>Artikel</a:t>
            </a:r>
          </a:p>
        </p:txBody>
      </p:sp>
      <p:sp>
        <p:nvSpPr>
          <p:cNvPr id="9" name="Rechteck 8">
            <a:extLst>
              <a:ext uri="{FF2B5EF4-FFF2-40B4-BE49-F238E27FC236}">
                <a16:creationId xmlns:a16="http://schemas.microsoft.com/office/drawing/2014/main" id="{A16A3A30-3035-469E-8710-D66F64E38EF0}"/>
              </a:ext>
            </a:extLst>
          </p:cNvPr>
          <p:cNvSpPr/>
          <p:nvPr/>
        </p:nvSpPr>
        <p:spPr>
          <a:xfrm>
            <a:off x="3584045" y="1608137"/>
            <a:ext cx="981340" cy="981340"/>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chemeClr val="accent5"/>
                </a:solidFill>
              </a:rPr>
              <a:t>191</a:t>
            </a:r>
          </a:p>
          <a:p>
            <a:pPr algn="ctr"/>
            <a:r>
              <a:rPr lang="de-CH" b="1" dirty="0">
                <a:solidFill>
                  <a:schemeClr val="accent5"/>
                </a:solidFill>
              </a:rPr>
              <a:t>ES</a:t>
            </a:r>
          </a:p>
        </p:txBody>
      </p:sp>
      <p:sp>
        <p:nvSpPr>
          <p:cNvPr id="10" name="Rechteck 9">
            <a:extLst>
              <a:ext uri="{FF2B5EF4-FFF2-40B4-BE49-F238E27FC236}">
                <a16:creationId xmlns:a16="http://schemas.microsoft.com/office/drawing/2014/main" id="{CB23BA4C-9B0C-4F13-802C-5066B6CC979F}"/>
              </a:ext>
            </a:extLst>
          </p:cNvPr>
          <p:cNvSpPr/>
          <p:nvPr/>
        </p:nvSpPr>
        <p:spPr>
          <a:xfrm>
            <a:off x="4708260" y="1608137"/>
            <a:ext cx="981340" cy="98134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t>29</a:t>
            </a:r>
          </a:p>
          <a:p>
            <a:pPr algn="ctr"/>
            <a:r>
              <a:rPr lang="de-CH" b="1" dirty="0"/>
              <a:t>Länder</a:t>
            </a:r>
          </a:p>
        </p:txBody>
      </p:sp>
      <p:sp>
        <p:nvSpPr>
          <p:cNvPr id="13" name="Rechteck 12">
            <a:extLst>
              <a:ext uri="{FF2B5EF4-FFF2-40B4-BE49-F238E27FC236}">
                <a16:creationId xmlns:a16="http://schemas.microsoft.com/office/drawing/2014/main" id="{985B49BA-66DE-4CB9-8D5D-436444426E20}"/>
              </a:ext>
            </a:extLst>
          </p:cNvPr>
          <p:cNvSpPr/>
          <p:nvPr/>
        </p:nvSpPr>
        <p:spPr>
          <a:xfrm>
            <a:off x="2459829" y="2655753"/>
            <a:ext cx="1553371" cy="98134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t>95% Publiziert</a:t>
            </a:r>
          </a:p>
        </p:txBody>
      </p:sp>
      <p:sp>
        <p:nvSpPr>
          <p:cNvPr id="14" name="Rectangle 5">
            <a:extLst>
              <a:ext uri="{FF2B5EF4-FFF2-40B4-BE49-F238E27FC236}">
                <a16:creationId xmlns:a16="http://schemas.microsoft.com/office/drawing/2014/main" id="{8C47F5AD-AF6D-463A-A683-531F98E29A99}"/>
              </a:ext>
            </a:extLst>
          </p:cNvPr>
          <p:cNvSpPr>
            <a:spLocks noChangeArrowheads="1"/>
          </p:cNvSpPr>
          <p:nvPr/>
        </p:nvSpPr>
        <p:spPr bwMode="auto">
          <a:xfrm>
            <a:off x="289865" y="3805106"/>
            <a:ext cx="5399735"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a:t>
            </a:r>
            <a:endParaRPr lang="en-US" sz="1600" b="1" dirty="0">
              <a:solidFill>
                <a:schemeClr val="bg1"/>
              </a:solidFill>
              <a:cs typeface="Arial"/>
            </a:endParaRPr>
          </a:p>
        </p:txBody>
      </p:sp>
      <p:sp>
        <p:nvSpPr>
          <p:cNvPr id="15" name="Rectangle 5">
            <a:extLst>
              <a:ext uri="{FF2B5EF4-FFF2-40B4-BE49-F238E27FC236}">
                <a16:creationId xmlns:a16="http://schemas.microsoft.com/office/drawing/2014/main" id="{25F2A9DD-33C2-4AB2-95BB-3F956066E76A}"/>
              </a:ext>
            </a:extLst>
          </p:cNvPr>
          <p:cNvSpPr>
            <a:spLocks noChangeArrowheads="1"/>
          </p:cNvSpPr>
          <p:nvPr/>
        </p:nvSpPr>
        <p:spPr bwMode="auto">
          <a:xfrm>
            <a:off x="5830820" y="1608137"/>
            <a:ext cx="5401390"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Relevante</a:t>
            </a:r>
            <a:r>
              <a:rPr lang="en-US" sz="1600" b="1" dirty="0">
                <a:solidFill>
                  <a:schemeClr val="bg1"/>
                </a:solidFill>
                <a:cs typeface="Arial"/>
              </a:rPr>
              <a:t> </a:t>
            </a:r>
            <a:r>
              <a:rPr lang="en-US" sz="1600" b="1" dirty="0" err="1">
                <a:solidFill>
                  <a:schemeClr val="bg1"/>
                </a:solidFill>
                <a:cs typeface="Arial"/>
              </a:rPr>
              <a:t>Variablen</a:t>
            </a:r>
            <a:endParaRPr lang="en-US" sz="1600" b="1" dirty="0">
              <a:solidFill>
                <a:schemeClr val="bg1"/>
              </a:solidFill>
              <a:cs typeface="Arial"/>
            </a:endParaRPr>
          </a:p>
        </p:txBody>
      </p:sp>
      <p:sp>
        <p:nvSpPr>
          <p:cNvPr id="19" name="Rechteck 18">
            <a:extLst>
              <a:ext uri="{FF2B5EF4-FFF2-40B4-BE49-F238E27FC236}">
                <a16:creationId xmlns:a16="http://schemas.microsoft.com/office/drawing/2014/main" id="{65494BC9-E9F1-495B-815E-6CB3FFDF32DB}"/>
              </a:ext>
            </a:extLst>
          </p:cNvPr>
          <p:cNvSpPr/>
          <p:nvPr/>
        </p:nvSpPr>
        <p:spPr>
          <a:xfrm>
            <a:off x="4156074" y="2655753"/>
            <a:ext cx="1533526" cy="98134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b="1" dirty="0"/>
              <a:t>1962 - 2022</a:t>
            </a:r>
            <a:endParaRPr lang="de-CH" b="1" dirty="0">
              <a:solidFill>
                <a:schemeClr val="dk1"/>
              </a:solidFill>
            </a:endParaRPr>
          </a:p>
        </p:txBody>
      </p:sp>
      <p:sp>
        <p:nvSpPr>
          <p:cNvPr id="20" name="TextBox 16">
            <a:extLst>
              <a:ext uri="{FF2B5EF4-FFF2-40B4-BE49-F238E27FC236}">
                <a16:creationId xmlns:a16="http://schemas.microsoft.com/office/drawing/2014/main" id="{99DBBDA5-BF4F-4173-84EE-597433E41D9B}"/>
              </a:ext>
            </a:extLst>
          </p:cNvPr>
          <p:cNvSpPr txBox="1">
            <a:spLocks/>
          </p:cNvSpPr>
          <p:nvPr/>
        </p:nvSpPr>
        <p:spPr>
          <a:xfrm>
            <a:off x="289865" y="4165106"/>
            <a:ext cx="5399735" cy="1668957"/>
          </a:xfrm>
          <a:prstGeom prst="rect">
            <a:avLst/>
          </a:prstGeom>
          <a:ln>
            <a:solidFill>
              <a:schemeClr val="tx1"/>
            </a:solidFill>
          </a:ln>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00000"/>
              </a:lnSpc>
              <a:spcBef>
                <a:spcPts val="600"/>
              </a:spcBef>
              <a:buNone/>
            </a:pPr>
            <a:r>
              <a:rPr lang="en-US" sz="1200" b="1" dirty="0"/>
              <a:t>Meta-</a:t>
            </a:r>
            <a:r>
              <a:rPr lang="en-US" sz="1200" b="1" dirty="0" err="1"/>
              <a:t>Analytische</a:t>
            </a:r>
            <a:r>
              <a:rPr lang="en-US" sz="1200" b="1" dirty="0"/>
              <a:t> </a:t>
            </a:r>
            <a:r>
              <a:rPr lang="en-US" sz="1200" b="1" dirty="0" err="1"/>
              <a:t>Strukturgleichungsmodelle</a:t>
            </a:r>
            <a:r>
              <a:rPr lang="en-US" sz="1200" b="1" dirty="0"/>
              <a:t>:</a:t>
            </a:r>
          </a:p>
          <a:p>
            <a:pPr marL="465750" lvl="1" indent="-285750">
              <a:lnSpc>
                <a:spcPct val="100000"/>
              </a:lnSpc>
              <a:spcBef>
                <a:spcPts val="600"/>
              </a:spcBef>
              <a:buFont typeface="Arial" panose="020B0604020202020204" pitchFamily="34" charset="0"/>
              <a:buChar char="•"/>
            </a:pPr>
            <a:r>
              <a:rPr lang="en-US" sz="1200" dirty="0"/>
              <a:t>OSMASEM </a:t>
            </a:r>
            <a:r>
              <a:rPr lang="en-US" sz="1200" dirty="0">
                <a:solidFill>
                  <a:srgbClr val="E6E6E6"/>
                </a:solidFill>
              </a:rPr>
              <a:t>(Oort &amp; </a:t>
            </a:r>
            <a:r>
              <a:rPr lang="en-US" sz="1200" dirty="0" err="1">
                <a:solidFill>
                  <a:srgbClr val="E6E6E6"/>
                </a:solidFill>
              </a:rPr>
              <a:t>Jak</a:t>
            </a:r>
            <a:r>
              <a:rPr lang="en-US" sz="1200" dirty="0">
                <a:solidFill>
                  <a:srgbClr val="E6E6E6"/>
                </a:solidFill>
              </a:rPr>
              <a:t>, 2016)</a:t>
            </a:r>
          </a:p>
          <a:p>
            <a:pPr marL="465750" lvl="1" indent="-285750">
              <a:lnSpc>
                <a:spcPct val="100000"/>
              </a:lnSpc>
              <a:spcBef>
                <a:spcPts val="600"/>
              </a:spcBef>
              <a:buFont typeface="Arial" panose="020B0604020202020204" pitchFamily="34" charset="0"/>
              <a:buChar char="•"/>
            </a:pPr>
            <a:r>
              <a:rPr lang="en-US" sz="1200" dirty="0"/>
              <a:t>TSSEM </a:t>
            </a:r>
            <a:r>
              <a:rPr lang="en-US" sz="1200" dirty="0">
                <a:solidFill>
                  <a:srgbClr val="E6E6E6"/>
                </a:solidFill>
              </a:rPr>
              <a:t>(Cheung &amp; Chang, 2005)</a:t>
            </a:r>
            <a:br>
              <a:rPr lang="en-US" sz="1200" dirty="0">
                <a:solidFill>
                  <a:srgbClr val="E6E6E6"/>
                </a:solidFill>
              </a:rPr>
            </a:br>
            <a:endParaRPr lang="en-US" sz="1200" dirty="0">
              <a:solidFill>
                <a:srgbClr val="E6E6E6"/>
              </a:solidFill>
            </a:endParaRPr>
          </a:p>
          <a:p>
            <a:pPr lvl="1" indent="0">
              <a:lnSpc>
                <a:spcPct val="100000"/>
              </a:lnSpc>
              <a:spcBef>
                <a:spcPts val="600"/>
              </a:spcBef>
              <a:buNone/>
            </a:pPr>
            <a:r>
              <a:rPr lang="en-US" sz="1200" b="1" dirty="0"/>
              <a:t>Meta-</a:t>
            </a:r>
            <a:r>
              <a:rPr lang="en-US" sz="1200" b="1" dirty="0" err="1"/>
              <a:t>Analytische</a:t>
            </a:r>
            <a:r>
              <a:rPr lang="en-US" sz="1200" b="1" dirty="0"/>
              <a:t> </a:t>
            </a:r>
            <a:r>
              <a:rPr lang="en-US" sz="1200" b="1" dirty="0" err="1"/>
              <a:t>Regressionsmodelle</a:t>
            </a:r>
            <a:r>
              <a:rPr lang="en-US" sz="1200" b="1" dirty="0"/>
              <a:t>:</a:t>
            </a:r>
          </a:p>
          <a:p>
            <a:pPr marL="465750" lvl="1" indent="-285750">
              <a:lnSpc>
                <a:spcPct val="100000"/>
              </a:lnSpc>
              <a:spcBef>
                <a:spcPts val="600"/>
              </a:spcBef>
              <a:buFont typeface="Arial" panose="020B0604020202020204" pitchFamily="34" charset="0"/>
              <a:buChar char="•"/>
            </a:pPr>
            <a:r>
              <a:rPr lang="en-US" sz="1200" dirty="0"/>
              <a:t>Multi-level meta-regression analysis </a:t>
            </a:r>
            <a:r>
              <a:rPr lang="en-US" sz="1200" dirty="0">
                <a:solidFill>
                  <a:srgbClr val="E6E6E6"/>
                </a:solidFill>
              </a:rPr>
              <a:t>(Konstantopoulos, 2011)</a:t>
            </a:r>
          </a:p>
        </p:txBody>
      </p:sp>
      <p:sp>
        <p:nvSpPr>
          <p:cNvPr id="21" name="TextBox 16">
            <a:extLst>
              <a:ext uri="{FF2B5EF4-FFF2-40B4-BE49-F238E27FC236}">
                <a16:creationId xmlns:a16="http://schemas.microsoft.com/office/drawing/2014/main" id="{5F6F5889-5B19-4786-BACC-410BDA9E5650}"/>
              </a:ext>
            </a:extLst>
          </p:cNvPr>
          <p:cNvSpPr txBox="1">
            <a:spLocks/>
          </p:cNvSpPr>
          <p:nvPr/>
        </p:nvSpPr>
        <p:spPr>
          <a:xfrm>
            <a:off x="5832475" y="1968137"/>
            <a:ext cx="5399735" cy="3865925"/>
          </a:xfrm>
          <a:prstGeom prst="rect">
            <a:avLst/>
          </a:prstGeom>
          <a:ln>
            <a:solidFill>
              <a:schemeClr val="tx1"/>
            </a:solidFill>
          </a:ln>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Board Interlocks:</a:t>
            </a:r>
            <a:br>
              <a:rPr lang="en-US" sz="1200" b="1" dirty="0">
                <a:solidFill>
                  <a:schemeClr val="bg2">
                    <a:lumMod val="50000"/>
                  </a:schemeClr>
                </a:solidFill>
              </a:rPr>
            </a:br>
            <a:r>
              <a:rPr lang="en-US" sz="1200" dirty="0">
                <a:solidFill>
                  <a:schemeClr val="bg2">
                    <a:lumMod val="50000"/>
                  </a:schemeClr>
                </a:solidFill>
              </a:rPr>
              <a:t>Degree Centrality </a:t>
            </a:r>
            <a:r>
              <a:rPr lang="en-US" sz="1200" dirty="0" err="1">
                <a:solidFill>
                  <a:schemeClr val="bg2">
                    <a:lumMod val="50000"/>
                  </a:schemeClr>
                </a:solidFill>
              </a:rPr>
              <a:t>bzw</a:t>
            </a:r>
            <a:r>
              <a:rPr lang="en-US" sz="1200" dirty="0">
                <a:solidFill>
                  <a:schemeClr val="bg2">
                    <a:lumMod val="50000"/>
                  </a:schemeClr>
                </a:solidFill>
              </a:rPr>
              <a:t>. die </a:t>
            </a:r>
            <a:r>
              <a:rPr lang="en-US" sz="1200" dirty="0" err="1">
                <a:solidFill>
                  <a:schemeClr val="bg2">
                    <a:lumMod val="50000"/>
                  </a:schemeClr>
                </a:solidFill>
              </a:rPr>
              <a:t>Anzahl</a:t>
            </a:r>
            <a:r>
              <a:rPr lang="en-US" sz="1200" dirty="0">
                <a:solidFill>
                  <a:schemeClr val="bg2">
                    <a:lumMod val="50000"/>
                  </a:schemeClr>
                </a:solidFill>
              </a:rPr>
              <a:t> </a:t>
            </a:r>
            <a:r>
              <a:rPr lang="en-US" sz="1200" dirty="0" err="1">
                <a:solidFill>
                  <a:schemeClr val="bg2">
                    <a:lumMod val="50000"/>
                  </a:schemeClr>
                </a:solidFill>
              </a:rPr>
              <a:t>direkter</a:t>
            </a:r>
            <a:r>
              <a:rPr lang="en-US" sz="1200" dirty="0">
                <a:solidFill>
                  <a:schemeClr val="bg2">
                    <a:lumMod val="50000"/>
                  </a:schemeClr>
                </a:solidFill>
              </a:rPr>
              <a:t> </a:t>
            </a:r>
            <a:r>
              <a:rPr lang="en-US" sz="1200" dirty="0" err="1">
                <a:solidFill>
                  <a:schemeClr val="bg2">
                    <a:lumMod val="50000"/>
                  </a:schemeClr>
                </a:solidFill>
              </a:rPr>
              <a:t>Verbindungen</a:t>
            </a:r>
            <a:r>
              <a:rPr lang="en-US" sz="1200" dirty="0">
                <a:solidFill>
                  <a:schemeClr val="bg2">
                    <a:lumMod val="50000"/>
                  </a:schemeClr>
                </a:solidFill>
              </a:rPr>
              <a:t> </a:t>
            </a:r>
            <a:r>
              <a:rPr lang="en-US" sz="1200" dirty="0" err="1">
                <a:solidFill>
                  <a:schemeClr val="bg2">
                    <a:lumMod val="50000"/>
                  </a:schemeClr>
                </a:solidFill>
              </a:rPr>
              <a:t>im</a:t>
            </a:r>
            <a:r>
              <a:rPr lang="en-US" sz="1200" dirty="0">
                <a:solidFill>
                  <a:schemeClr val="bg2">
                    <a:lumMod val="50000"/>
                  </a:schemeClr>
                </a:solidFill>
              </a:rPr>
              <a:t> </a:t>
            </a:r>
            <a:r>
              <a:rPr lang="en-US" sz="1200" dirty="0" err="1">
                <a:solidFill>
                  <a:schemeClr val="bg2">
                    <a:lumMod val="50000"/>
                  </a:schemeClr>
                </a:solidFill>
              </a:rPr>
              <a:t>Netzwerk</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Firm Performance:</a:t>
            </a:r>
            <a:br>
              <a:rPr lang="en-US" sz="1200" b="1" dirty="0">
                <a:solidFill>
                  <a:schemeClr val="bg2">
                    <a:lumMod val="50000"/>
                  </a:schemeClr>
                </a:solidFill>
              </a:rPr>
            </a:br>
            <a:r>
              <a:rPr lang="de-DE" sz="1200" dirty="0">
                <a:solidFill>
                  <a:schemeClr val="bg2">
                    <a:lumMod val="50000"/>
                  </a:schemeClr>
                </a:solidFill>
              </a:rPr>
              <a:t>Rechnungswesen-basierte (ROA, ROE) und Marktbasierte (</a:t>
            </a:r>
            <a:r>
              <a:rPr lang="de-DE" sz="1200" dirty="0" err="1">
                <a:solidFill>
                  <a:schemeClr val="bg2">
                    <a:lumMod val="50000"/>
                  </a:schemeClr>
                </a:solidFill>
              </a:rPr>
              <a:t>Tobin’s</a:t>
            </a:r>
            <a:r>
              <a:rPr lang="de-DE" sz="1200" dirty="0">
                <a:solidFill>
                  <a:schemeClr val="bg2">
                    <a:lumMod val="50000"/>
                  </a:schemeClr>
                </a:solidFill>
              </a:rPr>
              <a:t> Q, M/B-Ratio) Kennzahlen</a:t>
            </a: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Resource Provision:</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aus verschiedenen Wachstumsstrategien</a:t>
            </a:r>
          </a:p>
          <a:p>
            <a:pPr marL="847350" lvl="3" indent="-285750">
              <a:lnSpc>
                <a:spcPct val="100000"/>
              </a:lnSpc>
              <a:buFont typeface="Arial" panose="020B0604020202020204" pitchFamily="34" charset="0"/>
              <a:buChar char="•"/>
            </a:pPr>
            <a:r>
              <a:rPr lang="de-DE" sz="1200" dirty="0">
                <a:solidFill>
                  <a:schemeClr val="bg2">
                    <a:lumMod val="50000"/>
                  </a:schemeClr>
                </a:solidFill>
              </a:rPr>
              <a:t>Interne Wachstumsstrategien (z.B. R&amp;D </a:t>
            </a:r>
            <a:r>
              <a:rPr lang="de-DE" sz="1200" dirty="0" err="1">
                <a:solidFill>
                  <a:schemeClr val="bg2">
                    <a:lumMod val="50000"/>
                  </a:schemeClr>
                </a:solidFill>
              </a:rPr>
              <a:t>Intensity</a:t>
            </a:r>
            <a:r>
              <a:rPr lang="de-DE" sz="1200" dirty="0">
                <a:solidFill>
                  <a:schemeClr val="bg2">
                    <a:lumMod val="50000"/>
                  </a:schemeClr>
                </a:solidFill>
              </a:rPr>
              <a:t>)</a:t>
            </a:r>
          </a:p>
          <a:p>
            <a:pPr marL="847350" lvl="3" indent="-285750">
              <a:lnSpc>
                <a:spcPct val="100000"/>
              </a:lnSpc>
              <a:buFont typeface="Arial" panose="020B0604020202020204" pitchFamily="34" charset="0"/>
              <a:buChar char="•"/>
            </a:pPr>
            <a:r>
              <a:rPr lang="de-DE" sz="1200" dirty="0">
                <a:solidFill>
                  <a:schemeClr val="bg2">
                    <a:lumMod val="50000"/>
                  </a:schemeClr>
                </a:solidFill>
              </a:rPr>
              <a:t>Kooperative Wachstumsstrategien (z.B. # Allianzen)</a:t>
            </a:r>
          </a:p>
          <a:p>
            <a:pPr marL="847350" lvl="3" indent="-285750">
              <a:lnSpc>
                <a:spcPct val="100000"/>
              </a:lnSpc>
              <a:buFont typeface="Arial" panose="020B0604020202020204" pitchFamily="34" charset="0"/>
              <a:buChar char="•"/>
            </a:pPr>
            <a:r>
              <a:rPr lang="de-DE" sz="1200" dirty="0">
                <a:solidFill>
                  <a:schemeClr val="bg2">
                    <a:lumMod val="50000"/>
                  </a:schemeClr>
                </a:solidFill>
              </a:rPr>
              <a:t>Externe Wachstumsstrategien (z.B. # M&amp;A Transaktionen)</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Agency Costs:</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der auf erhöhter Liquidität, freien Cashflows, Diversifikation und CEO-Vergütung basiert</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CEO Power:</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a:t>
            </a:r>
            <a:r>
              <a:rPr lang="de-DE" sz="1200" dirty="0">
                <a:solidFill>
                  <a:srgbClr val="E6E6E6"/>
                </a:solidFill>
              </a:rPr>
              <a:t>(Zhu &amp; Chen, 2015)</a:t>
            </a:r>
            <a:endParaRPr lang="en-US" sz="1200" dirty="0">
              <a:solidFill>
                <a:srgbClr val="E6E6E6"/>
              </a:solidFill>
            </a:endParaRPr>
          </a:p>
          <a:p>
            <a:pPr marL="465750" lvl="1" indent="-285750">
              <a:lnSpc>
                <a:spcPct val="100000"/>
              </a:lnSpc>
              <a:spcBef>
                <a:spcPts val="600"/>
              </a:spcBef>
              <a:buFont typeface="Arial" panose="020B0604020202020204" pitchFamily="34" charset="0"/>
              <a:buChar char="•"/>
            </a:pPr>
            <a:r>
              <a:rPr lang="en-US" sz="1200" b="1" dirty="0" err="1">
                <a:solidFill>
                  <a:schemeClr val="bg2">
                    <a:lumMod val="50000"/>
                  </a:schemeClr>
                </a:solidFill>
              </a:rPr>
              <a:t>Formelles</a:t>
            </a:r>
            <a:r>
              <a:rPr lang="en-US" sz="1200" b="1" dirty="0">
                <a:solidFill>
                  <a:schemeClr val="bg2">
                    <a:lumMod val="50000"/>
                  </a:schemeClr>
                </a:solidFill>
              </a:rPr>
              <a:t> und </a:t>
            </a:r>
            <a:r>
              <a:rPr lang="en-US" sz="1200" b="1" dirty="0" err="1">
                <a:solidFill>
                  <a:schemeClr val="bg2">
                    <a:lumMod val="50000"/>
                  </a:schemeClr>
                </a:solidFill>
              </a:rPr>
              <a:t>informelles</a:t>
            </a:r>
            <a:r>
              <a:rPr lang="en-US" sz="1200" b="1" dirty="0">
                <a:solidFill>
                  <a:schemeClr val="bg2">
                    <a:lumMod val="50000"/>
                  </a:schemeClr>
                </a:solidFill>
              </a:rPr>
              <a:t> Institutional Environment: </a:t>
            </a:r>
            <a:r>
              <a:rPr lang="de-DE" sz="1200" dirty="0" err="1">
                <a:solidFill>
                  <a:schemeClr val="bg2">
                    <a:lumMod val="50000"/>
                  </a:schemeClr>
                </a:solidFill>
              </a:rPr>
              <a:t>Kompositindex</a:t>
            </a:r>
            <a:r>
              <a:rPr lang="de-DE" sz="1200" dirty="0">
                <a:solidFill>
                  <a:schemeClr val="bg2">
                    <a:lumMod val="50000"/>
                  </a:schemeClr>
                </a:solidFill>
              </a:rPr>
              <a:t> zur Erfassung formeller und informeller institutioneller Einflüsse </a:t>
            </a:r>
            <a:r>
              <a:rPr lang="de-DE" sz="1200" dirty="0">
                <a:solidFill>
                  <a:srgbClr val="E6E6E6"/>
                </a:solidFill>
              </a:rPr>
              <a:t>(</a:t>
            </a:r>
            <a:r>
              <a:rPr lang="de-DE" sz="1200" dirty="0" err="1">
                <a:solidFill>
                  <a:srgbClr val="E6E6E6"/>
                </a:solidFill>
              </a:rPr>
              <a:t>Crossland</a:t>
            </a:r>
            <a:r>
              <a:rPr lang="de-DE" sz="1200" dirty="0">
                <a:solidFill>
                  <a:srgbClr val="E6E6E6"/>
                </a:solidFill>
              </a:rPr>
              <a:t> &amp; </a:t>
            </a:r>
            <a:r>
              <a:rPr lang="de-DE" sz="1200" dirty="0" err="1">
                <a:solidFill>
                  <a:srgbClr val="E6E6E6"/>
                </a:solidFill>
              </a:rPr>
              <a:t>Hambrick</a:t>
            </a:r>
            <a:r>
              <a:rPr lang="de-DE" sz="1200" dirty="0">
                <a:solidFill>
                  <a:srgbClr val="E6E6E6"/>
                </a:solidFill>
              </a:rPr>
              <a:t>, 2011; Jeong &amp; Harrison, 2017).</a:t>
            </a:r>
            <a:endParaRPr lang="en-US" sz="1200" dirty="0">
              <a:solidFill>
                <a:srgbClr val="E6E6E6"/>
              </a:solidFill>
            </a:endParaRPr>
          </a:p>
        </p:txBody>
      </p:sp>
      <p:grpSp>
        <p:nvGrpSpPr>
          <p:cNvPr id="46" name="Gruppieren 45">
            <a:extLst>
              <a:ext uri="{FF2B5EF4-FFF2-40B4-BE49-F238E27FC236}">
                <a16:creationId xmlns:a16="http://schemas.microsoft.com/office/drawing/2014/main" id="{AF19B0CB-FBF9-40DB-9F65-1BBE429ADE4E}"/>
              </a:ext>
            </a:extLst>
          </p:cNvPr>
          <p:cNvGrpSpPr/>
          <p:nvPr/>
        </p:nvGrpSpPr>
        <p:grpSpPr>
          <a:xfrm>
            <a:off x="289865" y="4197580"/>
            <a:ext cx="5401390" cy="1636483"/>
            <a:chOff x="289865" y="4197580"/>
            <a:chExt cx="5401390" cy="1636483"/>
          </a:xfrm>
        </p:grpSpPr>
        <p:sp>
          <p:nvSpPr>
            <p:cNvPr id="47" name="Rectangle 5">
              <a:extLst>
                <a:ext uri="{FF2B5EF4-FFF2-40B4-BE49-F238E27FC236}">
                  <a16:creationId xmlns:a16="http://schemas.microsoft.com/office/drawing/2014/main" id="{CE11E9CE-7490-442C-A848-6C3F3BAE9111}"/>
                </a:ext>
              </a:extLst>
            </p:cNvPr>
            <p:cNvSpPr>
              <a:spLocks noChangeArrowheads="1"/>
            </p:cNvSpPr>
            <p:nvPr/>
          </p:nvSpPr>
          <p:spPr bwMode="auto">
            <a:xfrm>
              <a:off x="289865" y="4197580"/>
              <a:ext cx="5401390" cy="919294"/>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MASEM</a:t>
              </a:r>
            </a:p>
          </p:txBody>
        </p:sp>
        <p:sp>
          <p:nvSpPr>
            <p:cNvPr id="48" name="Rectangle 5">
              <a:extLst>
                <a:ext uri="{FF2B5EF4-FFF2-40B4-BE49-F238E27FC236}">
                  <a16:creationId xmlns:a16="http://schemas.microsoft.com/office/drawing/2014/main" id="{26808D3E-57ED-4ACA-B42C-EBDBB43FC1E2}"/>
                </a:ext>
              </a:extLst>
            </p:cNvPr>
            <p:cNvSpPr>
              <a:spLocks noChangeArrowheads="1"/>
            </p:cNvSpPr>
            <p:nvPr/>
          </p:nvSpPr>
          <p:spPr bwMode="auto">
            <a:xfrm>
              <a:off x="289865" y="5159933"/>
              <a:ext cx="5401390" cy="67413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Meta-</a:t>
              </a:r>
              <a:r>
                <a:rPr lang="en-US" sz="1400" b="1" dirty="0" err="1">
                  <a:solidFill>
                    <a:schemeClr val="bg2">
                      <a:lumMod val="50000"/>
                    </a:schemeClr>
                  </a:solidFill>
                  <a:cs typeface="Arial"/>
                </a:rPr>
                <a:t>Analyse</a:t>
              </a:r>
              <a:endParaRPr lang="en-US" sz="1400" b="1" dirty="0">
                <a:solidFill>
                  <a:schemeClr val="bg2">
                    <a:lumMod val="50000"/>
                  </a:schemeClr>
                </a:solidFill>
                <a:cs typeface="Arial"/>
              </a:endParaRPr>
            </a:p>
          </p:txBody>
        </p:sp>
      </p:grpSp>
      <p:sp>
        <p:nvSpPr>
          <p:cNvPr id="30" name="Rectangle 5">
            <a:extLst>
              <a:ext uri="{FF2B5EF4-FFF2-40B4-BE49-F238E27FC236}">
                <a16:creationId xmlns:a16="http://schemas.microsoft.com/office/drawing/2014/main" id="{46D430EF-637C-4302-AC6C-E941B06AFAA1}"/>
              </a:ext>
            </a:extLst>
          </p:cNvPr>
          <p:cNvSpPr>
            <a:spLocks noChangeArrowheads="1"/>
          </p:cNvSpPr>
          <p:nvPr/>
        </p:nvSpPr>
        <p:spPr bwMode="auto">
          <a:xfrm>
            <a:off x="289865" y="3805106"/>
            <a:ext cx="5399735" cy="2028957"/>
          </a:xfrm>
          <a:prstGeom prst="rect">
            <a:avLst/>
          </a:prstGeom>
          <a:noFill/>
          <a:ln w="254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grpSp>
        <p:nvGrpSpPr>
          <p:cNvPr id="37" name="Gruppieren 36">
            <a:extLst>
              <a:ext uri="{FF2B5EF4-FFF2-40B4-BE49-F238E27FC236}">
                <a16:creationId xmlns:a16="http://schemas.microsoft.com/office/drawing/2014/main" id="{B2849355-9A90-4065-A7B9-8005ED8F8AD5}"/>
              </a:ext>
            </a:extLst>
          </p:cNvPr>
          <p:cNvGrpSpPr/>
          <p:nvPr/>
        </p:nvGrpSpPr>
        <p:grpSpPr>
          <a:xfrm>
            <a:off x="5830820" y="2002641"/>
            <a:ext cx="5401390" cy="1013704"/>
            <a:chOff x="5830820" y="2002641"/>
            <a:chExt cx="5401390" cy="1013704"/>
          </a:xfrm>
        </p:grpSpPr>
        <p:sp>
          <p:nvSpPr>
            <p:cNvPr id="38" name="Rectangle 5">
              <a:extLst>
                <a:ext uri="{FF2B5EF4-FFF2-40B4-BE49-F238E27FC236}">
                  <a16:creationId xmlns:a16="http://schemas.microsoft.com/office/drawing/2014/main" id="{7F0670E3-A910-45FC-8F12-FDB8B4E71316}"/>
                </a:ext>
              </a:extLst>
            </p:cNvPr>
            <p:cNvSpPr>
              <a:spLocks noChangeArrowheads="1"/>
            </p:cNvSpPr>
            <p:nvPr/>
          </p:nvSpPr>
          <p:spPr bwMode="auto">
            <a:xfrm>
              <a:off x="5830820" y="2002641"/>
              <a:ext cx="5401390" cy="46800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Board Interlocks</a:t>
              </a:r>
            </a:p>
          </p:txBody>
        </p:sp>
        <p:sp>
          <p:nvSpPr>
            <p:cNvPr id="39" name="Rectangle 5">
              <a:extLst>
                <a:ext uri="{FF2B5EF4-FFF2-40B4-BE49-F238E27FC236}">
                  <a16:creationId xmlns:a16="http://schemas.microsoft.com/office/drawing/2014/main" id="{1CC39AA0-09F4-4FD8-B2BF-DFF95D811B3E}"/>
                </a:ext>
              </a:extLst>
            </p:cNvPr>
            <p:cNvSpPr>
              <a:spLocks noChangeArrowheads="1"/>
            </p:cNvSpPr>
            <p:nvPr/>
          </p:nvSpPr>
          <p:spPr bwMode="auto">
            <a:xfrm>
              <a:off x="5830820" y="2512345"/>
              <a:ext cx="5401390" cy="50400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Firm Performance</a:t>
              </a:r>
            </a:p>
          </p:txBody>
        </p:sp>
      </p:grpSp>
      <p:grpSp>
        <p:nvGrpSpPr>
          <p:cNvPr id="40" name="Gruppieren 39">
            <a:extLst>
              <a:ext uri="{FF2B5EF4-FFF2-40B4-BE49-F238E27FC236}">
                <a16:creationId xmlns:a16="http://schemas.microsoft.com/office/drawing/2014/main" id="{40174719-C8A7-4C39-A98A-AFA69233E61D}"/>
              </a:ext>
            </a:extLst>
          </p:cNvPr>
          <p:cNvGrpSpPr/>
          <p:nvPr/>
        </p:nvGrpSpPr>
        <p:grpSpPr>
          <a:xfrm>
            <a:off x="5830820" y="3058049"/>
            <a:ext cx="5401390" cy="1701943"/>
            <a:chOff x="5830820" y="3058049"/>
            <a:chExt cx="5401390" cy="1701943"/>
          </a:xfrm>
        </p:grpSpPr>
        <p:sp>
          <p:nvSpPr>
            <p:cNvPr id="41" name="Rectangle 5">
              <a:extLst>
                <a:ext uri="{FF2B5EF4-FFF2-40B4-BE49-F238E27FC236}">
                  <a16:creationId xmlns:a16="http://schemas.microsoft.com/office/drawing/2014/main" id="{43806C5C-2F47-49B3-8C7D-0F0420339346}"/>
                </a:ext>
              </a:extLst>
            </p:cNvPr>
            <p:cNvSpPr>
              <a:spLocks noChangeArrowheads="1"/>
            </p:cNvSpPr>
            <p:nvPr/>
          </p:nvSpPr>
          <p:spPr bwMode="auto">
            <a:xfrm>
              <a:off x="5830820" y="3058049"/>
              <a:ext cx="5401390" cy="10837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Resource Provision</a:t>
              </a:r>
            </a:p>
          </p:txBody>
        </p:sp>
        <p:sp>
          <p:nvSpPr>
            <p:cNvPr id="42" name="Rectangle 5">
              <a:extLst>
                <a:ext uri="{FF2B5EF4-FFF2-40B4-BE49-F238E27FC236}">
                  <a16:creationId xmlns:a16="http://schemas.microsoft.com/office/drawing/2014/main" id="{13835821-9C33-4CAF-B7D6-1451F94CB25B}"/>
                </a:ext>
              </a:extLst>
            </p:cNvPr>
            <p:cNvSpPr>
              <a:spLocks noChangeArrowheads="1"/>
            </p:cNvSpPr>
            <p:nvPr/>
          </p:nvSpPr>
          <p:spPr bwMode="auto">
            <a:xfrm>
              <a:off x="5830820" y="4183523"/>
              <a:ext cx="5401390" cy="576469"/>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Agency Costs</a:t>
              </a:r>
            </a:p>
          </p:txBody>
        </p:sp>
      </p:grpSp>
      <p:grpSp>
        <p:nvGrpSpPr>
          <p:cNvPr id="43" name="Gruppieren 42">
            <a:extLst>
              <a:ext uri="{FF2B5EF4-FFF2-40B4-BE49-F238E27FC236}">
                <a16:creationId xmlns:a16="http://schemas.microsoft.com/office/drawing/2014/main" id="{0107AE9B-338B-4A1D-979E-539608FAE780}"/>
              </a:ext>
            </a:extLst>
          </p:cNvPr>
          <p:cNvGrpSpPr/>
          <p:nvPr/>
        </p:nvGrpSpPr>
        <p:grpSpPr>
          <a:xfrm>
            <a:off x="5830820" y="4801696"/>
            <a:ext cx="5401390" cy="1032366"/>
            <a:chOff x="5830820" y="4801696"/>
            <a:chExt cx="5401390" cy="1032366"/>
          </a:xfrm>
        </p:grpSpPr>
        <p:sp>
          <p:nvSpPr>
            <p:cNvPr id="44" name="Rectangle 5">
              <a:extLst>
                <a:ext uri="{FF2B5EF4-FFF2-40B4-BE49-F238E27FC236}">
                  <a16:creationId xmlns:a16="http://schemas.microsoft.com/office/drawing/2014/main" id="{E5542E8B-7FCA-4408-A3DF-0B8FBFC8F74B}"/>
                </a:ext>
              </a:extLst>
            </p:cNvPr>
            <p:cNvSpPr>
              <a:spLocks noChangeArrowheads="1"/>
            </p:cNvSpPr>
            <p:nvPr/>
          </p:nvSpPr>
          <p:spPr bwMode="auto">
            <a:xfrm>
              <a:off x="5830820" y="4801696"/>
              <a:ext cx="5401390" cy="459135"/>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CEO Power</a:t>
              </a:r>
            </a:p>
          </p:txBody>
        </p:sp>
        <p:sp>
          <p:nvSpPr>
            <p:cNvPr id="45" name="Rectangle 5">
              <a:extLst>
                <a:ext uri="{FF2B5EF4-FFF2-40B4-BE49-F238E27FC236}">
                  <a16:creationId xmlns:a16="http://schemas.microsoft.com/office/drawing/2014/main" id="{49C02FDA-8E5B-483B-9373-0AB001A0782B}"/>
                </a:ext>
              </a:extLst>
            </p:cNvPr>
            <p:cNvSpPr>
              <a:spLocks noChangeArrowheads="1"/>
            </p:cNvSpPr>
            <p:nvPr/>
          </p:nvSpPr>
          <p:spPr bwMode="auto">
            <a:xfrm>
              <a:off x="5830820" y="5302536"/>
              <a:ext cx="5401390" cy="531526"/>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buClrTx/>
                <a:buSzTx/>
                <a:buFontTx/>
                <a:buNone/>
              </a:pPr>
              <a:r>
                <a:rPr lang="en-US" sz="1400" b="1" dirty="0">
                  <a:solidFill>
                    <a:schemeClr val="bg2">
                      <a:lumMod val="50000"/>
                    </a:schemeClr>
                  </a:solidFill>
                  <a:cs typeface="Arial"/>
                </a:rPr>
                <a:t>Formal and Informal Institutional Environment</a:t>
              </a:r>
            </a:p>
          </p:txBody>
        </p:sp>
      </p:grpSp>
      <p:sp>
        <p:nvSpPr>
          <p:cNvPr id="31" name="Rectangle 5">
            <a:extLst>
              <a:ext uri="{FF2B5EF4-FFF2-40B4-BE49-F238E27FC236}">
                <a16:creationId xmlns:a16="http://schemas.microsoft.com/office/drawing/2014/main" id="{AAB41A07-C756-4E45-8817-837D7B9E704B}"/>
              </a:ext>
            </a:extLst>
          </p:cNvPr>
          <p:cNvSpPr>
            <a:spLocks noChangeArrowheads="1"/>
          </p:cNvSpPr>
          <p:nvPr/>
        </p:nvSpPr>
        <p:spPr bwMode="auto">
          <a:xfrm>
            <a:off x="5832475" y="1608137"/>
            <a:ext cx="5400675" cy="4225925"/>
          </a:xfrm>
          <a:prstGeom prst="rect">
            <a:avLst/>
          </a:prstGeom>
          <a:noFill/>
          <a:ln w="254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Tree>
    <p:extLst>
      <p:ext uri="{BB962C8B-B14F-4D97-AF65-F5344CB8AC3E}">
        <p14:creationId xmlns:p14="http://schemas.microsoft.com/office/powerpoint/2010/main" val="2189219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6AAD9B-D254-E9E4-42F4-3AEEC645C37E}"/>
            </a:ext>
          </a:extLst>
        </p:cNvPr>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15FFC488-0E73-62D9-EC3F-28F81686EB4E}"/>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3" name="think-cell data - do not delete" hidden="1">
                        <a:extLst>
                          <a:ext uri="{FF2B5EF4-FFF2-40B4-BE49-F238E27FC236}">
                            <a16:creationId xmlns:a16="http://schemas.microsoft.com/office/drawing/2014/main" id="{5C44AFD3-A41F-4C73-A400-7F4883E79DA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93D4C1F8-5057-D31B-FF49-F3A016E076BB}"/>
              </a:ext>
            </a:extLst>
          </p:cNvPr>
          <p:cNvSpPr>
            <a:spLocks noGrp="1"/>
          </p:cNvSpPr>
          <p:nvPr>
            <p:ph type="body" sz="quarter" idx="10"/>
          </p:nvPr>
        </p:nvSpPr>
        <p:spPr/>
        <p:txBody>
          <a:bodyPr/>
          <a:lstStyle/>
          <a:p>
            <a:r>
              <a:rPr lang="de-DE" dirty="0"/>
              <a:t>Die wichtigsten Eckdaten zu Stichprobe, Variablen &amp; Methodik auf einen Blick</a:t>
            </a:r>
          </a:p>
        </p:txBody>
      </p:sp>
      <p:sp>
        <p:nvSpPr>
          <p:cNvPr id="4" name="Fußzeilenplatzhalter 3">
            <a:extLst>
              <a:ext uri="{FF2B5EF4-FFF2-40B4-BE49-F238E27FC236}">
                <a16:creationId xmlns:a16="http://schemas.microsoft.com/office/drawing/2014/main" id="{17C57A7A-4E45-963C-A8CA-775E57DA0170}"/>
              </a:ext>
            </a:extLst>
          </p:cNvPr>
          <p:cNvSpPr>
            <a:spLocks noGrp="1"/>
          </p:cNvSpPr>
          <p:nvPr>
            <p:ph type="ftr" sz="quarter" idx="3"/>
          </p:nvPr>
        </p:nvSpPr>
        <p:spPr/>
        <p:txBody>
          <a:bodyPr/>
          <a:lstStyle/>
          <a:p>
            <a:r>
              <a:rPr lang="de-DE" dirty="0"/>
              <a:t>Artikel 1: Corporate Networks</a:t>
            </a:r>
          </a:p>
        </p:txBody>
      </p:sp>
      <p:sp>
        <p:nvSpPr>
          <p:cNvPr id="5" name="Rechteck 4">
            <a:extLst>
              <a:ext uri="{FF2B5EF4-FFF2-40B4-BE49-F238E27FC236}">
                <a16:creationId xmlns:a16="http://schemas.microsoft.com/office/drawing/2014/main" id="{99748FAA-A81D-3AC9-0369-D824465FB074}"/>
              </a:ext>
            </a:extLst>
          </p:cNvPr>
          <p:cNvSpPr/>
          <p:nvPr/>
        </p:nvSpPr>
        <p:spPr>
          <a:xfrm>
            <a:off x="287999" y="1608137"/>
            <a:ext cx="2028956" cy="2028956"/>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chemeClr val="bg1"/>
                </a:solidFill>
              </a:rPr>
              <a:t>&gt; 1.1 mio.</a:t>
            </a:r>
            <a:br>
              <a:rPr lang="de-CH" b="1" dirty="0">
                <a:solidFill>
                  <a:schemeClr val="bg1"/>
                </a:solidFill>
              </a:rPr>
            </a:br>
            <a:r>
              <a:rPr lang="de-CH" b="1" dirty="0">
                <a:solidFill>
                  <a:schemeClr val="bg1"/>
                </a:solidFill>
              </a:rPr>
              <a:t>Board </a:t>
            </a:r>
            <a:r>
              <a:rPr lang="de-CH" b="1" dirty="0" err="1">
                <a:solidFill>
                  <a:schemeClr val="bg1"/>
                </a:solidFill>
              </a:rPr>
              <a:t>Interlocks</a:t>
            </a:r>
            <a:endParaRPr lang="de-CH" b="1" dirty="0">
              <a:solidFill>
                <a:schemeClr val="bg1"/>
              </a:solidFill>
            </a:endParaRPr>
          </a:p>
        </p:txBody>
      </p:sp>
      <p:sp>
        <p:nvSpPr>
          <p:cNvPr id="8" name="Rechteck 7">
            <a:extLst>
              <a:ext uri="{FF2B5EF4-FFF2-40B4-BE49-F238E27FC236}">
                <a16:creationId xmlns:a16="http://schemas.microsoft.com/office/drawing/2014/main" id="{21E7FDB2-3539-5ECD-B604-7ED390C15872}"/>
              </a:ext>
            </a:extLst>
          </p:cNvPr>
          <p:cNvSpPr/>
          <p:nvPr/>
        </p:nvSpPr>
        <p:spPr>
          <a:xfrm>
            <a:off x="2459830" y="1608137"/>
            <a:ext cx="981340" cy="981340"/>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CH" b="1" dirty="0">
                <a:solidFill>
                  <a:schemeClr val="accent1"/>
                </a:solidFill>
              </a:rPr>
              <a:t>119</a:t>
            </a:r>
            <a:br>
              <a:rPr lang="de-CH" b="1" dirty="0">
                <a:solidFill>
                  <a:schemeClr val="accent1"/>
                </a:solidFill>
              </a:rPr>
            </a:br>
            <a:r>
              <a:rPr lang="de-CH" b="1" dirty="0">
                <a:solidFill>
                  <a:schemeClr val="accent1"/>
                </a:solidFill>
              </a:rPr>
              <a:t>Artikel</a:t>
            </a:r>
          </a:p>
        </p:txBody>
      </p:sp>
      <p:sp>
        <p:nvSpPr>
          <p:cNvPr id="9" name="Rechteck 8">
            <a:extLst>
              <a:ext uri="{FF2B5EF4-FFF2-40B4-BE49-F238E27FC236}">
                <a16:creationId xmlns:a16="http://schemas.microsoft.com/office/drawing/2014/main" id="{DE56E881-7EC9-38DE-915E-A806EA4E011E}"/>
              </a:ext>
            </a:extLst>
          </p:cNvPr>
          <p:cNvSpPr/>
          <p:nvPr/>
        </p:nvSpPr>
        <p:spPr>
          <a:xfrm>
            <a:off x="3584045" y="1608137"/>
            <a:ext cx="981340" cy="981340"/>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solidFill>
                  <a:schemeClr val="accent5"/>
                </a:solidFill>
              </a:rPr>
              <a:t>191</a:t>
            </a:r>
          </a:p>
          <a:p>
            <a:pPr algn="ctr"/>
            <a:r>
              <a:rPr lang="de-CH" b="1" dirty="0">
                <a:solidFill>
                  <a:schemeClr val="accent5"/>
                </a:solidFill>
              </a:rPr>
              <a:t>ES</a:t>
            </a:r>
          </a:p>
        </p:txBody>
      </p:sp>
      <p:sp>
        <p:nvSpPr>
          <p:cNvPr id="10" name="Rechteck 9">
            <a:extLst>
              <a:ext uri="{FF2B5EF4-FFF2-40B4-BE49-F238E27FC236}">
                <a16:creationId xmlns:a16="http://schemas.microsoft.com/office/drawing/2014/main" id="{A9AD1770-EB02-13CF-5420-1751576355AC}"/>
              </a:ext>
            </a:extLst>
          </p:cNvPr>
          <p:cNvSpPr/>
          <p:nvPr/>
        </p:nvSpPr>
        <p:spPr>
          <a:xfrm>
            <a:off x="4708260" y="1608137"/>
            <a:ext cx="981340" cy="98134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t>29</a:t>
            </a:r>
          </a:p>
          <a:p>
            <a:pPr algn="ctr"/>
            <a:r>
              <a:rPr lang="de-CH" b="1" dirty="0"/>
              <a:t>Länder</a:t>
            </a:r>
          </a:p>
        </p:txBody>
      </p:sp>
      <p:sp>
        <p:nvSpPr>
          <p:cNvPr id="13" name="Rechteck 12">
            <a:extLst>
              <a:ext uri="{FF2B5EF4-FFF2-40B4-BE49-F238E27FC236}">
                <a16:creationId xmlns:a16="http://schemas.microsoft.com/office/drawing/2014/main" id="{4547ED4F-147C-7CE5-2BCF-76C18A014B8B}"/>
              </a:ext>
            </a:extLst>
          </p:cNvPr>
          <p:cNvSpPr/>
          <p:nvPr/>
        </p:nvSpPr>
        <p:spPr>
          <a:xfrm>
            <a:off x="2459829" y="2655753"/>
            <a:ext cx="1553371" cy="981340"/>
          </a:xfrm>
          <a:prstGeom prst="rect">
            <a:avLst/>
          </a:prstGeom>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a:t>95% Publiziert</a:t>
            </a:r>
          </a:p>
        </p:txBody>
      </p:sp>
      <p:sp>
        <p:nvSpPr>
          <p:cNvPr id="14" name="Rectangle 5">
            <a:extLst>
              <a:ext uri="{FF2B5EF4-FFF2-40B4-BE49-F238E27FC236}">
                <a16:creationId xmlns:a16="http://schemas.microsoft.com/office/drawing/2014/main" id="{CD483D5F-7164-01CF-6023-82DDF22C2661}"/>
              </a:ext>
            </a:extLst>
          </p:cNvPr>
          <p:cNvSpPr>
            <a:spLocks noChangeArrowheads="1"/>
          </p:cNvSpPr>
          <p:nvPr/>
        </p:nvSpPr>
        <p:spPr bwMode="auto">
          <a:xfrm>
            <a:off x="289865" y="3805106"/>
            <a:ext cx="5399735"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a:t>
            </a:r>
            <a:endParaRPr lang="en-US" sz="1600" b="1" dirty="0">
              <a:solidFill>
                <a:schemeClr val="bg1"/>
              </a:solidFill>
              <a:cs typeface="Arial"/>
            </a:endParaRPr>
          </a:p>
        </p:txBody>
      </p:sp>
      <p:sp>
        <p:nvSpPr>
          <p:cNvPr id="15" name="Rectangle 5">
            <a:extLst>
              <a:ext uri="{FF2B5EF4-FFF2-40B4-BE49-F238E27FC236}">
                <a16:creationId xmlns:a16="http://schemas.microsoft.com/office/drawing/2014/main" id="{AD6BEAFB-4162-5F5A-9D4E-CD19585B4CAB}"/>
              </a:ext>
            </a:extLst>
          </p:cNvPr>
          <p:cNvSpPr>
            <a:spLocks noChangeArrowheads="1"/>
          </p:cNvSpPr>
          <p:nvPr/>
        </p:nvSpPr>
        <p:spPr bwMode="auto">
          <a:xfrm>
            <a:off x="5830820" y="1608137"/>
            <a:ext cx="5401390"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Relevante</a:t>
            </a:r>
            <a:r>
              <a:rPr lang="en-US" sz="1600" b="1" dirty="0">
                <a:solidFill>
                  <a:schemeClr val="bg1"/>
                </a:solidFill>
                <a:cs typeface="Arial"/>
              </a:rPr>
              <a:t> </a:t>
            </a:r>
            <a:r>
              <a:rPr lang="en-US" sz="1600" b="1" dirty="0" err="1">
                <a:solidFill>
                  <a:schemeClr val="bg1"/>
                </a:solidFill>
                <a:cs typeface="Arial"/>
              </a:rPr>
              <a:t>Variablen</a:t>
            </a:r>
            <a:endParaRPr lang="en-US" sz="1600" b="1" dirty="0">
              <a:solidFill>
                <a:schemeClr val="bg1"/>
              </a:solidFill>
              <a:cs typeface="Arial"/>
            </a:endParaRPr>
          </a:p>
        </p:txBody>
      </p:sp>
      <p:sp>
        <p:nvSpPr>
          <p:cNvPr id="19" name="Rechteck 18">
            <a:extLst>
              <a:ext uri="{FF2B5EF4-FFF2-40B4-BE49-F238E27FC236}">
                <a16:creationId xmlns:a16="http://schemas.microsoft.com/office/drawing/2014/main" id="{AD77535C-F269-B236-3B4F-5121C5C07FCB}"/>
              </a:ext>
            </a:extLst>
          </p:cNvPr>
          <p:cNvSpPr/>
          <p:nvPr/>
        </p:nvSpPr>
        <p:spPr>
          <a:xfrm>
            <a:off x="4156074" y="2655753"/>
            <a:ext cx="1533526" cy="981340"/>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CH" b="1" dirty="0"/>
              <a:t>1962 - 2022</a:t>
            </a:r>
            <a:endParaRPr lang="de-CH" b="1" dirty="0">
              <a:solidFill>
                <a:schemeClr val="dk1"/>
              </a:solidFill>
            </a:endParaRPr>
          </a:p>
        </p:txBody>
      </p:sp>
      <p:sp>
        <p:nvSpPr>
          <p:cNvPr id="20" name="TextBox 16">
            <a:extLst>
              <a:ext uri="{FF2B5EF4-FFF2-40B4-BE49-F238E27FC236}">
                <a16:creationId xmlns:a16="http://schemas.microsoft.com/office/drawing/2014/main" id="{17463E44-6A7E-92C1-925F-2D1316D995CB}"/>
              </a:ext>
            </a:extLst>
          </p:cNvPr>
          <p:cNvSpPr txBox="1">
            <a:spLocks/>
          </p:cNvSpPr>
          <p:nvPr/>
        </p:nvSpPr>
        <p:spPr>
          <a:xfrm>
            <a:off x="289865" y="4165106"/>
            <a:ext cx="5399735" cy="1668957"/>
          </a:xfrm>
          <a:prstGeom prst="rect">
            <a:avLst/>
          </a:prstGeom>
          <a:ln>
            <a:solidFill>
              <a:schemeClr val="tx1"/>
            </a:solidFill>
          </a:ln>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00000"/>
              </a:lnSpc>
              <a:spcBef>
                <a:spcPts val="600"/>
              </a:spcBef>
              <a:buNone/>
            </a:pPr>
            <a:r>
              <a:rPr lang="en-US" sz="1200" b="1" dirty="0"/>
              <a:t>Meta-</a:t>
            </a:r>
            <a:r>
              <a:rPr lang="en-US" sz="1200" b="1" dirty="0" err="1"/>
              <a:t>Analytische</a:t>
            </a:r>
            <a:r>
              <a:rPr lang="en-US" sz="1200" b="1" dirty="0"/>
              <a:t> </a:t>
            </a:r>
            <a:r>
              <a:rPr lang="en-US" sz="1200" b="1" dirty="0" err="1"/>
              <a:t>Strukturgleichungsmodelle</a:t>
            </a:r>
            <a:r>
              <a:rPr lang="en-US" sz="1200" b="1" dirty="0"/>
              <a:t>:</a:t>
            </a:r>
          </a:p>
          <a:p>
            <a:pPr marL="465750" lvl="1" indent="-285750">
              <a:lnSpc>
                <a:spcPct val="100000"/>
              </a:lnSpc>
              <a:spcBef>
                <a:spcPts val="600"/>
              </a:spcBef>
              <a:buFont typeface="Arial" panose="020B0604020202020204" pitchFamily="34" charset="0"/>
              <a:buChar char="•"/>
            </a:pPr>
            <a:r>
              <a:rPr lang="en-US" sz="1200" dirty="0"/>
              <a:t>OSMASEM </a:t>
            </a:r>
            <a:r>
              <a:rPr lang="en-US" sz="1200" dirty="0">
                <a:solidFill>
                  <a:srgbClr val="E6E6E6"/>
                </a:solidFill>
              </a:rPr>
              <a:t>(Oort &amp; </a:t>
            </a:r>
            <a:r>
              <a:rPr lang="en-US" sz="1200" dirty="0" err="1">
                <a:solidFill>
                  <a:srgbClr val="E6E6E6"/>
                </a:solidFill>
              </a:rPr>
              <a:t>Jak</a:t>
            </a:r>
            <a:r>
              <a:rPr lang="en-US" sz="1200" dirty="0">
                <a:solidFill>
                  <a:srgbClr val="E6E6E6"/>
                </a:solidFill>
              </a:rPr>
              <a:t>, 2016)</a:t>
            </a:r>
          </a:p>
          <a:p>
            <a:pPr marL="465750" lvl="1" indent="-285750">
              <a:lnSpc>
                <a:spcPct val="100000"/>
              </a:lnSpc>
              <a:spcBef>
                <a:spcPts val="600"/>
              </a:spcBef>
              <a:buFont typeface="Arial" panose="020B0604020202020204" pitchFamily="34" charset="0"/>
              <a:buChar char="•"/>
            </a:pPr>
            <a:r>
              <a:rPr lang="en-US" sz="1200" dirty="0"/>
              <a:t>TSSEM </a:t>
            </a:r>
            <a:r>
              <a:rPr lang="en-US" sz="1200" dirty="0">
                <a:solidFill>
                  <a:srgbClr val="E6E6E6"/>
                </a:solidFill>
              </a:rPr>
              <a:t>(Cheung &amp; Chang, 2005)</a:t>
            </a:r>
            <a:br>
              <a:rPr lang="en-US" sz="1200" dirty="0">
                <a:solidFill>
                  <a:srgbClr val="E6E6E6"/>
                </a:solidFill>
              </a:rPr>
            </a:br>
            <a:endParaRPr lang="en-US" sz="1200" dirty="0">
              <a:solidFill>
                <a:srgbClr val="E6E6E6"/>
              </a:solidFill>
            </a:endParaRPr>
          </a:p>
          <a:p>
            <a:pPr lvl="1" indent="0">
              <a:lnSpc>
                <a:spcPct val="100000"/>
              </a:lnSpc>
              <a:spcBef>
                <a:spcPts val="600"/>
              </a:spcBef>
              <a:buNone/>
            </a:pPr>
            <a:r>
              <a:rPr lang="en-US" sz="1200" b="1" dirty="0"/>
              <a:t>Meta-</a:t>
            </a:r>
            <a:r>
              <a:rPr lang="en-US" sz="1200" b="1" dirty="0" err="1"/>
              <a:t>Analytische</a:t>
            </a:r>
            <a:r>
              <a:rPr lang="en-US" sz="1200" b="1" dirty="0"/>
              <a:t> </a:t>
            </a:r>
            <a:r>
              <a:rPr lang="en-US" sz="1200" b="1" dirty="0" err="1"/>
              <a:t>Regressionsmodelle</a:t>
            </a:r>
            <a:r>
              <a:rPr lang="en-US" sz="1200" b="1" dirty="0"/>
              <a:t>:</a:t>
            </a:r>
          </a:p>
          <a:p>
            <a:pPr marL="465750" lvl="1" indent="-285750">
              <a:lnSpc>
                <a:spcPct val="100000"/>
              </a:lnSpc>
              <a:spcBef>
                <a:spcPts val="600"/>
              </a:spcBef>
              <a:buFont typeface="Arial" panose="020B0604020202020204" pitchFamily="34" charset="0"/>
              <a:buChar char="•"/>
            </a:pPr>
            <a:r>
              <a:rPr lang="en-US" sz="1200" dirty="0"/>
              <a:t>Multi-level meta-regression analysis </a:t>
            </a:r>
            <a:r>
              <a:rPr lang="en-US" sz="1200" dirty="0">
                <a:solidFill>
                  <a:srgbClr val="E6E6E6"/>
                </a:solidFill>
              </a:rPr>
              <a:t>(Konstantopoulos, 2011)</a:t>
            </a:r>
          </a:p>
        </p:txBody>
      </p:sp>
      <p:sp>
        <p:nvSpPr>
          <p:cNvPr id="21" name="TextBox 16">
            <a:extLst>
              <a:ext uri="{FF2B5EF4-FFF2-40B4-BE49-F238E27FC236}">
                <a16:creationId xmlns:a16="http://schemas.microsoft.com/office/drawing/2014/main" id="{AEECFA40-90FC-BDAC-7B80-F7A8E71DF5CA}"/>
              </a:ext>
            </a:extLst>
          </p:cNvPr>
          <p:cNvSpPr txBox="1">
            <a:spLocks/>
          </p:cNvSpPr>
          <p:nvPr/>
        </p:nvSpPr>
        <p:spPr>
          <a:xfrm>
            <a:off x="5832475" y="1968137"/>
            <a:ext cx="5399735" cy="3865925"/>
          </a:xfrm>
          <a:prstGeom prst="rect">
            <a:avLst/>
          </a:prstGeom>
          <a:ln>
            <a:solidFill>
              <a:schemeClr val="tx1"/>
            </a:solidFill>
          </a:ln>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Board Interlocks:</a:t>
            </a:r>
            <a:br>
              <a:rPr lang="en-US" sz="1200" b="1" dirty="0">
                <a:solidFill>
                  <a:schemeClr val="bg2">
                    <a:lumMod val="50000"/>
                  </a:schemeClr>
                </a:solidFill>
              </a:rPr>
            </a:br>
            <a:r>
              <a:rPr lang="en-US" sz="1200" dirty="0">
                <a:solidFill>
                  <a:schemeClr val="bg2">
                    <a:lumMod val="50000"/>
                  </a:schemeClr>
                </a:solidFill>
              </a:rPr>
              <a:t>Degree Centrality </a:t>
            </a:r>
            <a:r>
              <a:rPr lang="en-US" sz="1200" dirty="0" err="1">
                <a:solidFill>
                  <a:schemeClr val="bg2">
                    <a:lumMod val="50000"/>
                  </a:schemeClr>
                </a:solidFill>
              </a:rPr>
              <a:t>bzw</a:t>
            </a:r>
            <a:r>
              <a:rPr lang="en-US" sz="1200" dirty="0">
                <a:solidFill>
                  <a:schemeClr val="bg2">
                    <a:lumMod val="50000"/>
                  </a:schemeClr>
                </a:solidFill>
              </a:rPr>
              <a:t>. die </a:t>
            </a:r>
            <a:r>
              <a:rPr lang="en-US" sz="1200" dirty="0" err="1">
                <a:solidFill>
                  <a:schemeClr val="bg2">
                    <a:lumMod val="50000"/>
                  </a:schemeClr>
                </a:solidFill>
              </a:rPr>
              <a:t>Anzahl</a:t>
            </a:r>
            <a:r>
              <a:rPr lang="en-US" sz="1200" dirty="0">
                <a:solidFill>
                  <a:schemeClr val="bg2">
                    <a:lumMod val="50000"/>
                  </a:schemeClr>
                </a:solidFill>
              </a:rPr>
              <a:t> </a:t>
            </a:r>
            <a:r>
              <a:rPr lang="en-US" sz="1200" dirty="0" err="1">
                <a:solidFill>
                  <a:schemeClr val="bg2">
                    <a:lumMod val="50000"/>
                  </a:schemeClr>
                </a:solidFill>
              </a:rPr>
              <a:t>direkter</a:t>
            </a:r>
            <a:r>
              <a:rPr lang="en-US" sz="1200" dirty="0">
                <a:solidFill>
                  <a:schemeClr val="bg2">
                    <a:lumMod val="50000"/>
                  </a:schemeClr>
                </a:solidFill>
              </a:rPr>
              <a:t> </a:t>
            </a:r>
            <a:r>
              <a:rPr lang="en-US" sz="1200" dirty="0" err="1">
                <a:solidFill>
                  <a:schemeClr val="bg2">
                    <a:lumMod val="50000"/>
                  </a:schemeClr>
                </a:solidFill>
              </a:rPr>
              <a:t>Verbindungen</a:t>
            </a:r>
            <a:r>
              <a:rPr lang="en-US" sz="1200" dirty="0">
                <a:solidFill>
                  <a:schemeClr val="bg2">
                    <a:lumMod val="50000"/>
                  </a:schemeClr>
                </a:solidFill>
              </a:rPr>
              <a:t> </a:t>
            </a:r>
            <a:r>
              <a:rPr lang="en-US" sz="1200" dirty="0" err="1">
                <a:solidFill>
                  <a:schemeClr val="bg2">
                    <a:lumMod val="50000"/>
                  </a:schemeClr>
                </a:solidFill>
              </a:rPr>
              <a:t>im</a:t>
            </a:r>
            <a:r>
              <a:rPr lang="en-US" sz="1200" dirty="0">
                <a:solidFill>
                  <a:schemeClr val="bg2">
                    <a:lumMod val="50000"/>
                  </a:schemeClr>
                </a:solidFill>
              </a:rPr>
              <a:t> </a:t>
            </a:r>
            <a:r>
              <a:rPr lang="en-US" sz="1200" dirty="0" err="1">
                <a:solidFill>
                  <a:schemeClr val="bg2">
                    <a:lumMod val="50000"/>
                  </a:schemeClr>
                </a:solidFill>
              </a:rPr>
              <a:t>Netzwerk</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Firm Performance:</a:t>
            </a:r>
            <a:br>
              <a:rPr lang="en-US" sz="1200" b="1" dirty="0">
                <a:solidFill>
                  <a:schemeClr val="bg2">
                    <a:lumMod val="50000"/>
                  </a:schemeClr>
                </a:solidFill>
              </a:rPr>
            </a:br>
            <a:r>
              <a:rPr lang="de-DE" sz="1200" dirty="0">
                <a:solidFill>
                  <a:schemeClr val="bg2">
                    <a:lumMod val="50000"/>
                  </a:schemeClr>
                </a:solidFill>
              </a:rPr>
              <a:t>Rechnungswesen-basierte (ROA, ROE) und Marktbasierte (</a:t>
            </a:r>
            <a:r>
              <a:rPr lang="de-DE" sz="1200" dirty="0" err="1">
                <a:solidFill>
                  <a:schemeClr val="bg2">
                    <a:lumMod val="50000"/>
                  </a:schemeClr>
                </a:solidFill>
              </a:rPr>
              <a:t>Tobin’s</a:t>
            </a:r>
            <a:r>
              <a:rPr lang="de-DE" sz="1200" dirty="0">
                <a:solidFill>
                  <a:schemeClr val="bg2">
                    <a:lumMod val="50000"/>
                  </a:schemeClr>
                </a:solidFill>
              </a:rPr>
              <a:t> Q, M/B-Ratio) Kennzahlen</a:t>
            </a: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Resource Provision:</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aus verschiedenen Wachstumsstrategien</a:t>
            </a:r>
          </a:p>
          <a:p>
            <a:pPr marL="847350" lvl="3" indent="-285750">
              <a:lnSpc>
                <a:spcPct val="100000"/>
              </a:lnSpc>
              <a:buFont typeface="Arial" panose="020B0604020202020204" pitchFamily="34" charset="0"/>
              <a:buChar char="•"/>
            </a:pPr>
            <a:r>
              <a:rPr lang="de-DE" sz="1200" dirty="0">
                <a:solidFill>
                  <a:schemeClr val="bg2">
                    <a:lumMod val="50000"/>
                  </a:schemeClr>
                </a:solidFill>
              </a:rPr>
              <a:t>Interne Wachstumsstrategien (z.B. R&amp;D </a:t>
            </a:r>
            <a:r>
              <a:rPr lang="de-DE" sz="1200" dirty="0" err="1">
                <a:solidFill>
                  <a:schemeClr val="bg2">
                    <a:lumMod val="50000"/>
                  </a:schemeClr>
                </a:solidFill>
              </a:rPr>
              <a:t>Intensity</a:t>
            </a:r>
            <a:r>
              <a:rPr lang="de-DE" sz="1200" dirty="0">
                <a:solidFill>
                  <a:schemeClr val="bg2">
                    <a:lumMod val="50000"/>
                  </a:schemeClr>
                </a:solidFill>
              </a:rPr>
              <a:t>)</a:t>
            </a:r>
          </a:p>
          <a:p>
            <a:pPr marL="847350" lvl="3" indent="-285750">
              <a:lnSpc>
                <a:spcPct val="100000"/>
              </a:lnSpc>
              <a:buFont typeface="Arial" panose="020B0604020202020204" pitchFamily="34" charset="0"/>
              <a:buChar char="•"/>
            </a:pPr>
            <a:r>
              <a:rPr lang="de-DE" sz="1200" dirty="0">
                <a:solidFill>
                  <a:schemeClr val="bg2">
                    <a:lumMod val="50000"/>
                  </a:schemeClr>
                </a:solidFill>
              </a:rPr>
              <a:t>Kooperative Wachstumsstrategien (z.B. # Allianzen)</a:t>
            </a:r>
          </a:p>
          <a:p>
            <a:pPr marL="847350" lvl="3" indent="-285750">
              <a:lnSpc>
                <a:spcPct val="100000"/>
              </a:lnSpc>
              <a:buFont typeface="Arial" panose="020B0604020202020204" pitchFamily="34" charset="0"/>
              <a:buChar char="•"/>
            </a:pPr>
            <a:r>
              <a:rPr lang="de-DE" sz="1200" dirty="0">
                <a:solidFill>
                  <a:schemeClr val="bg2">
                    <a:lumMod val="50000"/>
                  </a:schemeClr>
                </a:solidFill>
              </a:rPr>
              <a:t>Externe Wachstumsstrategien (z.B. # M&amp;A Transaktionen)</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Agency Costs:</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der auf erhöhter Liquidität, freien Cashflows, Diversifikation und CEO-Vergütung basiert</a:t>
            </a:r>
            <a:endParaRPr lang="en-US" sz="1200" dirty="0">
              <a:solidFill>
                <a:schemeClr val="bg2">
                  <a:lumMod val="50000"/>
                </a:schemeClr>
              </a:solidFill>
            </a:endParaRPr>
          </a:p>
          <a:p>
            <a:pPr marL="465750" lvl="1" indent="-285750">
              <a:lnSpc>
                <a:spcPct val="100000"/>
              </a:lnSpc>
              <a:spcBef>
                <a:spcPts val="600"/>
              </a:spcBef>
              <a:buFont typeface="Arial" panose="020B0604020202020204" pitchFamily="34" charset="0"/>
              <a:buChar char="•"/>
            </a:pPr>
            <a:r>
              <a:rPr lang="en-US" sz="1200" b="1" dirty="0">
                <a:solidFill>
                  <a:schemeClr val="bg2">
                    <a:lumMod val="50000"/>
                  </a:schemeClr>
                </a:solidFill>
              </a:rPr>
              <a:t>CEO Power:</a:t>
            </a:r>
            <a:br>
              <a:rPr lang="en-US" sz="1200" b="1" dirty="0">
                <a:solidFill>
                  <a:schemeClr val="bg2">
                    <a:lumMod val="50000"/>
                  </a:schemeClr>
                </a:solidFill>
              </a:rPr>
            </a:br>
            <a:r>
              <a:rPr lang="de-DE" sz="1200" dirty="0" err="1">
                <a:solidFill>
                  <a:schemeClr val="bg2">
                    <a:lumMod val="50000"/>
                  </a:schemeClr>
                </a:solidFill>
              </a:rPr>
              <a:t>Kompositindex</a:t>
            </a:r>
            <a:r>
              <a:rPr lang="de-DE" sz="1200" dirty="0">
                <a:solidFill>
                  <a:schemeClr val="bg2">
                    <a:lumMod val="50000"/>
                  </a:schemeClr>
                </a:solidFill>
              </a:rPr>
              <a:t> </a:t>
            </a:r>
            <a:r>
              <a:rPr lang="de-DE" sz="1200" dirty="0">
                <a:solidFill>
                  <a:srgbClr val="E6E6E6"/>
                </a:solidFill>
              </a:rPr>
              <a:t>(Zhu &amp; Chen, 2015)</a:t>
            </a:r>
            <a:endParaRPr lang="en-US" sz="1200" dirty="0">
              <a:solidFill>
                <a:srgbClr val="E6E6E6"/>
              </a:solidFill>
            </a:endParaRPr>
          </a:p>
          <a:p>
            <a:pPr marL="465750" lvl="1" indent="-285750">
              <a:lnSpc>
                <a:spcPct val="100000"/>
              </a:lnSpc>
              <a:spcBef>
                <a:spcPts val="600"/>
              </a:spcBef>
              <a:buFont typeface="Arial" panose="020B0604020202020204" pitchFamily="34" charset="0"/>
              <a:buChar char="•"/>
            </a:pPr>
            <a:r>
              <a:rPr lang="en-US" sz="1200" b="1" dirty="0" err="1">
                <a:solidFill>
                  <a:schemeClr val="bg2">
                    <a:lumMod val="50000"/>
                  </a:schemeClr>
                </a:solidFill>
              </a:rPr>
              <a:t>Formelles</a:t>
            </a:r>
            <a:r>
              <a:rPr lang="en-US" sz="1200" b="1" dirty="0">
                <a:solidFill>
                  <a:schemeClr val="bg2">
                    <a:lumMod val="50000"/>
                  </a:schemeClr>
                </a:solidFill>
              </a:rPr>
              <a:t> und </a:t>
            </a:r>
            <a:r>
              <a:rPr lang="en-US" sz="1200" b="1" dirty="0" err="1">
                <a:solidFill>
                  <a:schemeClr val="bg2">
                    <a:lumMod val="50000"/>
                  </a:schemeClr>
                </a:solidFill>
              </a:rPr>
              <a:t>informelles</a:t>
            </a:r>
            <a:r>
              <a:rPr lang="en-US" sz="1200" b="1" dirty="0">
                <a:solidFill>
                  <a:schemeClr val="bg2">
                    <a:lumMod val="50000"/>
                  </a:schemeClr>
                </a:solidFill>
              </a:rPr>
              <a:t> Institutional Environment: </a:t>
            </a:r>
            <a:r>
              <a:rPr lang="de-DE" sz="1200" dirty="0" err="1">
                <a:solidFill>
                  <a:schemeClr val="bg2">
                    <a:lumMod val="50000"/>
                  </a:schemeClr>
                </a:solidFill>
              </a:rPr>
              <a:t>Kompositindex</a:t>
            </a:r>
            <a:r>
              <a:rPr lang="de-DE" sz="1200" dirty="0">
                <a:solidFill>
                  <a:schemeClr val="bg2">
                    <a:lumMod val="50000"/>
                  </a:schemeClr>
                </a:solidFill>
              </a:rPr>
              <a:t> zur Erfassung formeller und informeller institutioneller Einflüsse </a:t>
            </a:r>
            <a:r>
              <a:rPr lang="de-DE" sz="1200" dirty="0">
                <a:solidFill>
                  <a:srgbClr val="E6E6E6"/>
                </a:solidFill>
              </a:rPr>
              <a:t>(</a:t>
            </a:r>
            <a:r>
              <a:rPr lang="de-DE" sz="1200" dirty="0" err="1">
                <a:solidFill>
                  <a:srgbClr val="E6E6E6"/>
                </a:solidFill>
              </a:rPr>
              <a:t>Crossland</a:t>
            </a:r>
            <a:r>
              <a:rPr lang="de-DE" sz="1200" dirty="0">
                <a:solidFill>
                  <a:srgbClr val="E6E6E6"/>
                </a:solidFill>
              </a:rPr>
              <a:t> &amp; </a:t>
            </a:r>
            <a:r>
              <a:rPr lang="de-DE" sz="1200" dirty="0" err="1">
                <a:solidFill>
                  <a:srgbClr val="E6E6E6"/>
                </a:solidFill>
              </a:rPr>
              <a:t>Hambrick</a:t>
            </a:r>
            <a:r>
              <a:rPr lang="de-DE" sz="1200" dirty="0">
                <a:solidFill>
                  <a:srgbClr val="E6E6E6"/>
                </a:solidFill>
              </a:rPr>
              <a:t>, 2011; Jeong &amp; Harrison, 2017).</a:t>
            </a:r>
            <a:endParaRPr lang="en-US" sz="1200" dirty="0">
              <a:solidFill>
                <a:srgbClr val="E6E6E6"/>
              </a:solidFill>
            </a:endParaRPr>
          </a:p>
        </p:txBody>
      </p:sp>
      <p:sp>
        <p:nvSpPr>
          <p:cNvPr id="30" name="Rectangle 5">
            <a:extLst>
              <a:ext uri="{FF2B5EF4-FFF2-40B4-BE49-F238E27FC236}">
                <a16:creationId xmlns:a16="http://schemas.microsoft.com/office/drawing/2014/main" id="{770F42C1-A2D2-0830-D3BC-D5991D9CDD03}"/>
              </a:ext>
            </a:extLst>
          </p:cNvPr>
          <p:cNvSpPr>
            <a:spLocks noChangeArrowheads="1"/>
          </p:cNvSpPr>
          <p:nvPr/>
        </p:nvSpPr>
        <p:spPr bwMode="auto">
          <a:xfrm>
            <a:off x="289865" y="3805106"/>
            <a:ext cx="5399735" cy="2028957"/>
          </a:xfrm>
          <a:prstGeom prst="rect">
            <a:avLst/>
          </a:prstGeom>
          <a:noFill/>
          <a:ln w="254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
        <p:nvSpPr>
          <p:cNvPr id="31" name="Rectangle 5">
            <a:extLst>
              <a:ext uri="{FF2B5EF4-FFF2-40B4-BE49-F238E27FC236}">
                <a16:creationId xmlns:a16="http://schemas.microsoft.com/office/drawing/2014/main" id="{4BBF1678-8245-7F9F-80BE-7840B607E5E2}"/>
              </a:ext>
            </a:extLst>
          </p:cNvPr>
          <p:cNvSpPr>
            <a:spLocks noChangeArrowheads="1"/>
          </p:cNvSpPr>
          <p:nvPr/>
        </p:nvSpPr>
        <p:spPr bwMode="auto">
          <a:xfrm>
            <a:off x="5832475" y="1608137"/>
            <a:ext cx="5400675" cy="4225925"/>
          </a:xfrm>
          <a:prstGeom prst="rect">
            <a:avLst/>
          </a:prstGeom>
          <a:noFill/>
          <a:ln w="254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endParaRPr lang="en-US" sz="1600" b="1" dirty="0">
              <a:solidFill>
                <a:schemeClr val="bg1"/>
              </a:solidFill>
              <a:cs typeface="Arial"/>
            </a:endParaRPr>
          </a:p>
        </p:txBody>
      </p:sp>
    </p:spTree>
    <p:extLst>
      <p:ext uri="{BB962C8B-B14F-4D97-AF65-F5344CB8AC3E}">
        <p14:creationId xmlns:p14="http://schemas.microsoft.com/office/powerpoint/2010/main" val="4022692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6631BAE4-AB3E-46C7-BC30-9A80021F8020}"/>
              </a:ext>
            </a:extLst>
          </p:cNvPr>
          <p:cNvGraphicFramePr>
            <a:graphicFrameLocks noChangeAspect="1"/>
          </p:cNvGraphicFramePr>
          <p:nvPr>
            <p:custDataLst>
              <p:tags r:id="rId1"/>
            </p:custDataLst>
            <p:extLst>
              <p:ext uri="{D42A27DB-BD31-4B8C-83A1-F6EECF244321}">
                <p14:modId xmlns:p14="http://schemas.microsoft.com/office/powerpoint/2010/main" val="4988387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22" name="Gruppieren 21">
            <a:extLst>
              <a:ext uri="{FF2B5EF4-FFF2-40B4-BE49-F238E27FC236}">
                <a16:creationId xmlns:a16="http://schemas.microsoft.com/office/drawing/2014/main" id="{11CBAC62-99B6-4842-8872-889BF04CC610}"/>
              </a:ext>
            </a:extLst>
          </p:cNvPr>
          <p:cNvGrpSpPr/>
          <p:nvPr/>
        </p:nvGrpSpPr>
        <p:grpSpPr>
          <a:xfrm>
            <a:off x="7589373" y="1591252"/>
            <a:ext cx="3643779" cy="4242811"/>
            <a:chOff x="7589373" y="1591252"/>
            <a:chExt cx="3643779" cy="4242811"/>
          </a:xfrm>
        </p:grpSpPr>
        <p:grpSp>
          <p:nvGrpSpPr>
            <p:cNvPr id="17" name="Gruppieren 16">
              <a:extLst>
                <a:ext uri="{FF2B5EF4-FFF2-40B4-BE49-F238E27FC236}">
                  <a16:creationId xmlns:a16="http://schemas.microsoft.com/office/drawing/2014/main" id="{622FA64C-A44C-4160-A01D-311AAF2B879E}"/>
                </a:ext>
              </a:extLst>
            </p:cNvPr>
            <p:cNvGrpSpPr/>
            <p:nvPr/>
          </p:nvGrpSpPr>
          <p:grpSpPr>
            <a:xfrm>
              <a:off x="7589373" y="1591252"/>
              <a:ext cx="3643779" cy="4242810"/>
              <a:chOff x="7589373" y="1591252"/>
              <a:chExt cx="3643779" cy="4242810"/>
            </a:xfrm>
          </p:grpSpPr>
          <p:grpSp>
            <p:nvGrpSpPr>
              <p:cNvPr id="13" name="Gruppieren 12">
                <a:extLst>
                  <a:ext uri="{FF2B5EF4-FFF2-40B4-BE49-F238E27FC236}">
                    <a16:creationId xmlns:a16="http://schemas.microsoft.com/office/drawing/2014/main" id="{B514CFA5-C03D-478E-B0B6-A6EA32419D68}"/>
                  </a:ext>
                </a:extLst>
              </p:cNvPr>
              <p:cNvGrpSpPr/>
              <p:nvPr/>
            </p:nvGrpSpPr>
            <p:grpSpPr>
              <a:xfrm>
                <a:off x="7589373" y="1951252"/>
                <a:ext cx="1628455" cy="3882810"/>
                <a:chOff x="7978135" y="1951252"/>
                <a:chExt cx="1239693" cy="3882810"/>
              </a:xfrm>
              <a:gradFill flip="none" rotWithShape="1">
                <a:gsLst>
                  <a:gs pos="78000">
                    <a:srgbClr val="F6FBFE"/>
                  </a:gs>
                  <a:gs pos="100000">
                    <a:schemeClr val="bg1"/>
                  </a:gs>
                </a:gsLst>
                <a:lin ang="10800000" scaled="0"/>
                <a:tileRect/>
              </a:gradFill>
            </p:grpSpPr>
            <p:sp>
              <p:nvSpPr>
                <p:cNvPr id="10" name="Rechtwinkliges Dreieck 9">
                  <a:extLst>
                    <a:ext uri="{FF2B5EF4-FFF2-40B4-BE49-F238E27FC236}">
                      <a16:creationId xmlns:a16="http://schemas.microsoft.com/office/drawing/2014/main" id="{E0156611-3B5C-4488-BE1C-4A63463C5736}"/>
                    </a:ext>
                  </a:extLst>
                </p:cNvPr>
                <p:cNvSpPr/>
                <p:nvPr/>
              </p:nvSpPr>
              <p:spPr>
                <a:xfrm flipH="1">
                  <a:off x="7978137" y="1951252"/>
                  <a:ext cx="1239691" cy="2706191"/>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 name="Rechteck 10">
                  <a:extLst>
                    <a:ext uri="{FF2B5EF4-FFF2-40B4-BE49-F238E27FC236}">
                      <a16:creationId xmlns:a16="http://schemas.microsoft.com/office/drawing/2014/main" id="{7F7F8DFF-8134-4594-A178-C3BE22F19753}"/>
                    </a:ext>
                  </a:extLst>
                </p:cNvPr>
                <p:cNvSpPr/>
                <p:nvPr/>
              </p:nvSpPr>
              <p:spPr>
                <a:xfrm>
                  <a:off x="7978135" y="4657443"/>
                  <a:ext cx="1239691" cy="11766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grpSp>
            <p:nvGrpSpPr>
              <p:cNvPr id="15" name="Gruppieren 14">
                <a:extLst>
                  <a:ext uri="{FF2B5EF4-FFF2-40B4-BE49-F238E27FC236}">
                    <a16:creationId xmlns:a16="http://schemas.microsoft.com/office/drawing/2014/main" id="{F9B68C6C-F883-4FA2-90EC-875FB31BE6CB}"/>
                  </a:ext>
                </a:extLst>
              </p:cNvPr>
              <p:cNvGrpSpPr/>
              <p:nvPr/>
            </p:nvGrpSpPr>
            <p:grpSpPr>
              <a:xfrm>
                <a:off x="9189945" y="1591252"/>
                <a:ext cx="2043207" cy="4242810"/>
                <a:chOff x="9189945" y="1591252"/>
                <a:chExt cx="2043207" cy="4242810"/>
              </a:xfrm>
            </p:grpSpPr>
            <p:sp>
              <p:nvSpPr>
                <p:cNvPr id="27" name="Rechteck 26">
                  <a:extLst>
                    <a:ext uri="{FF2B5EF4-FFF2-40B4-BE49-F238E27FC236}">
                      <a16:creationId xmlns:a16="http://schemas.microsoft.com/office/drawing/2014/main" id="{B6CD3716-7E1D-4825-9C00-3206DA378C01}"/>
                    </a:ext>
                  </a:extLst>
                </p:cNvPr>
                <p:cNvSpPr/>
                <p:nvPr/>
              </p:nvSpPr>
              <p:spPr>
                <a:xfrm>
                  <a:off x="9189946" y="1951252"/>
                  <a:ext cx="2043203" cy="3882810"/>
                </a:xfrm>
                <a:prstGeom prst="rect">
                  <a:avLst/>
                </a:prstGeom>
                <a:solidFill>
                  <a:schemeClr val="accent5">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b="1"/>
                </a:p>
              </p:txBody>
            </p:sp>
            <p:sp>
              <p:nvSpPr>
                <p:cNvPr id="53" name="Rectangle 5">
                  <a:extLst>
                    <a:ext uri="{FF2B5EF4-FFF2-40B4-BE49-F238E27FC236}">
                      <a16:creationId xmlns:a16="http://schemas.microsoft.com/office/drawing/2014/main" id="{88C39D18-F509-437D-9814-8EE9D9BE0EEA}"/>
                    </a:ext>
                  </a:extLst>
                </p:cNvPr>
                <p:cNvSpPr>
                  <a:spLocks noChangeArrowheads="1"/>
                </p:cNvSpPr>
                <p:nvPr/>
              </p:nvSpPr>
              <p:spPr bwMode="auto">
                <a:xfrm>
                  <a:off x="9189945" y="1591252"/>
                  <a:ext cx="2043206" cy="360000"/>
                </a:xfrm>
                <a:prstGeom prst="rect">
                  <a:avLst/>
                </a:prstGeom>
                <a:solidFill>
                  <a:schemeClr val="accent5"/>
                </a:solidFill>
                <a:ln w="12700" algn="ctr">
                  <a:noFill/>
                  <a:miter lim="800000"/>
                  <a:headEnd/>
                  <a:tailEnd/>
                </a:ln>
                <a:effectLst/>
              </p:spPr>
              <p:txBody>
                <a:bodyPr rot="0" spcFirstLastPara="0" vertOverflow="overflow" horzOverflow="overflow" vert="horz" wrap="square" lIns="108000" tIns="72000" rIns="72000" bIns="72000" numCol="1" spcCol="0" rtlCol="0" fromWordArt="0" anchor="ctr" anchorCtr="0" forceAA="0" compatLnSpc="1">
                  <a:prstTxWarp prst="textNoShape">
                    <a:avLst/>
                  </a:prstTxWarp>
                  <a:noAutofit/>
                </a:bodyPr>
                <a:lstStyle/>
                <a:p>
                  <a:pPr>
                    <a:lnSpc>
                      <a:spcPct val="104000"/>
                    </a:lnSpc>
                  </a:pPr>
                  <a:r>
                    <a:rPr lang="en-US" sz="1600" b="1" dirty="0" err="1">
                      <a:solidFill>
                        <a:schemeClr val="bg1"/>
                      </a:solidFill>
                      <a:cs typeface="Arial"/>
                    </a:rPr>
                    <a:t>Kontrollvariablen</a:t>
                  </a:r>
                  <a:endParaRPr lang="en-US" sz="1600" b="1" dirty="0">
                    <a:solidFill>
                      <a:schemeClr val="bg1"/>
                    </a:solidFill>
                    <a:cs typeface="Arial"/>
                  </a:endParaRPr>
                </a:p>
              </p:txBody>
            </p:sp>
            <p:sp>
              <p:nvSpPr>
                <p:cNvPr id="54" name="Rechteck 53">
                  <a:extLst>
                    <a:ext uri="{FF2B5EF4-FFF2-40B4-BE49-F238E27FC236}">
                      <a16:creationId xmlns:a16="http://schemas.microsoft.com/office/drawing/2014/main" id="{80131461-7964-4AB8-AF24-57A256F2908A}"/>
                    </a:ext>
                  </a:extLst>
                </p:cNvPr>
                <p:cNvSpPr/>
                <p:nvPr/>
              </p:nvSpPr>
              <p:spPr>
                <a:xfrm>
                  <a:off x="9189946" y="2037501"/>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rPr>
                    <a:t>Unternehmensgröße</a:t>
                  </a:r>
                </a:p>
              </p:txBody>
            </p:sp>
            <p:sp>
              <p:nvSpPr>
                <p:cNvPr id="55" name="Rechteck 54">
                  <a:extLst>
                    <a:ext uri="{FF2B5EF4-FFF2-40B4-BE49-F238E27FC236}">
                      <a16:creationId xmlns:a16="http://schemas.microsoft.com/office/drawing/2014/main" id="{06BBF763-26DC-4040-9E51-3F96B7369B17}"/>
                    </a:ext>
                  </a:extLst>
                </p:cNvPr>
                <p:cNvSpPr/>
                <p:nvPr/>
              </p:nvSpPr>
              <p:spPr>
                <a:xfrm>
                  <a:off x="9189946" y="3324334"/>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rPr>
                    <a:t>Art der Performance-Kennzahl</a:t>
                  </a:r>
                </a:p>
              </p:txBody>
            </p:sp>
            <p:sp>
              <p:nvSpPr>
                <p:cNvPr id="56" name="Rechteck 55">
                  <a:extLst>
                    <a:ext uri="{FF2B5EF4-FFF2-40B4-BE49-F238E27FC236}">
                      <a16:creationId xmlns:a16="http://schemas.microsoft.com/office/drawing/2014/main" id="{DF07B7D8-00A4-42FA-BE4D-516AD5F4186F}"/>
                    </a:ext>
                  </a:extLst>
                </p:cNvPr>
                <p:cNvSpPr/>
                <p:nvPr/>
              </p:nvSpPr>
              <p:spPr>
                <a:xfrm>
                  <a:off x="9189946" y="2680918"/>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rPr>
                    <a:t>Industrie-Indikator</a:t>
                  </a:r>
                </a:p>
              </p:txBody>
            </p:sp>
            <p:sp>
              <p:nvSpPr>
                <p:cNvPr id="65" name="Rechteck 64">
                  <a:extLst>
                    <a:ext uri="{FF2B5EF4-FFF2-40B4-BE49-F238E27FC236}">
                      <a16:creationId xmlns:a16="http://schemas.microsoft.com/office/drawing/2014/main" id="{0E67807A-0F39-447D-ADAC-1BE2CFBBE046}"/>
                    </a:ext>
                  </a:extLst>
                </p:cNvPr>
                <p:cNvSpPr/>
                <p:nvPr/>
              </p:nvSpPr>
              <p:spPr>
                <a:xfrm>
                  <a:off x="9189946" y="3967751"/>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err="1">
                      <a:solidFill>
                        <a:schemeClr val="tx1"/>
                      </a:solidFill>
                    </a:rPr>
                    <a:t>Endogenitäts</a:t>
                  </a:r>
                  <a:r>
                    <a:rPr lang="de-CH" sz="1400" b="1" dirty="0">
                      <a:solidFill>
                        <a:schemeClr val="tx1"/>
                      </a:solidFill>
                    </a:rPr>
                    <a:t>-Indikator</a:t>
                  </a:r>
                </a:p>
              </p:txBody>
            </p:sp>
            <p:sp>
              <p:nvSpPr>
                <p:cNvPr id="67" name="Rechteck 66">
                  <a:extLst>
                    <a:ext uri="{FF2B5EF4-FFF2-40B4-BE49-F238E27FC236}">
                      <a16:creationId xmlns:a16="http://schemas.microsoft.com/office/drawing/2014/main" id="{81ED9CFA-8B4A-4F85-83B6-37896F5136B6}"/>
                    </a:ext>
                  </a:extLst>
                </p:cNvPr>
                <p:cNvSpPr/>
                <p:nvPr/>
              </p:nvSpPr>
              <p:spPr>
                <a:xfrm>
                  <a:off x="9189946" y="4611168"/>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rPr>
                    <a:t>Journal Impact </a:t>
                  </a:r>
                  <a:r>
                    <a:rPr lang="de-CH" sz="1400" b="1" dirty="0" err="1">
                      <a:solidFill>
                        <a:schemeClr val="tx1"/>
                      </a:solidFill>
                    </a:rPr>
                    <a:t>Factor</a:t>
                  </a:r>
                  <a:endParaRPr lang="de-CH" sz="1400" b="1" dirty="0">
                    <a:solidFill>
                      <a:schemeClr val="tx1"/>
                    </a:solidFill>
                  </a:endParaRPr>
                </a:p>
              </p:txBody>
            </p:sp>
          </p:grpSp>
        </p:grpSp>
        <p:sp>
          <p:nvSpPr>
            <p:cNvPr id="66" name="Rechteck 65">
              <a:extLst>
                <a:ext uri="{FF2B5EF4-FFF2-40B4-BE49-F238E27FC236}">
                  <a16:creationId xmlns:a16="http://schemas.microsoft.com/office/drawing/2014/main" id="{97E8B56A-54BF-4B7C-AB29-D8E3DA8348DE}"/>
                </a:ext>
              </a:extLst>
            </p:cNvPr>
            <p:cNvSpPr/>
            <p:nvPr/>
          </p:nvSpPr>
          <p:spPr>
            <a:xfrm>
              <a:off x="9189946" y="5254587"/>
              <a:ext cx="2043206"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tx1"/>
                  </a:solidFill>
                </a:rPr>
                <a:t>Mittelwert Stichprobenjahr</a:t>
              </a:r>
            </a:p>
          </p:txBody>
        </p:sp>
      </p:grpSp>
      <p:grpSp>
        <p:nvGrpSpPr>
          <p:cNvPr id="3" name="Gruppieren 2">
            <a:extLst>
              <a:ext uri="{FF2B5EF4-FFF2-40B4-BE49-F238E27FC236}">
                <a16:creationId xmlns:a16="http://schemas.microsoft.com/office/drawing/2014/main" id="{E067B85A-0781-44CC-8D1F-63BE9AE36B88}"/>
              </a:ext>
            </a:extLst>
          </p:cNvPr>
          <p:cNvGrpSpPr/>
          <p:nvPr/>
        </p:nvGrpSpPr>
        <p:grpSpPr>
          <a:xfrm>
            <a:off x="283237" y="2037501"/>
            <a:ext cx="1545473" cy="1222893"/>
            <a:chOff x="283237" y="2037501"/>
            <a:chExt cx="1545473" cy="1222893"/>
          </a:xfrm>
        </p:grpSpPr>
        <p:sp>
          <p:nvSpPr>
            <p:cNvPr id="6" name="Rechteck 5">
              <a:extLst>
                <a:ext uri="{FF2B5EF4-FFF2-40B4-BE49-F238E27FC236}">
                  <a16:creationId xmlns:a16="http://schemas.microsoft.com/office/drawing/2014/main" id="{4D864CAC-0F4C-4078-A805-9B7684EA856A}"/>
                </a:ext>
              </a:extLst>
            </p:cNvPr>
            <p:cNvSpPr/>
            <p:nvPr/>
          </p:nvSpPr>
          <p:spPr>
            <a:xfrm>
              <a:off x="283237" y="2037501"/>
              <a:ext cx="1545473" cy="579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t>MASEM-Datenbank</a:t>
              </a:r>
            </a:p>
          </p:txBody>
        </p:sp>
        <p:sp>
          <p:nvSpPr>
            <p:cNvPr id="7" name="Rechteck 6">
              <a:extLst>
                <a:ext uri="{FF2B5EF4-FFF2-40B4-BE49-F238E27FC236}">
                  <a16:creationId xmlns:a16="http://schemas.microsoft.com/office/drawing/2014/main" id="{1DC26AFF-E790-4E44-AB22-E993805BBBA8}"/>
                </a:ext>
              </a:extLst>
            </p:cNvPr>
            <p:cNvSpPr/>
            <p:nvPr/>
          </p:nvSpPr>
          <p:spPr>
            <a:xfrm>
              <a:off x="283237" y="2680918"/>
              <a:ext cx="1545473" cy="57947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t>Meta-Analytische Datenbank</a:t>
              </a:r>
            </a:p>
          </p:txBody>
        </p:sp>
      </p:grpSp>
      <p:grpSp>
        <p:nvGrpSpPr>
          <p:cNvPr id="5" name="Gruppieren 4">
            <a:extLst>
              <a:ext uri="{FF2B5EF4-FFF2-40B4-BE49-F238E27FC236}">
                <a16:creationId xmlns:a16="http://schemas.microsoft.com/office/drawing/2014/main" id="{E8E8019F-6022-4F28-A5F6-91484FC52DDA}"/>
              </a:ext>
            </a:extLst>
          </p:cNvPr>
          <p:cNvGrpSpPr/>
          <p:nvPr/>
        </p:nvGrpSpPr>
        <p:grpSpPr>
          <a:xfrm>
            <a:off x="1858666" y="2037501"/>
            <a:ext cx="1545473" cy="3796562"/>
            <a:chOff x="1858666" y="2037501"/>
            <a:chExt cx="1545473" cy="3796562"/>
          </a:xfrm>
        </p:grpSpPr>
        <p:sp>
          <p:nvSpPr>
            <p:cNvPr id="23" name="Rechteck 22">
              <a:extLst>
                <a:ext uri="{FF2B5EF4-FFF2-40B4-BE49-F238E27FC236}">
                  <a16:creationId xmlns:a16="http://schemas.microsoft.com/office/drawing/2014/main" id="{312EA77E-B134-4833-AE4F-654B37B28440}"/>
                </a:ext>
              </a:extLst>
            </p:cNvPr>
            <p:cNvSpPr/>
            <p:nvPr/>
          </p:nvSpPr>
          <p:spPr>
            <a:xfrm>
              <a:off x="1858666" y="2037501"/>
              <a:ext cx="1545473" cy="5794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t>MASEM</a:t>
              </a:r>
            </a:p>
          </p:txBody>
        </p:sp>
        <p:sp>
          <p:nvSpPr>
            <p:cNvPr id="24" name="Rechteck 23">
              <a:extLst>
                <a:ext uri="{FF2B5EF4-FFF2-40B4-BE49-F238E27FC236}">
                  <a16:creationId xmlns:a16="http://schemas.microsoft.com/office/drawing/2014/main" id="{E09EFD18-AE45-4759-BB38-0C9573383352}"/>
                </a:ext>
              </a:extLst>
            </p:cNvPr>
            <p:cNvSpPr/>
            <p:nvPr/>
          </p:nvSpPr>
          <p:spPr>
            <a:xfrm>
              <a:off x="1858666" y="3324336"/>
              <a:ext cx="1545473" cy="2509727"/>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t>Datengüte</a:t>
              </a:r>
            </a:p>
          </p:txBody>
        </p:sp>
        <p:sp>
          <p:nvSpPr>
            <p:cNvPr id="25" name="Rechteck 24">
              <a:extLst>
                <a:ext uri="{FF2B5EF4-FFF2-40B4-BE49-F238E27FC236}">
                  <a16:creationId xmlns:a16="http://schemas.microsoft.com/office/drawing/2014/main" id="{BCD41ABF-F038-4989-BB67-A12D1E96B2DF}"/>
                </a:ext>
              </a:extLst>
            </p:cNvPr>
            <p:cNvSpPr/>
            <p:nvPr/>
          </p:nvSpPr>
          <p:spPr>
            <a:xfrm>
              <a:off x="1858666" y="2680918"/>
              <a:ext cx="1545473" cy="5794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dirty="0"/>
                <a:t>Meta-Analyse</a:t>
              </a:r>
            </a:p>
          </p:txBody>
        </p:sp>
      </p:grpSp>
      <p:grpSp>
        <p:nvGrpSpPr>
          <p:cNvPr id="9" name="Gruppieren 8">
            <a:extLst>
              <a:ext uri="{FF2B5EF4-FFF2-40B4-BE49-F238E27FC236}">
                <a16:creationId xmlns:a16="http://schemas.microsoft.com/office/drawing/2014/main" id="{8F4C685F-F759-4995-80F2-908EDD3DAB50}"/>
              </a:ext>
            </a:extLst>
          </p:cNvPr>
          <p:cNvGrpSpPr/>
          <p:nvPr/>
        </p:nvGrpSpPr>
        <p:grpSpPr>
          <a:xfrm>
            <a:off x="3434095" y="2037500"/>
            <a:ext cx="5717525" cy="3796563"/>
            <a:chOff x="3434095" y="2037500"/>
            <a:chExt cx="5717525" cy="3796563"/>
          </a:xfrm>
        </p:grpSpPr>
        <p:sp>
          <p:nvSpPr>
            <p:cNvPr id="8" name="Rechteck 7">
              <a:extLst>
                <a:ext uri="{FF2B5EF4-FFF2-40B4-BE49-F238E27FC236}">
                  <a16:creationId xmlns:a16="http://schemas.microsoft.com/office/drawing/2014/main" id="{C9A26917-DE79-4C79-B6AF-20F7C3C8AB80}"/>
                </a:ext>
              </a:extLst>
            </p:cNvPr>
            <p:cNvSpPr/>
            <p:nvPr/>
          </p:nvSpPr>
          <p:spPr>
            <a:xfrm>
              <a:off x="3434095" y="2037501"/>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bg1"/>
                  </a:solidFill>
                </a:rPr>
                <a:t>OSMASEM</a:t>
              </a:r>
            </a:p>
          </p:txBody>
        </p:sp>
        <p:sp>
          <p:nvSpPr>
            <p:cNvPr id="12" name="Rechteck 11">
              <a:extLst>
                <a:ext uri="{FF2B5EF4-FFF2-40B4-BE49-F238E27FC236}">
                  <a16:creationId xmlns:a16="http://schemas.microsoft.com/office/drawing/2014/main" id="{A802EEA6-E6EA-410D-8171-9FA97E5EF814}"/>
                </a:ext>
              </a:extLst>
            </p:cNvPr>
            <p:cNvSpPr/>
            <p:nvPr/>
          </p:nvSpPr>
          <p:spPr>
            <a:xfrm>
              <a:off x="3434095" y="3324334"/>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bg1"/>
                  </a:solidFill>
                </a:rPr>
                <a:t>Eggers-Test</a:t>
              </a:r>
            </a:p>
          </p:txBody>
        </p:sp>
        <p:sp>
          <p:nvSpPr>
            <p:cNvPr id="14" name="Rechteck 13">
              <a:extLst>
                <a:ext uri="{FF2B5EF4-FFF2-40B4-BE49-F238E27FC236}">
                  <a16:creationId xmlns:a16="http://schemas.microsoft.com/office/drawing/2014/main" id="{0626723C-C3A1-4D5D-A964-D8AF90AFEDA8}"/>
                </a:ext>
              </a:extLst>
            </p:cNvPr>
            <p:cNvSpPr/>
            <p:nvPr/>
          </p:nvSpPr>
          <p:spPr>
            <a:xfrm>
              <a:off x="3434095" y="2680918"/>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bg1"/>
                  </a:solidFill>
                </a:rPr>
                <a:t>3L-Meta-Regression</a:t>
              </a:r>
            </a:p>
          </p:txBody>
        </p:sp>
        <p:sp>
          <p:nvSpPr>
            <p:cNvPr id="18" name="Rechteck 17">
              <a:extLst>
                <a:ext uri="{FF2B5EF4-FFF2-40B4-BE49-F238E27FC236}">
                  <a16:creationId xmlns:a16="http://schemas.microsoft.com/office/drawing/2014/main" id="{AC3EE4A7-0B13-42CC-A2EE-C0241E6ADAE0}"/>
                </a:ext>
              </a:extLst>
            </p:cNvPr>
            <p:cNvSpPr/>
            <p:nvPr/>
          </p:nvSpPr>
          <p:spPr>
            <a:xfrm>
              <a:off x="3434095" y="3967751"/>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err="1">
                  <a:solidFill>
                    <a:schemeClr val="bg1"/>
                  </a:solidFill>
                </a:rPr>
                <a:t>Funnel</a:t>
              </a:r>
              <a:r>
                <a:rPr lang="de-CH" sz="1400" b="1" dirty="0">
                  <a:solidFill>
                    <a:schemeClr val="bg1"/>
                  </a:solidFill>
                </a:rPr>
                <a:t> Plot</a:t>
              </a:r>
            </a:p>
          </p:txBody>
        </p:sp>
        <p:sp>
          <p:nvSpPr>
            <p:cNvPr id="19" name="Rechteck 18">
              <a:extLst>
                <a:ext uri="{FF2B5EF4-FFF2-40B4-BE49-F238E27FC236}">
                  <a16:creationId xmlns:a16="http://schemas.microsoft.com/office/drawing/2014/main" id="{1AE37C13-7D37-4AD0-AA43-85C3A32C5D7C}"/>
                </a:ext>
              </a:extLst>
            </p:cNvPr>
            <p:cNvSpPr/>
            <p:nvPr/>
          </p:nvSpPr>
          <p:spPr>
            <a:xfrm>
              <a:off x="3434095" y="5254587"/>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solidFill>
                    <a:schemeClr val="bg1"/>
                  </a:solidFill>
                </a:rPr>
                <a:t>I</a:t>
              </a:r>
              <a:r>
                <a:rPr lang="de-CH" sz="1400" b="1" baseline="30000" dirty="0">
                  <a:solidFill>
                    <a:schemeClr val="bg1"/>
                  </a:solidFill>
                </a:rPr>
                <a:t>2</a:t>
              </a:r>
              <a:r>
                <a:rPr lang="de-CH" sz="1400" b="1" dirty="0">
                  <a:solidFill>
                    <a:schemeClr val="bg1"/>
                  </a:solidFill>
                </a:rPr>
                <a:t> Statistik</a:t>
              </a:r>
            </a:p>
          </p:txBody>
        </p:sp>
        <p:sp>
          <p:nvSpPr>
            <p:cNvPr id="20" name="Rechteck 19">
              <a:extLst>
                <a:ext uri="{FF2B5EF4-FFF2-40B4-BE49-F238E27FC236}">
                  <a16:creationId xmlns:a16="http://schemas.microsoft.com/office/drawing/2014/main" id="{8E775F80-C9CF-4AD7-96BC-D659EDAC1EA9}"/>
                </a:ext>
              </a:extLst>
            </p:cNvPr>
            <p:cNvSpPr/>
            <p:nvPr/>
          </p:nvSpPr>
          <p:spPr>
            <a:xfrm>
              <a:off x="3434095" y="4611168"/>
              <a:ext cx="1545473" cy="57947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err="1">
                  <a:solidFill>
                    <a:schemeClr val="bg1"/>
                  </a:solidFill>
                </a:rPr>
                <a:t>Chrochan’s</a:t>
              </a:r>
              <a:r>
                <a:rPr lang="de-CH" sz="1400" b="1" dirty="0">
                  <a:solidFill>
                    <a:schemeClr val="bg1"/>
                  </a:solidFill>
                </a:rPr>
                <a:t> Q</a:t>
              </a:r>
            </a:p>
          </p:txBody>
        </p:sp>
        <p:sp>
          <p:nvSpPr>
            <p:cNvPr id="41" name="Rechteck 40">
              <a:extLst>
                <a:ext uri="{FF2B5EF4-FFF2-40B4-BE49-F238E27FC236}">
                  <a16:creationId xmlns:a16="http://schemas.microsoft.com/office/drawing/2014/main" id="{5B6CCEDF-65FF-4177-A696-084ADE3C4312}"/>
                </a:ext>
              </a:extLst>
            </p:cNvPr>
            <p:cNvSpPr/>
            <p:nvPr/>
          </p:nvSpPr>
          <p:spPr>
            <a:xfrm>
              <a:off x="5183761" y="2037500"/>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de-CH" sz="1400" dirty="0">
                  <a:solidFill>
                    <a:schemeClr val="tx2"/>
                  </a:solidFill>
                </a:rPr>
                <a:t>-</a:t>
              </a:r>
            </a:p>
          </p:txBody>
        </p:sp>
        <p:sp>
          <p:nvSpPr>
            <p:cNvPr id="42" name="Rechteck 41">
              <a:extLst>
                <a:ext uri="{FF2B5EF4-FFF2-40B4-BE49-F238E27FC236}">
                  <a16:creationId xmlns:a16="http://schemas.microsoft.com/office/drawing/2014/main" id="{22D5BBB1-56AB-4B3C-9331-16B9D5345A26}"/>
                </a:ext>
              </a:extLst>
            </p:cNvPr>
            <p:cNvSpPr/>
            <p:nvPr/>
          </p:nvSpPr>
          <p:spPr>
            <a:xfrm>
              <a:off x="5183761" y="3324334"/>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ctr"/>
            <a:lstStyle/>
            <a:p>
              <a:r>
                <a:rPr lang="de-CH" sz="1400" b="1" dirty="0">
                  <a:solidFill>
                    <a:schemeClr val="tx2"/>
                  </a:solidFill>
                </a:rPr>
                <a:t>keine Hinweise auf Publikationsbias</a:t>
              </a:r>
              <a:br>
                <a:rPr lang="de-CH" sz="1400" b="1" dirty="0">
                  <a:solidFill>
                    <a:schemeClr val="tx2"/>
                  </a:solidFill>
                </a:rPr>
              </a:br>
              <a:r>
                <a:rPr lang="de-CH" sz="1400" dirty="0">
                  <a:solidFill>
                    <a:schemeClr val="tx2"/>
                  </a:solidFill>
                </a:rPr>
                <a:t>(nicht signifikanter </a:t>
              </a:r>
              <a:r>
                <a:rPr lang="de-CH" sz="1400" dirty="0" err="1">
                  <a:solidFill>
                    <a:schemeClr val="tx2"/>
                  </a:solidFill>
                </a:rPr>
                <a:t>Egger’s</a:t>
              </a:r>
              <a:r>
                <a:rPr lang="de-CH" sz="1400" dirty="0">
                  <a:solidFill>
                    <a:schemeClr val="tx2"/>
                  </a:solidFill>
                </a:rPr>
                <a:t> Test),</a:t>
              </a:r>
            </a:p>
          </p:txBody>
        </p:sp>
        <p:sp>
          <p:nvSpPr>
            <p:cNvPr id="43" name="Rechteck 42">
              <a:extLst>
                <a:ext uri="{FF2B5EF4-FFF2-40B4-BE49-F238E27FC236}">
                  <a16:creationId xmlns:a16="http://schemas.microsoft.com/office/drawing/2014/main" id="{96D1953D-F360-4577-A894-1A860CDE1CC0}"/>
                </a:ext>
              </a:extLst>
            </p:cNvPr>
            <p:cNvSpPr/>
            <p:nvPr/>
          </p:nvSpPr>
          <p:spPr>
            <a:xfrm>
              <a:off x="5183761" y="2680917"/>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r>
                <a:rPr lang="de-CH" sz="1400" dirty="0">
                  <a:solidFill>
                    <a:schemeClr val="tx2"/>
                  </a:solidFill>
                </a:rPr>
                <a:t>-</a:t>
              </a:r>
            </a:p>
          </p:txBody>
        </p:sp>
        <p:sp>
          <p:nvSpPr>
            <p:cNvPr id="44" name="Rechteck 43">
              <a:extLst>
                <a:ext uri="{FF2B5EF4-FFF2-40B4-BE49-F238E27FC236}">
                  <a16:creationId xmlns:a16="http://schemas.microsoft.com/office/drawing/2014/main" id="{786C2C13-FE4E-4F23-BE34-1391247193BF}"/>
                </a:ext>
              </a:extLst>
            </p:cNvPr>
            <p:cNvSpPr/>
            <p:nvPr/>
          </p:nvSpPr>
          <p:spPr>
            <a:xfrm>
              <a:off x="5183761" y="3967751"/>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ctr"/>
            <a:lstStyle/>
            <a:p>
              <a:r>
                <a:rPr lang="de-CH" sz="1400" b="1" dirty="0">
                  <a:solidFill>
                    <a:schemeClr val="tx2"/>
                  </a:solidFill>
                </a:rPr>
                <a:t>keine Hinweise auf Publikationsbias </a:t>
              </a:r>
              <a:r>
                <a:rPr lang="de-CH" sz="1400" dirty="0">
                  <a:solidFill>
                    <a:schemeClr val="tx2"/>
                  </a:solidFill>
                </a:rPr>
                <a:t>(symmetrischer </a:t>
              </a:r>
              <a:r>
                <a:rPr lang="de-CH" sz="1400" dirty="0" err="1">
                  <a:solidFill>
                    <a:schemeClr val="tx2"/>
                  </a:solidFill>
                </a:rPr>
                <a:t>Funnel</a:t>
              </a:r>
              <a:r>
                <a:rPr lang="de-CH" sz="1400" dirty="0">
                  <a:solidFill>
                    <a:schemeClr val="tx2"/>
                  </a:solidFill>
                </a:rPr>
                <a:t>-Plot)</a:t>
              </a:r>
            </a:p>
          </p:txBody>
        </p:sp>
        <p:sp>
          <p:nvSpPr>
            <p:cNvPr id="45" name="Rechteck 44">
              <a:extLst>
                <a:ext uri="{FF2B5EF4-FFF2-40B4-BE49-F238E27FC236}">
                  <a16:creationId xmlns:a16="http://schemas.microsoft.com/office/drawing/2014/main" id="{43734A79-37F4-40C4-9584-D0D12ADAE973}"/>
                </a:ext>
              </a:extLst>
            </p:cNvPr>
            <p:cNvSpPr/>
            <p:nvPr/>
          </p:nvSpPr>
          <p:spPr>
            <a:xfrm>
              <a:off x="5183761" y="5254586"/>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ctr"/>
            <a:lstStyle/>
            <a:p>
              <a:r>
                <a:rPr lang="de-DE" sz="1400" dirty="0">
                  <a:solidFill>
                    <a:schemeClr val="tx2"/>
                  </a:solidFill>
                </a:rPr>
                <a:t>Hoher Grad an </a:t>
              </a:r>
              <a:r>
                <a:rPr lang="de-DE" sz="1400" b="1" dirty="0">
                  <a:solidFill>
                    <a:schemeClr val="tx2"/>
                  </a:solidFill>
                </a:rPr>
                <a:t>Heterogenität</a:t>
              </a:r>
              <a:br>
                <a:rPr lang="de-DE" sz="1400" dirty="0">
                  <a:solidFill>
                    <a:schemeClr val="tx2"/>
                  </a:solidFill>
                </a:rPr>
              </a:br>
              <a:r>
                <a:rPr lang="de-DE" sz="1400" dirty="0">
                  <a:solidFill>
                    <a:schemeClr val="tx2"/>
                  </a:solidFill>
                  <a:sym typeface="Wingdings" panose="05000000000000000000" pitchFamily="2" charset="2"/>
                </a:rPr>
                <a:t> </a:t>
              </a:r>
              <a:r>
                <a:rPr lang="de-DE" sz="1400" dirty="0">
                  <a:solidFill>
                    <a:schemeClr val="accent1"/>
                  </a:solidFill>
                </a:rPr>
                <a:t>Kontextuelle Einflüsse</a:t>
              </a:r>
              <a:endParaRPr lang="de-CH" sz="1400" dirty="0">
                <a:solidFill>
                  <a:schemeClr val="tx2"/>
                </a:solidFill>
              </a:endParaRPr>
            </a:p>
          </p:txBody>
        </p:sp>
        <p:sp>
          <p:nvSpPr>
            <p:cNvPr id="46" name="Rechteck 45">
              <a:extLst>
                <a:ext uri="{FF2B5EF4-FFF2-40B4-BE49-F238E27FC236}">
                  <a16:creationId xmlns:a16="http://schemas.microsoft.com/office/drawing/2014/main" id="{D69A90DD-3875-462F-B5E7-347A793ED317}"/>
                </a:ext>
              </a:extLst>
            </p:cNvPr>
            <p:cNvSpPr/>
            <p:nvPr/>
          </p:nvSpPr>
          <p:spPr>
            <a:xfrm>
              <a:off x="5183761" y="4611168"/>
              <a:ext cx="3967859" cy="5794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0000" rIns="0" rtlCol="0" anchor="ctr"/>
            <a:lstStyle/>
            <a:p>
              <a:r>
                <a:rPr lang="de-DE" sz="1400" dirty="0">
                  <a:solidFill>
                    <a:schemeClr val="tx2"/>
                  </a:solidFill>
                </a:rPr>
                <a:t>Hoher Grad an </a:t>
              </a:r>
              <a:r>
                <a:rPr lang="de-DE" sz="1400" b="1" dirty="0">
                  <a:solidFill>
                    <a:schemeClr val="tx2"/>
                  </a:solidFill>
                </a:rPr>
                <a:t>Heterogenität</a:t>
              </a:r>
              <a:br>
                <a:rPr lang="de-DE" sz="1400" dirty="0">
                  <a:solidFill>
                    <a:schemeClr val="tx2"/>
                  </a:solidFill>
                </a:rPr>
              </a:br>
              <a:r>
                <a:rPr lang="de-DE" sz="1400" dirty="0">
                  <a:solidFill>
                    <a:schemeClr val="tx2"/>
                  </a:solidFill>
                  <a:sym typeface="Wingdings" panose="05000000000000000000" pitchFamily="2" charset="2"/>
                </a:rPr>
                <a:t> </a:t>
              </a:r>
              <a:r>
                <a:rPr lang="de-DE" sz="1400" dirty="0">
                  <a:solidFill>
                    <a:schemeClr val="accent1"/>
                  </a:solidFill>
                </a:rPr>
                <a:t>Kontextuelle Einflüsse</a:t>
              </a:r>
              <a:endParaRPr lang="de-CH" sz="1400" dirty="0">
                <a:solidFill>
                  <a:schemeClr val="tx2"/>
                </a:solidFill>
              </a:endParaRPr>
            </a:p>
          </p:txBody>
        </p:sp>
        <p:grpSp>
          <p:nvGrpSpPr>
            <p:cNvPr id="64" name="Gruppieren 63">
              <a:extLst>
                <a:ext uri="{FF2B5EF4-FFF2-40B4-BE49-F238E27FC236}">
                  <a16:creationId xmlns:a16="http://schemas.microsoft.com/office/drawing/2014/main" id="{DAD21564-8404-4B4F-95F1-9DA588ABCC9E}"/>
                </a:ext>
              </a:extLst>
            </p:cNvPr>
            <p:cNvGrpSpPr/>
            <p:nvPr/>
          </p:nvGrpSpPr>
          <p:grpSpPr>
            <a:xfrm>
              <a:off x="4814187" y="3370609"/>
              <a:ext cx="502164" cy="2432416"/>
              <a:chOff x="8121753" y="3370609"/>
              <a:chExt cx="502164" cy="2432416"/>
            </a:xfrm>
          </p:grpSpPr>
          <p:grpSp>
            <p:nvGrpSpPr>
              <p:cNvPr id="47" name="Gruppieren 46">
                <a:extLst>
                  <a:ext uri="{FF2B5EF4-FFF2-40B4-BE49-F238E27FC236}">
                    <a16:creationId xmlns:a16="http://schemas.microsoft.com/office/drawing/2014/main" id="{73596666-6E9C-4171-B551-4AEEFD852A30}"/>
                  </a:ext>
                </a:extLst>
              </p:cNvPr>
              <p:cNvGrpSpPr/>
              <p:nvPr/>
            </p:nvGrpSpPr>
            <p:grpSpPr>
              <a:xfrm>
                <a:off x="8121753" y="5300861"/>
                <a:ext cx="502164" cy="502164"/>
                <a:chOff x="341875" y="3685049"/>
                <a:chExt cx="408204" cy="355560"/>
              </a:xfrm>
            </p:grpSpPr>
            <p:sp>
              <p:nvSpPr>
                <p:cNvPr id="48" name="Ellipse 47">
                  <a:extLst>
                    <a:ext uri="{FF2B5EF4-FFF2-40B4-BE49-F238E27FC236}">
                      <a16:creationId xmlns:a16="http://schemas.microsoft.com/office/drawing/2014/main" id="{2C9D8642-F2FF-4D2B-ABD1-98CF8FA99A29}"/>
                    </a:ext>
                  </a:extLst>
                </p:cNvPr>
                <p:cNvSpPr/>
                <p:nvPr/>
              </p:nvSpPr>
              <p:spPr>
                <a:xfrm>
                  <a:off x="341875" y="3685049"/>
                  <a:ext cx="408204" cy="355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a:p>
              </p:txBody>
            </p:sp>
            <p:pic>
              <p:nvPicPr>
                <p:cNvPr id="49" name="Grafik 48" descr="Häkchen">
                  <a:extLst>
                    <a:ext uri="{FF2B5EF4-FFF2-40B4-BE49-F238E27FC236}">
                      <a16:creationId xmlns:a16="http://schemas.microsoft.com/office/drawing/2014/main" id="{D5DCACD7-1CD2-4BFA-B1BA-5EC13FB8DD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80" y="3762744"/>
                  <a:ext cx="217418" cy="189379"/>
                </a:xfrm>
                <a:prstGeom prst="rect">
                  <a:avLst/>
                </a:prstGeom>
              </p:spPr>
            </p:pic>
          </p:grpSp>
          <p:grpSp>
            <p:nvGrpSpPr>
              <p:cNvPr id="50" name="Gruppieren 49">
                <a:extLst>
                  <a:ext uri="{FF2B5EF4-FFF2-40B4-BE49-F238E27FC236}">
                    <a16:creationId xmlns:a16="http://schemas.microsoft.com/office/drawing/2014/main" id="{B21027A3-FCDA-4A5B-A7AD-4F6F2A6DE053}"/>
                  </a:ext>
                </a:extLst>
              </p:cNvPr>
              <p:cNvGrpSpPr/>
              <p:nvPr/>
            </p:nvGrpSpPr>
            <p:grpSpPr>
              <a:xfrm>
                <a:off x="8121753" y="4657443"/>
                <a:ext cx="502164" cy="502164"/>
                <a:chOff x="341875" y="3685049"/>
                <a:chExt cx="408204" cy="355560"/>
              </a:xfrm>
            </p:grpSpPr>
            <p:sp>
              <p:nvSpPr>
                <p:cNvPr id="51" name="Ellipse 50">
                  <a:extLst>
                    <a:ext uri="{FF2B5EF4-FFF2-40B4-BE49-F238E27FC236}">
                      <a16:creationId xmlns:a16="http://schemas.microsoft.com/office/drawing/2014/main" id="{FD9DA45B-24A5-4D80-8424-6269A0E7FDCE}"/>
                    </a:ext>
                  </a:extLst>
                </p:cNvPr>
                <p:cNvSpPr/>
                <p:nvPr/>
              </p:nvSpPr>
              <p:spPr>
                <a:xfrm>
                  <a:off x="341875" y="3685049"/>
                  <a:ext cx="408204" cy="355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a:p>
              </p:txBody>
            </p:sp>
            <p:pic>
              <p:nvPicPr>
                <p:cNvPr id="52" name="Grafik 51" descr="Häkchen">
                  <a:extLst>
                    <a:ext uri="{FF2B5EF4-FFF2-40B4-BE49-F238E27FC236}">
                      <a16:creationId xmlns:a16="http://schemas.microsoft.com/office/drawing/2014/main" id="{5DD4D98C-F6DA-477A-8557-1540BEFAA0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80" y="3762744"/>
                  <a:ext cx="217418" cy="189379"/>
                </a:xfrm>
                <a:prstGeom prst="rect">
                  <a:avLst/>
                </a:prstGeom>
              </p:spPr>
            </p:pic>
          </p:grpSp>
          <p:grpSp>
            <p:nvGrpSpPr>
              <p:cNvPr id="57" name="Gruppieren 56">
                <a:extLst>
                  <a:ext uri="{FF2B5EF4-FFF2-40B4-BE49-F238E27FC236}">
                    <a16:creationId xmlns:a16="http://schemas.microsoft.com/office/drawing/2014/main" id="{F88AB086-BCE9-44A5-B66A-FEA886B1B463}"/>
                  </a:ext>
                </a:extLst>
              </p:cNvPr>
              <p:cNvGrpSpPr/>
              <p:nvPr/>
            </p:nvGrpSpPr>
            <p:grpSpPr>
              <a:xfrm>
                <a:off x="8121753" y="4014026"/>
                <a:ext cx="502164" cy="502164"/>
                <a:chOff x="341875" y="3685049"/>
                <a:chExt cx="408204" cy="355560"/>
              </a:xfrm>
            </p:grpSpPr>
            <p:sp>
              <p:nvSpPr>
                <p:cNvPr id="58" name="Ellipse 57">
                  <a:extLst>
                    <a:ext uri="{FF2B5EF4-FFF2-40B4-BE49-F238E27FC236}">
                      <a16:creationId xmlns:a16="http://schemas.microsoft.com/office/drawing/2014/main" id="{09B4AFD8-406E-41E3-8ADC-7E69D4CB3584}"/>
                    </a:ext>
                  </a:extLst>
                </p:cNvPr>
                <p:cNvSpPr/>
                <p:nvPr/>
              </p:nvSpPr>
              <p:spPr>
                <a:xfrm>
                  <a:off x="341875" y="3685049"/>
                  <a:ext cx="408204" cy="355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a:p>
              </p:txBody>
            </p:sp>
            <p:pic>
              <p:nvPicPr>
                <p:cNvPr id="59" name="Grafik 58" descr="Häkchen">
                  <a:extLst>
                    <a:ext uri="{FF2B5EF4-FFF2-40B4-BE49-F238E27FC236}">
                      <a16:creationId xmlns:a16="http://schemas.microsoft.com/office/drawing/2014/main" id="{F8F90BB0-191B-40ED-86DA-B7E63844540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80" y="3762744"/>
                  <a:ext cx="217418" cy="189379"/>
                </a:xfrm>
                <a:prstGeom prst="rect">
                  <a:avLst/>
                </a:prstGeom>
              </p:spPr>
            </p:pic>
          </p:grpSp>
          <p:grpSp>
            <p:nvGrpSpPr>
              <p:cNvPr id="60" name="Gruppieren 59">
                <a:extLst>
                  <a:ext uri="{FF2B5EF4-FFF2-40B4-BE49-F238E27FC236}">
                    <a16:creationId xmlns:a16="http://schemas.microsoft.com/office/drawing/2014/main" id="{DA13D3B3-D27E-4D2F-8DC8-944DE10859BF}"/>
                  </a:ext>
                </a:extLst>
              </p:cNvPr>
              <p:cNvGrpSpPr/>
              <p:nvPr/>
            </p:nvGrpSpPr>
            <p:grpSpPr>
              <a:xfrm>
                <a:off x="8121753" y="3370609"/>
                <a:ext cx="502164" cy="502164"/>
                <a:chOff x="341875" y="3685049"/>
                <a:chExt cx="408204" cy="355560"/>
              </a:xfrm>
            </p:grpSpPr>
            <p:sp>
              <p:nvSpPr>
                <p:cNvPr id="61" name="Ellipse 60">
                  <a:extLst>
                    <a:ext uri="{FF2B5EF4-FFF2-40B4-BE49-F238E27FC236}">
                      <a16:creationId xmlns:a16="http://schemas.microsoft.com/office/drawing/2014/main" id="{CF65D2B4-0F39-414F-A814-AE3210F1E28D}"/>
                    </a:ext>
                  </a:extLst>
                </p:cNvPr>
                <p:cNvSpPr/>
                <p:nvPr/>
              </p:nvSpPr>
              <p:spPr>
                <a:xfrm>
                  <a:off x="341875" y="3685049"/>
                  <a:ext cx="408204" cy="3555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CH"/>
                </a:p>
              </p:txBody>
            </p:sp>
            <p:pic>
              <p:nvPicPr>
                <p:cNvPr id="62" name="Grafik 61" descr="Häkchen">
                  <a:extLst>
                    <a:ext uri="{FF2B5EF4-FFF2-40B4-BE49-F238E27FC236}">
                      <a16:creationId xmlns:a16="http://schemas.microsoft.com/office/drawing/2014/main" id="{5D92E857-F92C-4DA5-A19B-B4C7FA8018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4880" y="3762744"/>
                  <a:ext cx="217418" cy="189379"/>
                </a:xfrm>
                <a:prstGeom prst="rect">
                  <a:avLst/>
                </a:prstGeom>
              </p:spPr>
            </p:pic>
          </p:grpSp>
        </p:grpSp>
      </p:grpSp>
      <p:sp>
        <p:nvSpPr>
          <p:cNvPr id="2" name="Textplatzhalter 1">
            <a:extLst>
              <a:ext uri="{FF2B5EF4-FFF2-40B4-BE49-F238E27FC236}">
                <a16:creationId xmlns:a16="http://schemas.microsoft.com/office/drawing/2014/main" id="{087ACC42-F7B3-483F-A9BE-B927CCC06947}"/>
              </a:ext>
            </a:extLst>
          </p:cNvPr>
          <p:cNvSpPr>
            <a:spLocks noGrp="1"/>
          </p:cNvSpPr>
          <p:nvPr>
            <p:ph type="body" sz="quarter" idx="10"/>
          </p:nvPr>
        </p:nvSpPr>
        <p:spPr/>
        <p:txBody>
          <a:bodyPr/>
          <a:lstStyle/>
          <a:p>
            <a:r>
              <a:rPr lang="de-DE" dirty="0"/>
              <a:t>Hohe Heterogenität der Effektstärken deutet auf kontextuelle Unterschiede hin, keine Hinweise auf Publikationsbias</a:t>
            </a:r>
            <a:endParaRPr lang="de-CH" dirty="0"/>
          </a:p>
        </p:txBody>
      </p:sp>
      <p:sp>
        <p:nvSpPr>
          <p:cNvPr id="4" name="Fußzeilenplatzhalter 3">
            <a:extLst>
              <a:ext uri="{FF2B5EF4-FFF2-40B4-BE49-F238E27FC236}">
                <a16:creationId xmlns:a16="http://schemas.microsoft.com/office/drawing/2014/main" id="{83D77F3C-C9AB-45AD-81DD-FA1F9F220FED}"/>
              </a:ext>
            </a:extLst>
          </p:cNvPr>
          <p:cNvSpPr>
            <a:spLocks noGrp="1"/>
          </p:cNvSpPr>
          <p:nvPr>
            <p:ph type="ftr" sz="quarter" idx="3"/>
          </p:nvPr>
        </p:nvSpPr>
        <p:spPr/>
        <p:txBody>
          <a:bodyPr/>
          <a:lstStyle/>
          <a:p>
            <a:r>
              <a:rPr lang="de-DE" dirty="0"/>
              <a:t>Artikel 1: Corporate Networks</a:t>
            </a:r>
          </a:p>
        </p:txBody>
      </p:sp>
      <p:sp>
        <p:nvSpPr>
          <p:cNvPr id="21" name="Pfeil: Fünfeck 20">
            <a:extLst>
              <a:ext uri="{FF2B5EF4-FFF2-40B4-BE49-F238E27FC236}">
                <a16:creationId xmlns:a16="http://schemas.microsoft.com/office/drawing/2014/main" id="{57B3DF57-CCCD-428A-8A0D-3AF0C4F70D4B}"/>
              </a:ext>
            </a:extLst>
          </p:cNvPr>
          <p:cNvSpPr/>
          <p:nvPr/>
        </p:nvSpPr>
        <p:spPr>
          <a:xfrm>
            <a:off x="283238" y="1591252"/>
            <a:ext cx="1609290" cy="360000"/>
          </a:xfrm>
          <a:prstGeom prst="homePlate">
            <a:avLst>
              <a:gd name="adj" fmla="val 20711"/>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Datenbank</a:t>
            </a:r>
            <a:endParaRPr lang="en-US" sz="1600" b="1" dirty="0">
              <a:solidFill>
                <a:schemeClr val="bg1"/>
              </a:solidFill>
              <a:cs typeface="Arial"/>
            </a:endParaRPr>
          </a:p>
        </p:txBody>
      </p:sp>
      <p:sp>
        <p:nvSpPr>
          <p:cNvPr id="26" name="Pfeil: Chevron 25">
            <a:extLst>
              <a:ext uri="{FF2B5EF4-FFF2-40B4-BE49-F238E27FC236}">
                <a16:creationId xmlns:a16="http://schemas.microsoft.com/office/drawing/2014/main" id="{54076860-F62F-41DB-94EE-65C0F2C8C202}"/>
              </a:ext>
            </a:extLst>
          </p:cNvPr>
          <p:cNvSpPr/>
          <p:nvPr/>
        </p:nvSpPr>
        <p:spPr>
          <a:xfrm>
            <a:off x="1858666" y="1591252"/>
            <a:ext cx="1609290" cy="360000"/>
          </a:xfrm>
          <a:prstGeom prst="chevron">
            <a:avLst>
              <a:gd name="adj" fmla="val 20711"/>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Analyse</a:t>
            </a:r>
            <a:endParaRPr lang="en-US" sz="1600" b="1" dirty="0">
              <a:solidFill>
                <a:schemeClr val="bg1"/>
              </a:solidFill>
              <a:cs typeface="Arial"/>
            </a:endParaRPr>
          </a:p>
        </p:txBody>
      </p:sp>
      <p:sp>
        <p:nvSpPr>
          <p:cNvPr id="69" name="Pfeil: Chevron 68">
            <a:extLst>
              <a:ext uri="{FF2B5EF4-FFF2-40B4-BE49-F238E27FC236}">
                <a16:creationId xmlns:a16="http://schemas.microsoft.com/office/drawing/2014/main" id="{A410E13A-0D69-4BDC-8831-2655C471BAF1}"/>
              </a:ext>
            </a:extLst>
          </p:cNvPr>
          <p:cNvSpPr/>
          <p:nvPr/>
        </p:nvSpPr>
        <p:spPr>
          <a:xfrm>
            <a:off x="3434095" y="1591252"/>
            <a:ext cx="1556146" cy="360000"/>
          </a:xfrm>
          <a:prstGeom prst="chevron">
            <a:avLst>
              <a:gd name="adj" fmla="val 20711"/>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Methode</a:t>
            </a:r>
            <a:endParaRPr lang="en-US" sz="1600" b="1" dirty="0">
              <a:solidFill>
                <a:schemeClr val="bg1"/>
              </a:solidFill>
              <a:cs typeface="Arial"/>
            </a:endParaRPr>
          </a:p>
        </p:txBody>
      </p:sp>
      <p:sp>
        <p:nvSpPr>
          <p:cNvPr id="70" name="Pfeil: Chevron 69">
            <a:extLst>
              <a:ext uri="{FF2B5EF4-FFF2-40B4-BE49-F238E27FC236}">
                <a16:creationId xmlns:a16="http://schemas.microsoft.com/office/drawing/2014/main" id="{04F2BE5A-7894-466C-8A10-158B4BC3B939}"/>
              </a:ext>
            </a:extLst>
          </p:cNvPr>
          <p:cNvSpPr/>
          <p:nvPr/>
        </p:nvSpPr>
        <p:spPr>
          <a:xfrm>
            <a:off x="4951683" y="1591252"/>
            <a:ext cx="4314458" cy="360000"/>
          </a:xfrm>
          <a:prstGeom prst="chevron">
            <a:avLst>
              <a:gd name="adj" fmla="val 20711"/>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de-CH" sz="1600" b="1" dirty="0">
                <a:solidFill>
                  <a:schemeClr val="bg1"/>
                </a:solidFill>
                <a:cs typeface="Arial"/>
              </a:rPr>
              <a:t>Beschreibung</a:t>
            </a:r>
          </a:p>
        </p:txBody>
      </p:sp>
    </p:spTree>
    <p:extLst>
      <p:ext uri="{BB962C8B-B14F-4D97-AF65-F5344CB8AC3E}">
        <p14:creationId xmlns:p14="http://schemas.microsoft.com/office/powerpoint/2010/main" val="2218196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Ergebnisse - MASEM</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sp>
        <p:nvSpPr>
          <p:cNvPr id="34" name="Rechteck 33">
            <a:extLst>
              <a:ext uri="{FF2B5EF4-FFF2-40B4-BE49-F238E27FC236}">
                <a16:creationId xmlns:a16="http://schemas.microsoft.com/office/drawing/2014/main" id="{D16FAA81-887C-9C96-F340-F0823E92DC12}"/>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cxnSp>
        <p:nvCxnSpPr>
          <p:cNvPr id="36" name="Gewinkelte Verbindung 9">
            <a:extLst>
              <a:ext uri="{FF2B5EF4-FFF2-40B4-BE49-F238E27FC236}">
                <a16:creationId xmlns:a16="http://schemas.microsoft.com/office/drawing/2014/main" id="{75BB18F7-9A45-D770-434F-8B4C6484E5CC}"/>
              </a:ext>
            </a:extLst>
          </p:cNvPr>
          <p:cNvCxnSpPr>
            <a:stCxn id="34" idx="0"/>
            <a:endCxn id="35" idx="0"/>
          </p:cNvCxnSpPr>
          <p:nvPr/>
        </p:nvCxnSpPr>
        <p:spPr>
          <a:xfrm rot="5400000" flipH="1" flipV="1">
            <a:off x="5761036" y="-256670"/>
            <a:ext cx="12700" cy="8186995"/>
          </a:xfrm>
          <a:prstGeom prst="bentConnector3">
            <a:avLst>
              <a:gd name="adj1" fmla="val 1800000"/>
            </a:avLst>
          </a:prstGeom>
          <a:ln w="25400">
            <a:tailEnd type="triangle"/>
          </a:ln>
        </p:spPr>
        <p:style>
          <a:lnRef idx="1">
            <a:schemeClr val="dk1"/>
          </a:lnRef>
          <a:fillRef idx="0">
            <a:schemeClr val="dk1"/>
          </a:fillRef>
          <a:effectRef idx="0">
            <a:schemeClr val="dk1"/>
          </a:effectRef>
          <a:fontRef idx="minor">
            <a:schemeClr val="tx1"/>
          </a:fontRef>
        </p:style>
      </p:cxnSp>
      <p:grpSp>
        <p:nvGrpSpPr>
          <p:cNvPr id="8" name="Gruppieren 7">
            <a:extLst>
              <a:ext uri="{FF2B5EF4-FFF2-40B4-BE49-F238E27FC236}">
                <a16:creationId xmlns:a16="http://schemas.microsoft.com/office/drawing/2014/main" id="{62E10F54-6B07-3ADC-7A24-12217205370F}"/>
              </a:ext>
            </a:extLst>
          </p:cNvPr>
          <p:cNvGrpSpPr/>
          <p:nvPr/>
        </p:nvGrpSpPr>
        <p:grpSpPr>
          <a:xfrm>
            <a:off x="3573090" y="1595892"/>
            <a:ext cx="1296000" cy="2830946"/>
            <a:chOff x="3573090" y="1595892"/>
            <a:chExt cx="1296000" cy="2830946"/>
          </a:xfrm>
        </p:grpSpPr>
        <p:sp>
          <p:nvSpPr>
            <p:cNvPr id="41" name="Rechteck 40">
              <a:extLst>
                <a:ext uri="{FF2B5EF4-FFF2-40B4-BE49-F238E27FC236}">
                  <a16:creationId xmlns:a16="http://schemas.microsoft.com/office/drawing/2014/main" id="{C9080687-B908-9128-5FA5-4960CD317E9C}"/>
                </a:ext>
              </a:extLst>
            </p:cNvPr>
            <p:cNvSpPr/>
            <p:nvPr/>
          </p:nvSpPr>
          <p:spPr>
            <a:xfrm>
              <a:off x="3573090" y="1595892"/>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Formal</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Institutional Environment</a:t>
              </a:r>
            </a:p>
          </p:txBody>
        </p:sp>
        <p:cxnSp>
          <p:nvCxnSpPr>
            <p:cNvPr id="43" name="Gerade Verbindung mit Pfeil 42">
              <a:extLst>
                <a:ext uri="{FF2B5EF4-FFF2-40B4-BE49-F238E27FC236}">
                  <a16:creationId xmlns:a16="http://schemas.microsoft.com/office/drawing/2014/main" id="{7B706AB2-8E96-429F-15DB-F8DA5E538EFF}"/>
                </a:ext>
              </a:extLst>
            </p:cNvPr>
            <p:cNvCxnSpPr>
              <a:cxnSpLocks/>
              <a:stCxn id="41" idx="2"/>
            </p:cNvCxnSpPr>
            <p:nvPr/>
          </p:nvCxnSpPr>
          <p:spPr>
            <a:xfrm flipH="1">
              <a:off x="3708212" y="2315892"/>
              <a:ext cx="512878" cy="211094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FABC7265-5C23-1C2B-07C2-C1A8786CE94A}"/>
                </a:ext>
              </a:extLst>
            </p:cNvPr>
            <p:cNvCxnSpPr>
              <a:cxnSpLocks/>
              <a:stCxn id="41" idx="2"/>
            </p:cNvCxnSpPr>
            <p:nvPr/>
          </p:nvCxnSpPr>
          <p:spPr>
            <a:xfrm flipH="1">
              <a:off x="3708212" y="2315892"/>
              <a:ext cx="512878" cy="152728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Rechteck 10">
              <a:extLst>
                <a:ext uri="{FF2B5EF4-FFF2-40B4-BE49-F238E27FC236}">
                  <a16:creationId xmlns:a16="http://schemas.microsoft.com/office/drawing/2014/main" id="{24441F24-610F-6B50-C390-827A63C43C95}"/>
                </a:ext>
              </a:extLst>
            </p:cNvPr>
            <p:cNvSpPr/>
            <p:nvPr/>
          </p:nvSpPr>
          <p:spPr>
            <a:xfrm>
              <a:off x="3708811" y="2579811"/>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12" name="Rechteck 11">
              <a:extLst>
                <a:ext uri="{FF2B5EF4-FFF2-40B4-BE49-F238E27FC236}">
                  <a16:creationId xmlns:a16="http://schemas.microsoft.com/office/drawing/2014/main" id="{1C31F740-7C7E-D6F0-D652-92675CF4EB5C}"/>
                </a:ext>
              </a:extLst>
            </p:cNvPr>
            <p:cNvSpPr/>
            <p:nvPr/>
          </p:nvSpPr>
          <p:spPr>
            <a:xfrm>
              <a:off x="4102932" y="2579811"/>
              <a:ext cx="611761"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i="1" dirty="0" err="1">
                  <a:solidFill>
                    <a:schemeClr val="tx1"/>
                  </a:solidFill>
                  <a:cs typeface="Arial" panose="020B0604020202020204" pitchFamily="34" charset="0"/>
                </a:rPr>
                <a:t>n.s</a:t>
              </a:r>
              <a:r>
                <a:rPr lang="en-AU" sz="1400" b="1" i="1" dirty="0">
                  <a:solidFill>
                    <a:schemeClr val="tx1"/>
                  </a:solidFill>
                  <a:cs typeface="Arial" panose="020B0604020202020204" pitchFamily="34" charset="0"/>
                </a:rPr>
                <a:t>.</a:t>
              </a:r>
            </a:p>
          </p:txBody>
        </p:sp>
      </p:grpSp>
      <p:grpSp>
        <p:nvGrpSpPr>
          <p:cNvPr id="9" name="Gruppieren 8">
            <a:extLst>
              <a:ext uri="{FF2B5EF4-FFF2-40B4-BE49-F238E27FC236}">
                <a16:creationId xmlns:a16="http://schemas.microsoft.com/office/drawing/2014/main" id="{3FE577C8-4207-3CC6-6188-3E8CA1D12C51}"/>
              </a:ext>
            </a:extLst>
          </p:cNvPr>
          <p:cNvGrpSpPr/>
          <p:nvPr/>
        </p:nvGrpSpPr>
        <p:grpSpPr>
          <a:xfrm>
            <a:off x="4022906" y="1595892"/>
            <a:ext cx="2199208" cy="2960935"/>
            <a:chOff x="4022906" y="1595892"/>
            <a:chExt cx="2199208" cy="2960935"/>
          </a:xfrm>
        </p:grpSpPr>
        <p:sp>
          <p:nvSpPr>
            <p:cNvPr id="28" name="Rechteck 27">
              <a:extLst>
                <a:ext uri="{FF2B5EF4-FFF2-40B4-BE49-F238E27FC236}">
                  <a16:creationId xmlns:a16="http://schemas.microsoft.com/office/drawing/2014/main" id="{BF9289B1-B1A3-429B-9527-6D285EF8C1C7}"/>
                </a:ext>
              </a:extLst>
            </p:cNvPr>
            <p:cNvSpPr/>
            <p:nvPr/>
          </p:nvSpPr>
          <p:spPr>
            <a:xfrm>
              <a:off x="4926114" y="1595892"/>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Informal</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Institutional Environment</a:t>
              </a:r>
            </a:p>
          </p:txBody>
        </p:sp>
        <p:cxnSp>
          <p:nvCxnSpPr>
            <p:cNvPr id="38" name="Gerade Verbindung mit Pfeil 37">
              <a:extLst>
                <a:ext uri="{FF2B5EF4-FFF2-40B4-BE49-F238E27FC236}">
                  <a16:creationId xmlns:a16="http://schemas.microsoft.com/office/drawing/2014/main" id="{50AA485F-35C8-41E2-9BEB-EA9CBF6F6165}"/>
                </a:ext>
              </a:extLst>
            </p:cNvPr>
            <p:cNvCxnSpPr>
              <a:cxnSpLocks/>
              <a:stCxn id="28" idx="2"/>
            </p:cNvCxnSpPr>
            <p:nvPr/>
          </p:nvCxnSpPr>
          <p:spPr>
            <a:xfrm flipH="1">
              <a:off x="4022906" y="2315892"/>
              <a:ext cx="1551208" cy="22409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42" name="Gerade Verbindung mit Pfeil 41">
              <a:extLst>
                <a:ext uri="{FF2B5EF4-FFF2-40B4-BE49-F238E27FC236}">
                  <a16:creationId xmlns:a16="http://schemas.microsoft.com/office/drawing/2014/main" id="{4F3429F5-5B0C-4DAE-B727-56F0B7951B73}"/>
                </a:ext>
              </a:extLst>
            </p:cNvPr>
            <p:cNvCxnSpPr>
              <a:cxnSpLocks/>
              <a:stCxn id="28" idx="2"/>
            </p:cNvCxnSpPr>
            <p:nvPr/>
          </p:nvCxnSpPr>
          <p:spPr>
            <a:xfrm flipH="1">
              <a:off x="4311692" y="2315892"/>
              <a:ext cx="1262422" cy="1514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4" name="Rechteck 43">
              <a:extLst>
                <a:ext uri="{FF2B5EF4-FFF2-40B4-BE49-F238E27FC236}">
                  <a16:creationId xmlns:a16="http://schemas.microsoft.com/office/drawing/2014/main" id="{0C33CD40-FC84-4AEB-B0C2-B991FDC85F57}"/>
                </a:ext>
              </a:extLst>
            </p:cNvPr>
            <p:cNvSpPr/>
            <p:nvPr/>
          </p:nvSpPr>
          <p:spPr>
            <a:xfrm>
              <a:off x="4742248" y="2743857"/>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45" name="Rechteck 44">
              <a:extLst>
                <a:ext uri="{FF2B5EF4-FFF2-40B4-BE49-F238E27FC236}">
                  <a16:creationId xmlns:a16="http://schemas.microsoft.com/office/drawing/2014/main" id="{FF57C62C-3C66-4595-9190-E3916A0DFCF2}"/>
                </a:ext>
              </a:extLst>
            </p:cNvPr>
            <p:cNvSpPr/>
            <p:nvPr/>
          </p:nvSpPr>
          <p:spPr>
            <a:xfrm>
              <a:off x="5082311" y="2743857"/>
              <a:ext cx="71050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i="1" dirty="0" err="1">
                  <a:solidFill>
                    <a:schemeClr val="tx1"/>
                  </a:solidFill>
                  <a:cs typeface="Arial" panose="020B0604020202020204" pitchFamily="34" charset="0"/>
                </a:rPr>
                <a:t>n.s</a:t>
              </a:r>
              <a:r>
                <a:rPr lang="en-AU" sz="1400" b="1" i="1" dirty="0">
                  <a:solidFill>
                    <a:schemeClr val="tx1"/>
                  </a:solidFill>
                  <a:cs typeface="Arial" panose="020B0604020202020204" pitchFamily="34" charset="0"/>
                </a:rPr>
                <a:t>.</a:t>
              </a:r>
            </a:p>
          </p:txBody>
        </p:sp>
      </p:grpSp>
      <p:grpSp>
        <p:nvGrpSpPr>
          <p:cNvPr id="2" name="Gruppieren 1">
            <a:extLst>
              <a:ext uri="{FF2B5EF4-FFF2-40B4-BE49-F238E27FC236}">
                <a16:creationId xmlns:a16="http://schemas.microsoft.com/office/drawing/2014/main" id="{DAF73751-45DE-74D1-88BA-43986A903063}"/>
              </a:ext>
            </a:extLst>
          </p:cNvPr>
          <p:cNvGrpSpPr/>
          <p:nvPr/>
        </p:nvGrpSpPr>
        <p:grpSpPr>
          <a:xfrm>
            <a:off x="2231054" y="1595892"/>
            <a:ext cx="1296000" cy="2713545"/>
            <a:chOff x="2231054" y="1595892"/>
            <a:chExt cx="1296000" cy="2713545"/>
          </a:xfrm>
        </p:grpSpPr>
        <p:cxnSp>
          <p:nvCxnSpPr>
            <p:cNvPr id="39" name="Gerade Verbindung mit Pfeil 38">
              <a:extLst>
                <a:ext uri="{FF2B5EF4-FFF2-40B4-BE49-F238E27FC236}">
                  <a16:creationId xmlns:a16="http://schemas.microsoft.com/office/drawing/2014/main" id="{9F7417F7-2412-78D6-3275-ECEC2DE4FAE1}"/>
                </a:ext>
              </a:extLst>
            </p:cNvPr>
            <p:cNvCxnSpPr>
              <a:cxnSpLocks/>
              <a:stCxn id="40" idx="2"/>
            </p:cNvCxnSpPr>
            <p:nvPr/>
          </p:nvCxnSpPr>
          <p:spPr>
            <a:xfrm>
              <a:off x="2879054" y="2315892"/>
              <a:ext cx="465588" cy="199354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2231054" y="1595892"/>
              <a:ext cx="1296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Power</a:t>
              </a:r>
            </a:p>
          </p:txBody>
        </p:sp>
        <p:cxnSp>
          <p:nvCxnSpPr>
            <p:cNvPr id="24" name="Gerade Verbindung mit Pfeil 23">
              <a:extLst>
                <a:ext uri="{FF2B5EF4-FFF2-40B4-BE49-F238E27FC236}">
                  <a16:creationId xmlns:a16="http://schemas.microsoft.com/office/drawing/2014/main" id="{050AA420-B9D1-46DE-3266-53A83AA5AFEF}"/>
                </a:ext>
              </a:extLst>
            </p:cNvPr>
            <p:cNvCxnSpPr>
              <a:cxnSpLocks/>
              <a:stCxn id="40" idx="2"/>
            </p:cNvCxnSpPr>
            <p:nvPr/>
          </p:nvCxnSpPr>
          <p:spPr>
            <a:xfrm>
              <a:off x="2879054" y="2315892"/>
              <a:ext cx="274368" cy="15145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6" name="Rechteck 45">
              <a:extLst>
                <a:ext uri="{FF2B5EF4-FFF2-40B4-BE49-F238E27FC236}">
                  <a16:creationId xmlns:a16="http://schemas.microsoft.com/office/drawing/2014/main" id="{90C5E9C9-D6EC-4B9C-9ABA-DE1FBF88FB06}"/>
                </a:ext>
              </a:extLst>
            </p:cNvPr>
            <p:cNvSpPr/>
            <p:nvPr/>
          </p:nvSpPr>
          <p:spPr>
            <a:xfrm>
              <a:off x="2501805" y="2404164"/>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47" name="Rechteck 46">
              <a:extLst>
                <a:ext uri="{FF2B5EF4-FFF2-40B4-BE49-F238E27FC236}">
                  <a16:creationId xmlns:a16="http://schemas.microsoft.com/office/drawing/2014/main" id="{6FCD5B7F-2BC5-4E9B-B309-8DEEF205086E}"/>
                </a:ext>
              </a:extLst>
            </p:cNvPr>
            <p:cNvSpPr/>
            <p:nvPr/>
          </p:nvSpPr>
          <p:spPr>
            <a:xfrm>
              <a:off x="2908284" y="2404164"/>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grpSp>
      <p:grpSp>
        <p:nvGrpSpPr>
          <p:cNvPr id="14" name="Gruppieren 13">
            <a:extLst>
              <a:ext uri="{FF2B5EF4-FFF2-40B4-BE49-F238E27FC236}">
                <a16:creationId xmlns:a16="http://schemas.microsoft.com/office/drawing/2014/main" id="{5F80CE4C-D3EC-7657-686B-CC59C13D180E}"/>
              </a:ext>
            </a:extLst>
          </p:cNvPr>
          <p:cNvGrpSpPr/>
          <p:nvPr/>
        </p:nvGrpSpPr>
        <p:grpSpPr>
          <a:xfrm>
            <a:off x="2860713" y="3836827"/>
            <a:ext cx="5674919" cy="1588286"/>
            <a:chOff x="2860713" y="3836827"/>
            <a:chExt cx="5674919" cy="1588286"/>
          </a:xfrm>
        </p:grpSpPr>
        <p:cxnSp>
          <p:nvCxnSpPr>
            <p:cNvPr id="48" name="Gerade Verbindung mit Pfeil 47">
              <a:extLst>
                <a:ext uri="{FF2B5EF4-FFF2-40B4-BE49-F238E27FC236}">
                  <a16:creationId xmlns:a16="http://schemas.microsoft.com/office/drawing/2014/main" id="{C6E75395-54D4-951C-72A9-E6193FA2ABF0}"/>
                </a:ext>
              </a:extLst>
            </p:cNvPr>
            <p:cNvCxnSpPr>
              <a:cxnSpLocks/>
              <a:stCxn id="34" idx="3"/>
              <a:endCxn id="35" idx="1"/>
            </p:cNvCxnSpPr>
            <p:nvPr/>
          </p:nvCxnSpPr>
          <p:spPr>
            <a:xfrm>
              <a:off x="2986441" y="4196478"/>
              <a:ext cx="5549191" cy="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9" name="Rechteck 48">
              <a:extLst>
                <a:ext uri="{FF2B5EF4-FFF2-40B4-BE49-F238E27FC236}">
                  <a16:creationId xmlns:a16="http://schemas.microsoft.com/office/drawing/2014/main" id="{6B66AA4E-CB6A-710B-B17E-70B1942EF304}"/>
                </a:ext>
              </a:extLst>
            </p:cNvPr>
            <p:cNvSpPr/>
            <p:nvPr/>
          </p:nvSpPr>
          <p:spPr>
            <a:xfrm>
              <a:off x="4681037" y="4705113"/>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Agency Costs</a:t>
              </a:r>
            </a:p>
          </p:txBody>
        </p:sp>
        <p:sp>
          <p:nvSpPr>
            <p:cNvPr id="50" name="Rechteck 49">
              <a:extLst>
                <a:ext uri="{FF2B5EF4-FFF2-40B4-BE49-F238E27FC236}">
                  <a16:creationId xmlns:a16="http://schemas.microsoft.com/office/drawing/2014/main" id="{D43A41D9-E084-F946-681C-82BACFC045BE}"/>
                </a:ext>
              </a:extLst>
            </p:cNvPr>
            <p:cNvSpPr/>
            <p:nvPr/>
          </p:nvSpPr>
          <p:spPr>
            <a:xfrm>
              <a:off x="4681036" y="3836827"/>
              <a:ext cx="2160000"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Resource Provision</a:t>
              </a:r>
            </a:p>
          </p:txBody>
        </p:sp>
        <p:cxnSp>
          <p:nvCxnSpPr>
            <p:cNvPr id="51" name="Gerade Verbindung mit Pfeil 50">
              <a:extLst>
                <a:ext uri="{FF2B5EF4-FFF2-40B4-BE49-F238E27FC236}">
                  <a16:creationId xmlns:a16="http://schemas.microsoft.com/office/drawing/2014/main" id="{E28E1A87-5993-329D-7369-5AED39476F97}"/>
                </a:ext>
              </a:extLst>
            </p:cNvPr>
            <p:cNvCxnSpPr>
              <a:cxnSpLocks/>
              <a:stCxn id="34" idx="3"/>
              <a:endCxn id="49" idx="1"/>
            </p:cNvCxnSpPr>
            <p:nvPr/>
          </p:nvCxnSpPr>
          <p:spPr>
            <a:xfrm>
              <a:off x="2986441" y="4196478"/>
              <a:ext cx="1694596" cy="86863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Gerade Verbindung mit Pfeil 51">
              <a:extLst>
                <a:ext uri="{FF2B5EF4-FFF2-40B4-BE49-F238E27FC236}">
                  <a16:creationId xmlns:a16="http://schemas.microsoft.com/office/drawing/2014/main" id="{AF7901E0-9814-C37A-DDC9-DDCC49A6EA7D}"/>
                </a:ext>
              </a:extLst>
            </p:cNvPr>
            <p:cNvCxnSpPr>
              <a:cxnSpLocks/>
              <a:stCxn id="49" idx="3"/>
              <a:endCxn id="35" idx="1"/>
            </p:cNvCxnSpPr>
            <p:nvPr/>
          </p:nvCxnSpPr>
          <p:spPr>
            <a:xfrm flipV="1">
              <a:off x="6841037" y="4196478"/>
              <a:ext cx="1694595" cy="868635"/>
            </a:xfrm>
            <a:prstGeom prst="straightConnector1">
              <a:avLst/>
            </a:prstGeom>
            <a:ln w="12700">
              <a:tailEnd type="none"/>
            </a:ln>
          </p:spPr>
          <p:style>
            <a:lnRef idx="1">
              <a:schemeClr val="dk1"/>
            </a:lnRef>
            <a:fillRef idx="0">
              <a:schemeClr val="dk1"/>
            </a:fillRef>
            <a:effectRef idx="0">
              <a:schemeClr val="dk1"/>
            </a:effectRef>
            <a:fontRef idx="minor">
              <a:schemeClr val="tx1"/>
            </a:fontRef>
          </p:style>
        </p:cxnSp>
        <p:cxnSp>
          <p:nvCxnSpPr>
            <p:cNvPr id="58" name="Gerade Verbindung mit Pfeil 57">
              <a:extLst>
                <a:ext uri="{FF2B5EF4-FFF2-40B4-BE49-F238E27FC236}">
                  <a16:creationId xmlns:a16="http://schemas.microsoft.com/office/drawing/2014/main" id="{B18493D8-C2A2-901F-6A4F-92CD19B2DC56}"/>
                </a:ext>
              </a:extLst>
            </p:cNvPr>
            <p:cNvCxnSpPr>
              <a:cxnSpLocks/>
              <a:endCxn id="50" idx="1"/>
            </p:cNvCxnSpPr>
            <p:nvPr/>
          </p:nvCxnSpPr>
          <p:spPr>
            <a:xfrm>
              <a:off x="2860713" y="4185462"/>
              <a:ext cx="1820323" cy="113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6" name="Rechteck 55">
              <a:extLst>
                <a:ext uri="{FF2B5EF4-FFF2-40B4-BE49-F238E27FC236}">
                  <a16:creationId xmlns:a16="http://schemas.microsoft.com/office/drawing/2014/main" id="{CAEDC3A0-10D4-4BF6-9382-7AADA267C4ED}"/>
                </a:ext>
              </a:extLst>
            </p:cNvPr>
            <p:cNvSpPr/>
            <p:nvPr/>
          </p:nvSpPr>
          <p:spPr>
            <a:xfrm>
              <a:off x="3033364" y="3905849"/>
              <a:ext cx="1622386" cy="23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.07 (.02) [.001]</a:t>
              </a:r>
            </a:p>
          </p:txBody>
        </p:sp>
        <p:sp>
          <p:nvSpPr>
            <p:cNvPr id="57" name="Rechteck 56">
              <a:extLst>
                <a:ext uri="{FF2B5EF4-FFF2-40B4-BE49-F238E27FC236}">
                  <a16:creationId xmlns:a16="http://schemas.microsoft.com/office/drawing/2014/main" id="{CBF06B7A-4EF1-45CD-BFB2-C636DDB043C4}"/>
                </a:ext>
              </a:extLst>
            </p:cNvPr>
            <p:cNvSpPr/>
            <p:nvPr/>
          </p:nvSpPr>
          <p:spPr>
            <a:xfrm>
              <a:off x="2959681" y="5061321"/>
              <a:ext cx="1622386" cy="23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.03 (.01) [.005]</a:t>
              </a:r>
            </a:p>
          </p:txBody>
        </p:sp>
        <p:sp>
          <p:nvSpPr>
            <p:cNvPr id="61" name="Rechteck 60">
              <a:extLst>
                <a:ext uri="{FF2B5EF4-FFF2-40B4-BE49-F238E27FC236}">
                  <a16:creationId xmlns:a16="http://schemas.microsoft.com/office/drawing/2014/main" id="{A74DD5A1-E13B-42F5-8D79-B5F5942A3499}"/>
                </a:ext>
              </a:extLst>
            </p:cNvPr>
            <p:cNvSpPr/>
            <p:nvPr/>
          </p:nvSpPr>
          <p:spPr>
            <a:xfrm>
              <a:off x="6881349" y="3905849"/>
              <a:ext cx="1622386" cy="23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06</a:t>
              </a:r>
              <a:r>
                <a:rPr lang="en-AU" sz="1400" i="1" dirty="0">
                  <a:solidFill>
                    <a:schemeClr val="tx1"/>
                  </a:solidFill>
                  <a:cs typeface="Arial" panose="020B0604020202020204" pitchFamily="34" charset="0"/>
                </a:rPr>
                <a:t> </a:t>
              </a:r>
              <a:r>
                <a:rPr lang="en-AU" sz="1400" dirty="0">
                  <a:solidFill>
                    <a:schemeClr val="tx1"/>
                  </a:solidFill>
                  <a:cs typeface="Arial" panose="020B0604020202020204" pitchFamily="34" charset="0"/>
                </a:rPr>
                <a:t>(.03) [.019]</a:t>
              </a:r>
            </a:p>
          </p:txBody>
        </p:sp>
        <p:sp>
          <p:nvSpPr>
            <p:cNvPr id="62" name="Rechteck 61">
              <a:extLst>
                <a:ext uri="{FF2B5EF4-FFF2-40B4-BE49-F238E27FC236}">
                  <a16:creationId xmlns:a16="http://schemas.microsoft.com/office/drawing/2014/main" id="{D73819C4-698F-47C3-90B7-D59771579E6D}"/>
                </a:ext>
              </a:extLst>
            </p:cNvPr>
            <p:cNvSpPr/>
            <p:nvPr/>
          </p:nvSpPr>
          <p:spPr>
            <a:xfrm>
              <a:off x="6881349" y="5061321"/>
              <a:ext cx="1622386" cy="23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-.04 (.02) [.059]</a:t>
              </a:r>
            </a:p>
          </p:txBody>
        </p:sp>
      </p:grpSp>
      <p:grpSp>
        <p:nvGrpSpPr>
          <p:cNvPr id="13" name="Gruppieren 12">
            <a:extLst>
              <a:ext uri="{FF2B5EF4-FFF2-40B4-BE49-F238E27FC236}">
                <a16:creationId xmlns:a16="http://schemas.microsoft.com/office/drawing/2014/main" id="{8B95AE4F-25D6-A6D9-488B-1579AC5891DC}"/>
              </a:ext>
            </a:extLst>
          </p:cNvPr>
          <p:cNvGrpSpPr/>
          <p:nvPr/>
        </p:nvGrpSpPr>
        <p:grpSpPr>
          <a:xfrm>
            <a:off x="5523737" y="3197039"/>
            <a:ext cx="3004955" cy="308892"/>
            <a:chOff x="5523737" y="3197039"/>
            <a:chExt cx="3004955" cy="308892"/>
          </a:xfrm>
        </p:grpSpPr>
        <p:sp>
          <p:nvSpPr>
            <p:cNvPr id="37" name="Rechteck 36">
              <a:extLst>
                <a:ext uri="{FF2B5EF4-FFF2-40B4-BE49-F238E27FC236}">
                  <a16:creationId xmlns:a16="http://schemas.microsoft.com/office/drawing/2014/main" id="{791ED8BD-4C08-84C1-732E-645BB2A05711}"/>
                </a:ext>
              </a:extLst>
            </p:cNvPr>
            <p:cNvSpPr/>
            <p:nvPr/>
          </p:nvSpPr>
          <p:spPr>
            <a:xfrm>
              <a:off x="5523737" y="3197039"/>
              <a:ext cx="12960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sp>
          <p:nvSpPr>
            <p:cNvPr id="64" name="Rechteck 63">
              <a:extLst>
                <a:ext uri="{FF2B5EF4-FFF2-40B4-BE49-F238E27FC236}">
                  <a16:creationId xmlns:a16="http://schemas.microsoft.com/office/drawing/2014/main" id="{165FB76A-1A8A-42AF-8CA6-0CF88AF524BA}"/>
                </a:ext>
              </a:extLst>
            </p:cNvPr>
            <p:cNvSpPr/>
            <p:nvPr/>
          </p:nvSpPr>
          <p:spPr>
            <a:xfrm>
              <a:off x="6906306" y="3234084"/>
              <a:ext cx="1622386" cy="2348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02</a:t>
              </a:r>
              <a:r>
                <a:rPr lang="en-AU" sz="1400" i="1" dirty="0">
                  <a:solidFill>
                    <a:schemeClr val="tx1"/>
                  </a:solidFill>
                  <a:cs typeface="Arial" panose="020B0604020202020204" pitchFamily="34" charset="0"/>
                </a:rPr>
                <a:t> </a:t>
              </a:r>
              <a:r>
                <a:rPr lang="en-AU" sz="1400" dirty="0">
                  <a:solidFill>
                    <a:schemeClr val="tx1"/>
                  </a:solidFill>
                  <a:cs typeface="Arial" panose="020B0604020202020204" pitchFamily="34" charset="0"/>
                </a:rPr>
                <a:t>(.01) [.002]</a:t>
              </a:r>
            </a:p>
          </p:txBody>
        </p:sp>
      </p:grpSp>
    </p:spTree>
    <p:extLst>
      <p:ext uri="{BB962C8B-B14F-4D97-AF65-F5344CB8AC3E}">
        <p14:creationId xmlns:p14="http://schemas.microsoft.com/office/powerpoint/2010/main" val="133957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Post-hoc-Analyse - Einfluss von CEO-Power und institutionellem Kontext</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grpSp>
        <p:nvGrpSpPr>
          <p:cNvPr id="9" name="Gruppieren 8">
            <a:extLst>
              <a:ext uri="{FF2B5EF4-FFF2-40B4-BE49-F238E27FC236}">
                <a16:creationId xmlns:a16="http://schemas.microsoft.com/office/drawing/2014/main" id="{08B45D25-B393-43D1-8E36-088586953296}"/>
              </a:ext>
            </a:extLst>
          </p:cNvPr>
          <p:cNvGrpSpPr/>
          <p:nvPr/>
        </p:nvGrpSpPr>
        <p:grpSpPr>
          <a:xfrm>
            <a:off x="2804670" y="1611823"/>
            <a:ext cx="1897666" cy="2490318"/>
            <a:chOff x="4108016" y="1466415"/>
            <a:chExt cx="1897666" cy="2490318"/>
          </a:xfrm>
        </p:grpSpPr>
        <p:cxnSp>
          <p:nvCxnSpPr>
            <p:cNvPr id="39" name="Gerade Verbindung mit Pfeil 38">
              <a:extLst>
                <a:ext uri="{FF2B5EF4-FFF2-40B4-BE49-F238E27FC236}">
                  <a16:creationId xmlns:a16="http://schemas.microsoft.com/office/drawing/2014/main" id="{9F7417F7-2412-78D6-3275-ECEC2DE4FAE1}"/>
                </a:ext>
              </a:extLst>
            </p:cNvPr>
            <p:cNvCxnSpPr>
              <a:cxnSpLocks/>
              <a:stCxn id="40" idx="2"/>
            </p:cNvCxnSpPr>
            <p:nvPr/>
          </p:nvCxnSpPr>
          <p:spPr>
            <a:xfrm>
              <a:off x="5056849" y="21864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4108016" y="14664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Power</a:t>
              </a:r>
            </a:p>
          </p:txBody>
        </p:sp>
      </p:grpSp>
      <p:sp>
        <p:nvSpPr>
          <p:cNvPr id="13" name="Rechteck 12">
            <a:extLst>
              <a:ext uri="{FF2B5EF4-FFF2-40B4-BE49-F238E27FC236}">
                <a16:creationId xmlns:a16="http://schemas.microsoft.com/office/drawing/2014/main" id="{174ED3A1-F932-CCDA-E2D4-8122A954AB0F}"/>
              </a:ext>
            </a:extLst>
          </p:cNvPr>
          <p:cNvSpPr/>
          <p:nvPr/>
        </p:nvSpPr>
        <p:spPr>
          <a:xfrm>
            <a:off x="3690754" y="260191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-.04 (.01) [.001]</a:t>
            </a:r>
          </a:p>
        </p:txBody>
      </p:sp>
      <p:grpSp>
        <p:nvGrpSpPr>
          <p:cNvPr id="8" name="Gruppieren 7">
            <a:extLst>
              <a:ext uri="{FF2B5EF4-FFF2-40B4-BE49-F238E27FC236}">
                <a16:creationId xmlns:a16="http://schemas.microsoft.com/office/drawing/2014/main" id="{27DBB6CB-B08C-4679-9B02-43FDF48B98D7}"/>
              </a:ext>
            </a:extLst>
          </p:cNvPr>
          <p:cNvGrpSpPr/>
          <p:nvPr/>
        </p:nvGrpSpPr>
        <p:grpSpPr>
          <a:xfrm>
            <a:off x="4826071" y="1611823"/>
            <a:ext cx="1897666" cy="2490318"/>
            <a:chOff x="4260416" y="1618815"/>
            <a:chExt cx="1897666" cy="2490318"/>
          </a:xfrm>
        </p:grpSpPr>
        <p:cxnSp>
          <p:nvCxnSpPr>
            <p:cNvPr id="31" name="Gerade Verbindung mit Pfeil 30">
              <a:extLst>
                <a:ext uri="{FF2B5EF4-FFF2-40B4-BE49-F238E27FC236}">
                  <a16:creationId xmlns:a16="http://schemas.microsoft.com/office/drawing/2014/main" id="{07464725-D190-4033-9CC6-F1C295A39965}"/>
                </a:ext>
              </a:extLst>
            </p:cNvPr>
            <p:cNvCxnSpPr>
              <a:cxnSpLocks/>
              <a:stCxn id="32" idx="2"/>
            </p:cNvCxnSpPr>
            <p:nvPr/>
          </p:nvCxnSpPr>
          <p:spPr>
            <a:xfrm>
              <a:off x="5209249" y="23388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hteck 31">
              <a:extLst>
                <a:ext uri="{FF2B5EF4-FFF2-40B4-BE49-F238E27FC236}">
                  <a16:creationId xmlns:a16="http://schemas.microsoft.com/office/drawing/2014/main" id="{D8CF9B74-3398-4F9B-8CAF-AFE0DC817819}"/>
                </a:ext>
              </a:extLst>
            </p:cNvPr>
            <p:cNvSpPr/>
            <p:nvPr/>
          </p:nvSpPr>
          <p:spPr>
            <a:xfrm>
              <a:off x="4260416" y="16188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Formal Institutions</a:t>
              </a:r>
            </a:p>
          </p:txBody>
        </p:sp>
      </p:grpSp>
      <p:grpSp>
        <p:nvGrpSpPr>
          <p:cNvPr id="7" name="Gruppieren 6">
            <a:extLst>
              <a:ext uri="{FF2B5EF4-FFF2-40B4-BE49-F238E27FC236}">
                <a16:creationId xmlns:a16="http://schemas.microsoft.com/office/drawing/2014/main" id="{8B9145D5-3FB1-417E-8D36-F720F0863A95}"/>
              </a:ext>
            </a:extLst>
          </p:cNvPr>
          <p:cNvGrpSpPr/>
          <p:nvPr/>
        </p:nvGrpSpPr>
        <p:grpSpPr>
          <a:xfrm>
            <a:off x="6847473" y="1611823"/>
            <a:ext cx="1897666" cy="2490318"/>
            <a:chOff x="4412816" y="1771215"/>
            <a:chExt cx="1897666" cy="2490318"/>
          </a:xfrm>
        </p:grpSpPr>
        <p:cxnSp>
          <p:nvCxnSpPr>
            <p:cNvPr id="33" name="Gerade Verbindung mit Pfeil 32">
              <a:extLst>
                <a:ext uri="{FF2B5EF4-FFF2-40B4-BE49-F238E27FC236}">
                  <a16:creationId xmlns:a16="http://schemas.microsoft.com/office/drawing/2014/main" id="{22442FDF-1FAD-426C-B498-5FBBA1E59A02}"/>
                </a:ext>
              </a:extLst>
            </p:cNvPr>
            <p:cNvCxnSpPr>
              <a:cxnSpLocks/>
              <a:stCxn id="38" idx="2"/>
            </p:cNvCxnSpPr>
            <p:nvPr/>
          </p:nvCxnSpPr>
          <p:spPr>
            <a:xfrm>
              <a:off x="5361649" y="24912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8" name="Rechteck 37">
              <a:extLst>
                <a:ext uri="{FF2B5EF4-FFF2-40B4-BE49-F238E27FC236}">
                  <a16:creationId xmlns:a16="http://schemas.microsoft.com/office/drawing/2014/main" id="{F273CE10-D3C6-4D05-BEE3-14B077228709}"/>
                </a:ext>
              </a:extLst>
            </p:cNvPr>
            <p:cNvSpPr/>
            <p:nvPr/>
          </p:nvSpPr>
          <p:spPr>
            <a:xfrm>
              <a:off x="4412816" y="17712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Informal Institutions</a:t>
              </a:r>
            </a:p>
          </p:txBody>
        </p:sp>
      </p:grpSp>
      <p:sp>
        <p:nvSpPr>
          <p:cNvPr id="20" name="Rechteck 19">
            <a:extLst>
              <a:ext uri="{FF2B5EF4-FFF2-40B4-BE49-F238E27FC236}">
                <a16:creationId xmlns:a16="http://schemas.microsoft.com/office/drawing/2014/main" id="{6992E67A-3CFA-4189-9E23-331C4C9FEFF8}"/>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21" name="Rechteck 20">
            <a:extLst>
              <a:ext uri="{FF2B5EF4-FFF2-40B4-BE49-F238E27FC236}">
                <a16:creationId xmlns:a16="http://schemas.microsoft.com/office/drawing/2014/main" id="{29DC5EEC-9056-40B2-9EF2-FD3AED513AEC}"/>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sp>
        <p:nvSpPr>
          <p:cNvPr id="22" name="Rechteck 21">
            <a:extLst>
              <a:ext uri="{FF2B5EF4-FFF2-40B4-BE49-F238E27FC236}">
                <a16:creationId xmlns:a16="http://schemas.microsoft.com/office/drawing/2014/main" id="{4D6EE650-05F7-403E-B70B-F8B0E7181E3D}"/>
              </a:ext>
            </a:extLst>
          </p:cNvPr>
          <p:cNvSpPr/>
          <p:nvPr/>
        </p:nvSpPr>
        <p:spPr>
          <a:xfrm>
            <a:off x="4702336" y="4247236"/>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cxnSp>
        <p:nvCxnSpPr>
          <p:cNvPr id="23" name="Gerade Verbindung mit Pfeil 22">
            <a:extLst>
              <a:ext uri="{FF2B5EF4-FFF2-40B4-BE49-F238E27FC236}">
                <a16:creationId xmlns:a16="http://schemas.microsoft.com/office/drawing/2014/main" id="{9498B5EB-052A-4B48-926B-E74F4B8122A8}"/>
              </a:ext>
            </a:extLst>
          </p:cNvPr>
          <p:cNvCxnSpPr>
            <a:cxnSpLocks/>
            <a:stCxn id="20" idx="3"/>
            <a:endCxn id="21" idx="1"/>
          </p:cNvCxnSpPr>
          <p:nvPr/>
        </p:nvCxnSpPr>
        <p:spPr>
          <a:xfrm>
            <a:off x="2986441" y="4196478"/>
            <a:ext cx="55491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4" name="Rechteck 23">
            <a:extLst>
              <a:ext uri="{FF2B5EF4-FFF2-40B4-BE49-F238E27FC236}">
                <a16:creationId xmlns:a16="http://schemas.microsoft.com/office/drawing/2014/main" id="{1A9B997B-4DE5-462A-9CE6-8273C30F08F6}"/>
              </a:ext>
            </a:extLst>
          </p:cNvPr>
          <p:cNvSpPr/>
          <p:nvPr/>
        </p:nvSpPr>
        <p:spPr>
          <a:xfrm>
            <a:off x="5712157" y="304062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.02 (.01) [.048]</a:t>
            </a:r>
          </a:p>
        </p:txBody>
      </p:sp>
      <p:sp>
        <p:nvSpPr>
          <p:cNvPr id="25" name="Rechteck 24">
            <a:extLst>
              <a:ext uri="{FF2B5EF4-FFF2-40B4-BE49-F238E27FC236}">
                <a16:creationId xmlns:a16="http://schemas.microsoft.com/office/drawing/2014/main" id="{E958D22B-05F9-42D7-8BAC-A27C17DF2351}"/>
              </a:ext>
            </a:extLst>
          </p:cNvPr>
          <p:cNvSpPr/>
          <p:nvPr/>
        </p:nvSpPr>
        <p:spPr>
          <a:xfrm>
            <a:off x="7909946" y="3333273"/>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.07 (.02) [.004]</a:t>
            </a:r>
          </a:p>
        </p:txBody>
      </p:sp>
    </p:spTree>
    <p:extLst>
      <p:ext uri="{BB962C8B-B14F-4D97-AF65-F5344CB8AC3E}">
        <p14:creationId xmlns:p14="http://schemas.microsoft.com/office/powerpoint/2010/main" val="1728524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platzhalter 9">
            <a:extLst>
              <a:ext uri="{FF2B5EF4-FFF2-40B4-BE49-F238E27FC236}">
                <a16:creationId xmlns:a16="http://schemas.microsoft.com/office/drawing/2014/main" id="{9C500C5E-DB62-F3B6-9B7A-FA580E00406D}"/>
              </a:ext>
            </a:extLst>
          </p:cNvPr>
          <p:cNvSpPr>
            <a:spLocks noGrp="1"/>
          </p:cNvSpPr>
          <p:nvPr>
            <p:ph type="body" sz="quarter" idx="10"/>
          </p:nvPr>
        </p:nvSpPr>
        <p:spPr/>
        <p:txBody>
          <a:bodyPr/>
          <a:lstStyle/>
          <a:p>
            <a:r>
              <a:rPr lang="de-DE" dirty="0"/>
              <a:t>Post-hoc-Analyse - Einfluss verschiedener Dimensionen von CEO Power</a:t>
            </a:r>
          </a:p>
        </p:txBody>
      </p:sp>
      <p:sp>
        <p:nvSpPr>
          <p:cNvPr id="4" name="Fußzeilenplatzhalter 3">
            <a:extLst>
              <a:ext uri="{FF2B5EF4-FFF2-40B4-BE49-F238E27FC236}">
                <a16:creationId xmlns:a16="http://schemas.microsoft.com/office/drawing/2014/main" id="{B7CF41BE-022E-2EB3-1D3B-4A82DE498AB9}"/>
              </a:ext>
            </a:extLst>
          </p:cNvPr>
          <p:cNvSpPr>
            <a:spLocks noGrp="1"/>
          </p:cNvSpPr>
          <p:nvPr>
            <p:ph type="ftr" sz="quarter" idx="3"/>
          </p:nvPr>
        </p:nvSpPr>
        <p:spPr/>
        <p:txBody>
          <a:bodyPr/>
          <a:lstStyle/>
          <a:p>
            <a:r>
              <a:rPr lang="de-DE" dirty="0"/>
              <a:t>Artikel 1: Corporate Networks</a:t>
            </a:r>
          </a:p>
        </p:txBody>
      </p:sp>
      <p:sp>
        <p:nvSpPr>
          <p:cNvPr id="34" name="Rechteck 33">
            <a:extLst>
              <a:ext uri="{FF2B5EF4-FFF2-40B4-BE49-F238E27FC236}">
                <a16:creationId xmlns:a16="http://schemas.microsoft.com/office/drawing/2014/main" id="{D16FAA81-887C-9C96-F340-F0823E92DC12}"/>
              </a:ext>
            </a:extLst>
          </p:cNvPr>
          <p:cNvSpPr/>
          <p:nvPr/>
        </p:nvSpPr>
        <p:spPr>
          <a:xfrm>
            <a:off x="348637"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Board Interlocks</a:t>
            </a:r>
          </a:p>
        </p:txBody>
      </p:sp>
      <p:sp>
        <p:nvSpPr>
          <p:cNvPr id="35" name="Rechteck 34">
            <a:extLst>
              <a:ext uri="{FF2B5EF4-FFF2-40B4-BE49-F238E27FC236}">
                <a16:creationId xmlns:a16="http://schemas.microsoft.com/office/drawing/2014/main" id="{9ADE4260-4559-F6D6-8E4D-D772A96D2CD9}"/>
              </a:ext>
            </a:extLst>
          </p:cNvPr>
          <p:cNvSpPr/>
          <p:nvPr/>
        </p:nvSpPr>
        <p:spPr>
          <a:xfrm>
            <a:off x="8535632" y="383682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Firm Performance</a:t>
            </a:r>
          </a:p>
        </p:txBody>
      </p:sp>
      <p:sp>
        <p:nvSpPr>
          <p:cNvPr id="37" name="Rechteck 36">
            <a:extLst>
              <a:ext uri="{FF2B5EF4-FFF2-40B4-BE49-F238E27FC236}">
                <a16:creationId xmlns:a16="http://schemas.microsoft.com/office/drawing/2014/main" id="{791ED8BD-4C08-84C1-732E-645BB2A05711}"/>
              </a:ext>
            </a:extLst>
          </p:cNvPr>
          <p:cNvSpPr/>
          <p:nvPr/>
        </p:nvSpPr>
        <p:spPr>
          <a:xfrm>
            <a:off x="4702336" y="4247236"/>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a:t>
            </a:r>
          </a:p>
        </p:txBody>
      </p:sp>
      <p:grpSp>
        <p:nvGrpSpPr>
          <p:cNvPr id="9" name="Gruppieren 8">
            <a:extLst>
              <a:ext uri="{FF2B5EF4-FFF2-40B4-BE49-F238E27FC236}">
                <a16:creationId xmlns:a16="http://schemas.microsoft.com/office/drawing/2014/main" id="{08B45D25-B393-43D1-8E36-088586953296}"/>
              </a:ext>
            </a:extLst>
          </p:cNvPr>
          <p:cNvGrpSpPr/>
          <p:nvPr/>
        </p:nvGrpSpPr>
        <p:grpSpPr>
          <a:xfrm>
            <a:off x="2804670" y="1611823"/>
            <a:ext cx="1897666" cy="2490318"/>
            <a:chOff x="4108016" y="1466415"/>
            <a:chExt cx="1897666" cy="2490318"/>
          </a:xfrm>
        </p:grpSpPr>
        <p:cxnSp>
          <p:nvCxnSpPr>
            <p:cNvPr id="39" name="Gerade Verbindung mit Pfeil 38">
              <a:extLst>
                <a:ext uri="{FF2B5EF4-FFF2-40B4-BE49-F238E27FC236}">
                  <a16:creationId xmlns:a16="http://schemas.microsoft.com/office/drawing/2014/main" id="{9F7417F7-2412-78D6-3275-ECEC2DE4FAE1}"/>
                </a:ext>
              </a:extLst>
            </p:cNvPr>
            <p:cNvCxnSpPr>
              <a:cxnSpLocks/>
              <a:stCxn id="40" idx="2"/>
            </p:cNvCxnSpPr>
            <p:nvPr/>
          </p:nvCxnSpPr>
          <p:spPr>
            <a:xfrm>
              <a:off x="5056849" y="21864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40" name="Rechteck 39">
              <a:extLst>
                <a:ext uri="{FF2B5EF4-FFF2-40B4-BE49-F238E27FC236}">
                  <a16:creationId xmlns:a16="http://schemas.microsoft.com/office/drawing/2014/main" id="{109DDBBC-8BB9-CBA1-7F17-36712A9ABB38}"/>
                </a:ext>
              </a:extLst>
            </p:cNvPr>
            <p:cNvSpPr/>
            <p:nvPr/>
          </p:nvSpPr>
          <p:spPr>
            <a:xfrm>
              <a:off x="4108016" y="14664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Structural Power</a:t>
              </a:r>
            </a:p>
          </p:txBody>
        </p:sp>
      </p:grpSp>
      <p:cxnSp>
        <p:nvCxnSpPr>
          <p:cNvPr id="26" name="Gerade Verbindung mit Pfeil 25">
            <a:extLst>
              <a:ext uri="{FF2B5EF4-FFF2-40B4-BE49-F238E27FC236}">
                <a16:creationId xmlns:a16="http://schemas.microsoft.com/office/drawing/2014/main" id="{85814C4D-75E6-4DDE-8DA5-6089A776857C}"/>
              </a:ext>
            </a:extLst>
          </p:cNvPr>
          <p:cNvCxnSpPr>
            <a:cxnSpLocks/>
            <a:stCxn id="34" idx="3"/>
            <a:endCxn id="35" idx="1"/>
          </p:cNvCxnSpPr>
          <p:nvPr/>
        </p:nvCxnSpPr>
        <p:spPr>
          <a:xfrm>
            <a:off x="2986441" y="4196478"/>
            <a:ext cx="554919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8" name="Gruppieren 7">
            <a:extLst>
              <a:ext uri="{FF2B5EF4-FFF2-40B4-BE49-F238E27FC236}">
                <a16:creationId xmlns:a16="http://schemas.microsoft.com/office/drawing/2014/main" id="{27DBB6CB-B08C-4679-9B02-43FDF48B98D7}"/>
              </a:ext>
            </a:extLst>
          </p:cNvPr>
          <p:cNvGrpSpPr/>
          <p:nvPr/>
        </p:nvGrpSpPr>
        <p:grpSpPr>
          <a:xfrm>
            <a:off x="4826071" y="1611823"/>
            <a:ext cx="1897666" cy="2490318"/>
            <a:chOff x="4260416" y="1618815"/>
            <a:chExt cx="1897666" cy="2490318"/>
          </a:xfrm>
        </p:grpSpPr>
        <p:cxnSp>
          <p:nvCxnSpPr>
            <p:cNvPr id="31" name="Gerade Verbindung mit Pfeil 30">
              <a:extLst>
                <a:ext uri="{FF2B5EF4-FFF2-40B4-BE49-F238E27FC236}">
                  <a16:creationId xmlns:a16="http://schemas.microsoft.com/office/drawing/2014/main" id="{07464725-D190-4033-9CC6-F1C295A39965}"/>
                </a:ext>
              </a:extLst>
            </p:cNvPr>
            <p:cNvCxnSpPr>
              <a:cxnSpLocks/>
              <a:stCxn id="32" idx="2"/>
            </p:cNvCxnSpPr>
            <p:nvPr/>
          </p:nvCxnSpPr>
          <p:spPr>
            <a:xfrm>
              <a:off x="5209249" y="23388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2" name="Rechteck 31">
              <a:extLst>
                <a:ext uri="{FF2B5EF4-FFF2-40B4-BE49-F238E27FC236}">
                  <a16:creationId xmlns:a16="http://schemas.microsoft.com/office/drawing/2014/main" id="{D8CF9B74-3398-4F9B-8CAF-AFE0DC817819}"/>
                </a:ext>
              </a:extLst>
            </p:cNvPr>
            <p:cNvSpPr/>
            <p:nvPr/>
          </p:nvSpPr>
          <p:spPr>
            <a:xfrm>
              <a:off x="4260416" y="16188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Ownership Power</a:t>
              </a:r>
            </a:p>
          </p:txBody>
        </p:sp>
      </p:grpSp>
      <p:grpSp>
        <p:nvGrpSpPr>
          <p:cNvPr id="7" name="Gruppieren 6">
            <a:extLst>
              <a:ext uri="{FF2B5EF4-FFF2-40B4-BE49-F238E27FC236}">
                <a16:creationId xmlns:a16="http://schemas.microsoft.com/office/drawing/2014/main" id="{8B9145D5-3FB1-417E-8D36-F720F0863A95}"/>
              </a:ext>
            </a:extLst>
          </p:cNvPr>
          <p:cNvGrpSpPr/>
          <p:nvPr/>
        </p:nvGrpSpPr>
        <p:grpSpPr>
          <a:xfrm>
            <a:off x="6847473" y="1611823"/>
            <a:ext cx="1897666" cy="2490318"/>
            <a:chOff x="4412816" y="1771215"/>
            <a:chExt cx="1897666" cy="2490318"/>
          </a:xfrm>
        </p:grpSpPr>
        <p:cxnSp>
          <p:nvCxnSpPr>
            <p:cNvPr id="33" name="Gerade Verbindung mit Pfeil 32">
              <a:extLst>
                <a:ext uri="{FF2B5EF4-FFF2-40B4-BE49-F238E27FC236}">
                  <a16:creationId xmlns:a16="http://schemas.microsoft.com/office/drawing/2014/main" id="{22442FDF-1FAD-426C-B498-5FBBA1E59A02}"/>
                </a:ext>
              </a:extLst>
            </p:cNvPr>
            <p:cNvCxnSpPr>
              <a:cxnSpLocks/>
              <a:stCxn id="38" idx="2"/>
            </p:cNvCxnSpPr>
            <p:nvPr/>
          </p:nvCxnSpPr>
          <p:spPr>
            <a:xfrm>
              <a:off x="5361649" y="2491215"/>
              <a:ext cx="0" cy="177031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8" name="Rechteck 37">
              <a:extLst>
                <a:ext uri="{FF2B5EF4-FFF2-40B4-BE49-F238E27FC236}">
                  <a16:creationId xmlns:a16="http://schemas.microsoft.com/office/drawing/2014/main" id="{F273CE10-D3C6-4D05-BEE3-14B077228709}"/>
                </a:ext>
              </a:extLst>
            </p:cNvPr>
            <p:cNvSpPr/>
            <p:nvPr/>
          </p:nvSpPr>
          <p:spPr>
            <a:xfrm>
              <a:off x="4412816" y="17712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CEO Expert</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Power</a:t>
              </a:r>
            </a:p>
          </p:txBody>
        </p:sp>
      </p:grpSp>
      <p:sp>
        <p:nvSpPr>
          <p:cNvPr id="21" name="Rechteck 20">
            <a:extLst>
              <a:ext uri="{FF2B5EF4-FFF2-40B4-BE49-F238E27FC236}">
                <a16:creationId xmlns:a16="http://schemas.microsoft.com/office/drawing/2014/main" id="{D855F16F-0CBB-4032-9007-407CEE3367A3}"/>
              </a:ext>
            </a:extLst>
          </p:cNvPr>
          <p:cNvSpPr/>
          <p:nvPr/>
        </p:nvSpPr>
        <p:spPr>
          <a:xfrm>
            <a:off x="5888545" y="2856221"/>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400" b="1" dirty="0">
              <a:solidFill>
                <a:schemeClr val="tx1"/>
              </a:solidFill>
              <a:cs typeface="Arial" panose="020B0604020202020204" pitchFamily="34" charset="0"/>
            </a:endParaRPr>
          </a:p>
        </p:txBody>
      </p:sp>
      <p:sp>
        <p:nvSpPr>
          <p:cNvPr id="2" name="Rechteck 1">
            <a:extLst>
              <a:ext uri="{FF2B5EF4-FFF2-40B4-BE49-F238E27FC236}">
                <a16:creationId xmlns:a16="http://schemas.microsoft.com/office/drawing/2014/main" id="{A1683C46-96E0-9DC5-36BC-84D17BBF93A5}"/>
              </a:ext>
            </a:extLst>
          </p:cNvPr>
          <p:cNvSpPr/>
          <p:nvPr/>
        </p:nvSpPr>
        <p:spPr>
          <a:xfrm>
            <a:off x="3690754" y="260191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-.02 (.02) [.001]</a:t>
            </a:r>
          </a:p>
        </p:txBody>
      </p:sp>
      <p:sp>
        <p:nvSpPr>
          <p:cNvPr id="3" name="Rechteck 2">
            <a:extLst>
              <a:ext uri="{FF2B5EF4-FFF2-40B4-BE49-F238E27FC236}">
                <a16:creationId xmlns:a16="http://schemas.microsoft.com/office/drawing/2014/main" id="{3CA97F7E-9089-A183-1B12-B42ECE2AA0EE}"/>
              </a:ext>
            </a:extLst>
          </p:cNvPr>
          <p:cNvSpPr/>
          <p:nvPr/>
        </p:nvSpPr>
        <p:spPr>
          <a:xfrm>
            <a:off x="5712157" y="304062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.00 (.01) [.802]</a:t>
            </a:r>
          </a:p>
        </p:txBody>
      </p:sp>
      <p:sp>
        <p:nvSpPr>
          <p:cNvPr id="5" name="Rechteck 4">
            <a:extLst>
              <a:ext uri="{FF2B5EF4-FFF2-40B4-BE49-F238E27FC236}">
                <a16:creationId xmlns:a16="http://schemas.microsoft.com/office/drawing/2014/main" id="{436F77DA-25FA-B238-2EB9-3141C211B12C}"/>
              </a:ext>
            </a:extLst>
          </p:cNvPr>
          <p:cNvSpPr/>
          <p:nvPr/>
        </p:nvSpPr>
        <p:spPr>
          <a:xfrm>
            <a:off x="7909946" y="3333273"/>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 = </a:t>
            </a:r>
            <a:r>
              <a:rPr lang="en-AU" sz="1400" dirty="0">
                <a:solidFill>
                  <a:schemeClr val="tx1"/>
                </a:solidFill>
                <a:cs typeface="Arial" panose="020B0604020202020204" pitchFamily="34" charset="0"/>
              </a:rPr>
              <a:t>-.02 (.01) [.032]</a:t>
            </a:r>
          </a:p>
        </p:txBody>
      </p:sp>
    </p:spTree>
    <p:extLst>
      <p:ext uri="{BB962C8B-B14F-4D97-AF65-F5344CB8AC3E}">
        <p14:creationId xmlns:p14="http://schemas.microsoft.com/office/powerpoint/2010/main" val="1885366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F2084A3A-4A75-4C45-8F85-A5B3236AAC5E}"/>
              </a:ext>
            </a:extLst>
          </p:cNvPr>
          <p:cNvSpPr>
            <a:spLocks noGrp="1"/>
          </p:cNvSpPr>
          <p:nvPr>
            <p:ph type="body" sz="quarter" idx="10"/>
          </p:nvPr>
        </p:nvSpPr>
        <p:spPr/>
        <p:txBody>
          <a:bodyPr/>
          <a:lstStyle/>
          <a:p>
            <a:r>
              <a:rPr lang="de-CH" dirty="0"/>
              <a:t>Ergebnisse der Meta-Analyse</a:t>
            </a:r>
          </a:p>
        </p:txBody>
      </p:sp>
      <p:sp>
        <p:nvSpPr>
          <p:cNvPr id="4" name="Fußzeilenplatzhalter 3">
            <a:extLst>
              <a:ext uri="{FF2B5EF4-FFF2-40B4-BE49-F238E27FC236}">
                <a16:creationId xmlns:a16="http://schemas.microsoft.com/office/drawing/2014/main" id="{10D5B9EE-6F65-40C3-985B-8B370DA1650D}"/>
              </a:ext>
            </a:extLst>
          </p:cNvPr>
          <p:cNvSpPr>
            <a:spLocks noGrp="1"/>
          </p:cNvSpPr>
          <p:nvPr>
            <p:ph type="ftr" sz="quarter" idx="3"/>
          </p:nvPr>
        </p:nvSpPr>
        <p:spPr/>
        <p:txBody>
          <a:bodyPr/>
          <a:lstStyle/>
          <a:p>
            <a:r>
              <a:rPr lang="de-DE" dirty="0"/>
              <a:t>Artikel 1: Corporate Networks</a:t>
            </a:r>
          </a:p>
        </p:txBody>
      </p:sp>
      <p:cxnSp>
        <p:nvCxnSpPr>
          <p:cNvPr id="7" name="Gerader Verbinder 6">
            <a:extLst>
              <a:ext uri="{FF2B5EF4-FFF2-40B4-BE49-F238E27FC236}">
                <a16:creationId xmlns:a16="http://schemas.microsoft.com/office/drawing/2014/main" id="{B945893E-57D5-4D7F-BBD0-7703DC13C0A3}"/>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15C56A5-0A0F-414D-AE6E-BBDB05334630}"/>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0B1DD206-EE90-4102-A437-E3F5446DA60C}"/>
              </a:ext>
            </a:extLst>
          </p:cNvPr>
          <p:cNvSpPr/>
          <p:nvPr/>
        </p:nvSpPr>
        <p:spPr>
          <a:xfrm>
            <a:off x="40682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1"/>
                </a:solidFill>
              </a:rPr>
              <a:t>Board </a:t>
            </a:r>
            <a:r>
              <a:rPr lang="de-CH" b="1" dirty="0" err="1">
                <a:solidFill>
                  <a:schemeClr val="accent1"/>
                </a:solidFill>
              </a:rPr>
              <a:t>Interlocks</a:t>
            </a:r>
            <a:r>
              <a:rPr lang="de-CH" b="1" dirty="0">
                <a:solidFill>
                  <a:schemeClr val="accent1"/>
                </a:solidFill>
              </a:rPr>
              <a:t> und Unternehmenserfolg</a:t>
            </a:r>
          </a:p>
        </p:txBody>
      </p:sp>
      <p:sp>
        <p:nvSpPr>
          <p:cNvPr id="12" name="Rechteck 11">
            <a:extLst>
              <a:ext uri="{FF2B5EF4-FFF2-40B4-BE49-F238E27FC236}">
                <a16:creationId xmlns:a16="http://schemas.microsoft.com/office/drawing/2014/main" id="{E1798704-7A89-4A75-B156-63F28D3F7E38}"/>
              </a:ext>
            </a:extLst>
          </p:cNvPr>
          <p:cNvSpPr/>
          <p:nvPr/>
        </p:nvSpPr>
        <p:spPr>
          <a:xfrm>
            <a:off x="405567"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dirty="0">
                <a:solidFill>
                  <a:schemeClr val="tx1"/>
                </a:solidFill>
              </a:rPr>
              <a:t>Signifikant </a:t>
            </a:r>
            <a:r>
              <a:rPr lang="de-CH" sz="1400" b="1" dirty="0">
                <a:solidFill>
                  <a:schemeClr val="tx1"/>
                </a:solidFill>
              </a:rPr>
              <a:t>positiver Zusammenhang </a:t>
            </a:r>
            <a:r>
              <a:rPr lang="de-CH" sz="1400" dirty="0">
                <a:solidFill>
                  <a:schemeClr val="tx1"/>
                </a:solidFill>
              </a:rPr>
              <a:t>von Board </a:t>
            </a:r>
            <a:r>
              <a:rPr lang="de-CH" sz="1400" dirty="0" err="1">
                <a:solidFill>
                  <a:schemeClr val="tx1"/>
                </a:solidFill>
              </a:rPr>
              <a:t>Interlocks</a:t>
            </a:r>
            <a:r>
              <a:rPr lang="de-CH" sz="1400" dirty="0">
                <a:solidFill>
                  <a:schemeClr val="tx1"/>
                </a:solidFill>
              </a:rPr>
              <a:t> &amp; Unternehmenserfolg</a:t>
            </a:r>
          </a:p>
        </p:txBody>
      </p:sp>
      <p:sp>
        <p:nvSpPr>
          <p:cNvPr id="13" name="Rechteck 12">
            <a:extLst>
              <a:ext uri="{FF2B5EF4-FFF2-40B4-BE49-F238E27FC236}">
                <a16:creationId xmlns:a16="http://schemas.microsoft.com/office/drawing/2014/main" id="{3DC1752C-5A10-46AB-8543-49268460DCDC}"/>
              </a:ext>
            </a:extLst>
          </p:cNvPr>
          <p:cNvSpPr/>
          <p:nvPr/>
        </p:nvSpPr>
        <p:spPr>
          <a:xfrm>
            <a:off x="406824"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b="1" dirty="0">
                <a:solidFill>
                  <a:schemeClr val="tx1"/>
                </a:solidFill>
              </a:rPr>
              <a:t>Negativer Zusammenhang </a:t>
            </a:r>
            <a:r>
              <a:rPr lang="de-CH" sz="1400" dirty="0">
                <a:solidFill>
                  <a:schemeClr val="tx1"/>
                </a:solidFill>
              </a:rPr>
              <a:t>ist in Einzelfällen </a:t>
            </a:r>
            <a:r>
              <a:rPr lang="de-CH" sz="1400" b="1" dirty="0">
                <a:solidFill>
                  <a:schemeClr val="tx1"/>
                </a:solidFill>
              </a:rPr>
              <a:t>möglich</a:t>
            </a:r>
            <a:r>
              <a:rPr lang="de-CH" sz="1400" dirty="0">
                <a:solidFill>
                  <a:schemeClr val="tx1"/>
                </a:solidFill>
              </a:rPr>
              <a:t> (</a:t>
            </a:r>
            <a:r>
              <a:rPr lang="de-CH" sz="1400" dirty="0" err="1">
                <a:solidFill>
                  <a:schemeClr val="tx1"/>
                </a:solidFill>
              </a:rPr>
              <a:t>Konf</a:t>
            </a:r>
            <a:r>
              <a:rPr lang="de-CH" sz="1400" dirty="0">
                <a:solidFill>
                  <a:schemeClr val="tx1"/>
                </a:solidFill>
              </a:rPr>
              <a:t>. </a:t>
            </a:r>
            <a:r>
              <a:rPr lang="de-CH" sz="1400" dirty="0" err="1">
                <a:solidFill>
                  <a:schemeClr val="tx1"/>
                </a:solidFill>
              </a:rPr>
              <a:t>Intv</a:t>
            </a:r>
            <a:r>
              <a:rPr lang="de-CH" sz="1400" dirty="0">
                <a:solidFill>
                  <a:schemeClr val="tx1"/>
                </a:solidFill>
              </a:rPr>
              <a:t>.)</a:t>
            </a:r>
          </a:p>
        </p:txBody>
      </p:sp>
      <p:sp>
        <p:nvSpPr>
          <p:cNvPr id="14" name="Rechteck 13">
            <a:extLst>
              <a:ext uri="{FF2B5EF4-FFF2-40B4-BE49-F238E27FC236}">
                <a16:creationId xmlns:a16="http://schemas.microsoft.com/office/drawing/2014/main" id="{EF11A247-0D48-480A-9466-E7728877B3FD}"/>
              </a:ext>
            </a:extLst>
          </p:cNvPr>
          <p:cNvSpPr/>
          <p:nvPr/>
        </p:nvSpPr>
        <p:spPr>
          <a:xfrm>
            <a:off x="405566" y="4882061"/>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dirty="0">
                <a:solidFill>
                  <a:schemeClr val="tx1"/>
                </a:solidFill>
              </a:rPr>
              <a:t>Board Interlock wirken sowohl über </a:t>
            </a:r>
            <a:r>
              <a:rPr lang="de-CH" sz="1400" b="1" dirty="0">
                <a:solidFill>
                  <a:schemeClr val="tx1"/>
                </a:solidFill>
              </a:rPr>
              <a:t>Ressource Provision &amp; Agency Costs </a:t>
            </a:r>
            <a:r>
              <a:rPr lang="de-CH" sz="1400" dirty="0">
                <a:solidFill>
                  <a:schemeClr val="tx1"/>
                </a:solidFill>
              </a:rPr>
              <a:t>– die Balance ist entscheidend</a:t>
            </a:r>
          </a:p>
        </p:txBody>
      </p:sp>
      <p:sp>
        <p:nvSpPr>
          <p:cNvPr id="20" name="Rechteck 19">
            <a:extLst>
              <a:ext uri="{FF2B5EF4-FFF2-40B4-BE49-F238E27FC236}">
                <a16:creationId xmlns:a16="http://schemas.microsoft.com/office/drawing/2014/main" id="{55D7DF8A-C821-4E8D-9480-4E0C413ECF2B}"/>
              </a:ext>
            </a:extLst>
          </p:cNvPr>
          <p:cNvSpPr/>
          <p:nvPr/>
        </p:nvSpPr>
        <p:spPr>
          <a:xfrm>
            <a:off x="4054790"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tx1"/>
                </a:solidFill>
              </a:rPr>
              <a:t>Einfluss der Direktoren</a:t>
            </a:r>
            <a:r>
              <a:rPr lang="de-DE" sz="1400" dirty="0">
                <a:solidFill>
                  <a:schemeClr val="tx1"/>
                </a:solidFill>
              </a:rPr>
              <a:t> im Board </a:t>
            </a:r>
            <a:r>
              <a:rPr lang="de-DE" sz="1400" dirty="0" err="1">
                <a:solidFill>
                  <a:schemeClr val="tx1"/>
                </a:solidFill>
              </a:rPr>
              <a:t>of</a:t>
            </a:r>
            <a:r>
              <a:rPr lang="de-DE" sz="1400" dirty="0">
                <a:solidFill>
                  <a:schemeClr val="tx1"/>
                </a:solidFill>
              </a:rPr>
              <a:t> </a:t>
            </a:r>
            <a:r>
              <a:rPr lang="de-DE" sz="1400" dirty="0" err="1">
                <a:solidFill>
                  <a:schemeClr val="tx1"/>
                </a:solidFill>
              </a:rPr>
              <a:t>Directors</a:t>
            </a:r>
            <a:r>
              <a:rPr lang="de-DE" sz="1400" dirty="0">
                <a:solidFill>
                  <a:schemeClr val="tx1"/>
                </a:solidFill>
              </a:rPr>
              <a:t> als </a:t>
            </a:r>
            <a:r>
              <a:rPr lang="de-DE" sz="1400" b="1" dirty="0">
                <a:solidFill>
                  <a:schemeClr val="tx1"/>
                </a:solidFill>
              </a:rPr>
              <a:t>zentrale Bedingung </a:t>
            </a:r>
            <a:r>
              <a:rPr lang="de-DE" sz="1400" dirty="0">
                <a:solidFill>
                  <a:schemeClr val="tx1"/>
                </a:solidFill>
              </a:rPr>
              <a:t>für einen Effekt</a:t>
            </a:r>
            <a:endParaRPr lang="de-CH" sz="1400" dirty="0">
              <a:solidFill>
                <a:schemeClr val="tx1"/>
              </a:solidFill>
            </a:endParaRPr>
          </a:p>
        </p:txBody>
      </p:sp>
      <p:sp>
        <p:nvSpPr>
          <p:cNvPr id="21" name="Rechteck 20">
            <a:extLst>
              <a:ext uri="{FF2B5EF4-FFF2-40B4-BE49-F238E27FC236}">
                <a16:creationId xmlns:a16="http://schemas.microsoft.com/office/drawing/2014/main" id="{9BB8E55D-9688-49BF-A3BD-559E6DE7C6F5}"/>
              </a:ext>
            </a:extLst>
          </p:cNvPr>
          <p:cNvSpPr/>
          <p:nvPr/>
        </p:nvSpPr>
        <p:spPr>
          <a:xfrm>
            <a:off x="4054790"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b="1" dirty="0">
                <a:solidFill>
                  <a:schemeClr val="tx1"/>
                </a:solidFill>
              </a:rPr>
              <a:t>Mächtige CEOs </a:t>
            </a:r>
            <a:r>
              <a:rPr lang="de-CH" sz="1400" dirty="0">
                <a:solidFill>
                  <a:schemeClr val="tx1"/>
                </a:solidFill>
              </a:rPr>
              <a:t>haben einen </a:t>
            </a:r>
            <a:r>
              <a:rPr lang="de-CH" sz="1400" b="1" dirty="0">
                <a:solidFill>
                  <a:schemeClr val="tx1"/>
                </a:solidFill>
              </a:rPr>
              <a:t>negativen</a:t>
            </a:r>
            <a:r>
              <a:rPr lang="de-CH" sz="1400" dirty="0">
                <a:solidFill>
                  <a:schemeClr val="tx1"/>
                </a:solidFill>
              </a:rPr>
              <a:t> moderierenden </a:t>
            </a:r>
            <a:r>
              <a:rPr lang="de-CH" sz="1400" b="1" dirty="0">
                <a:solidFill>
                  <a:schemeClr val="tx1"/>
                </a:solidFill>
              </a:rPr>
              <a:t>Effekt</a:t>
            </a:r>
          </a:p>
        </p:txBody>
      </p:sp>
      <p:sp>
        <p:nvSpPr>
          <p:cNvPr id="22" name="Rechteck 21">
            <a:extLst>
              <a:ext uri="{FF2B5EF4-FFF2-40B4-BE49-F238E27FC236}">
                <a16:creationId xmlns:a16="http://schemas.microsoft.com/office/drawing/2014/main" id="{B850A4E2-168B-441D-B3C1-2010D7AED91D}"/>
              </a:ext>
            </a:extLst>
          </p:cNvPr>
          <p:cNvSpPr/>
          <p:nvPr/>
        </p:nvSpPr>
        <p:spPr>
          <a:xfrm>
            <a:off x="4054790" y="4882061"/>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dirty="0">
                <a:solidFill>
                  <a:schemeClr val="tx1"/>
                </a:solidFill>
              </a:rPr>
              <a:t>Der Effekt ist maßgeblich getrieben durch die </a:t>
            </a:r>
            <a:r>
              <a:rPr lang="de-CH" sz="1400" b="1" dirty="0">
                <a:solidFill>
                  <a:schemeClr val="tx1"/>
                </a:solidFill>
              </a:rPr>
              <a:t>strukturelle Macht </a:t>
            </a:r>
            <a:r>
              <a:rPr lang="de-CH" sz="1400" dirty="0">
                <a:solidFill>
                  <a:schemeClr val="tx1"/>
                </a:solidFill>
              </a:rPr>
              <a:t>und die </a:t>
            </a:r>
            <a:r>
              <a:rPr lang="de-CH" sz="1400" b="1" dirty="0">
                <a:solidFill>
                  <a:schemeClr val="tx1"/>
                </a:solidFill>
              </a:rPr>
              <a:t>Expertenmacht</a:t>
            </a:r>
            <a:r>
              <a:rPr lang="de-CH" sz="1400" dirty="0">
                <a:solidFill>
                  <a:schemeClr val="tx1"/>
                </a:solidFill>
              </a:rPr>
              <a:t> des CEOs</a:t>
            </a:r>
          </a:p>
        </p:txBody>
      </p:sp>
      <p:sp>
        <p:nvSpPr>
          <p:cNvPr id="16" name="Rechteck 15">
            <a:extLst>
              <a:ext uri="{FF2B5EF4-FFF2-40B4-BE49-F238E27FC236}">
                <a16:creationId xmlns:a16="http://schemas.microsoft.com/office/drawing/2014/main" id="{9C955454-BE70-49EB-97F0-5501490BBFF8}"/>
              </a:ext>
            </a:extLst>
          </p:cNvPr>
          <p:cNvSpPr/>
          <p:nvPr/>
        </p:nvSpPr>
        <p:spPr>
          <a:xfrm>
            <a:off x="4054788"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Dynamik im</a:t>
            </a:r>
            <a:br>
              <a:rPr lang="de-CH" b="1" dirty="0">
                <a:solidFill>
                  <a:schemeClr val="accent4"/>
                </a:solidFill>
              </a:rPr>
            </a:br>
            <a:r>
              <a:rPr lang="de-CH" b="1" dirty="0">
                <a:solidFill>
                  <a:schemeClr val="accent4"/>
                </a:solidFill>
              </a:rPr>
              <a:t>Board </a:t>
            </a:r>
            <a:r>
              <a:rPr lang="de-CH" b="1" dirty="0" err="1">
                <a:solidFill>
                  <a:schemeClr val="accent4"/>
                </a:solidFill>
              </a:rPr>
              <a:t>of</a:t>
            </a:r>
            <a:r>
              <a:rPr lang="de-CH" b="1" dirty="0">
                <a:solidFill>
                  <a:schemeClr val="accent4"/>
                </a:solidFill>
              </a:rPr>
              <a:t> </a:t>
            </a:r>
            <a:r>
              <a:rPr lang="de-CH" b="1" dirty="0" err="1">
                <a:solidFill>
                  <a:schemeClr val="accent4"/>
                </a:solidFill>
              </a:rPr>
              <a:t>Directors</a:t>
            </a:r>
            <a:endParaRPr lang="de-CH" b="1" dirty="0">
              <a:solidFill>
                <a:schemeClr val="accent4"/>
              </a:solidFill>
            </a:endParaRPr>
          </a:p>
        </p:txBody>
      </p:sp>
      <p:sp>
        <p:nvSpPr>
          <p:cNvPr id="17" name="Rechteck 16">
            <a:extLst>
              <a:ext uri="{FF2B5EF4-FFF2-40B4-BE49-F238E27FC236}">
                <a16:creationId xmlns:a16="http://schemas.microsoft.com/office/drawing/2014/main" id="{BA93829D-8185-4C67-8636-DC7D8888630A}"/>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tx1"/>
                </a:solidFill>
              </a:rPr>
              <a:t>Institutionelle </a:t>
            </a:r>
          </a:p>
          <a:p>
            <a:pPr algn="ctr"/>
            <a:r>
              <a:rPr lang="de-CH" b="1" dirty="0">
                <a:solidFill>
                  <a:schemeClr val="tx1"/>
                </a:solidFill>
              </a:rPr>
              <a:t>Einflüsse</a:t>
            </a:r>
          </a:p>
        </p:txBody>
      </p:sp>
      <p:sp>
        <p:nvSpPr>
          <p:cNvPr id="18" name="Rechteck 17">
            <a:extLst>
              <a:ext uri="{FF2B5EF4-FFF2-40B4-BE49-F238E27FC236}">
                <a16:creationId xmlns:a16="http://schemas.microsoft.com/office/drawing/2014/main" id="{43C89726-4B4F-495C-8A13-AEFD633C1D59}"/>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b="1" dirty="0">
                <a:solidFill>
                  <a:schemeClr val="tx1"/>
                </a:solidFill>
              </a:rPr>
              <a:t>Ein starkes formelles und informelles institutionelles Umfeld </a:t>
            </a:r>
            <a:r>
              <a:rPr lang="de-CH" sz="1400" dirty="0">
                <a:solidFill>
                  <a:schemeClr val="tx1"/>
                </a:solidFill>
              </a:rPr>
              <a:t>hat einen </a:t>
            </a:r>
            <a:r>
              <a:rPr lang="de-CH" sz="1400" b="1" dirty="0">
                <a:solidFill>
                  <a:schemeClr val="tx1"/>
                </a:solidFill>
              </a:rPr>
              <a:t>positiv</a:t>
            </a:r>
            <a:r>
              <a:rPr lang="de-CH" sz="1400" dirty="0">
                <a:solidFill>
                  <a:schemeClr val="tx1"/>
                </a:solidFill>
              </a:rPr>
              <a:t> moderierenden </a:t>
            </a:r>
            <a:r>
              <a:rPr lang="de-CH" sz="1400" b="1" dirty="0">
                <a:solidFill>
                  <a:schemeClr val="tx1"/>
                </a:solidFill>
              </a:rPr>
              <a:t>Effekt</a:t>
            </a:r>
          </a:p>
        </p:txBody>
      </p:sp>
      <p:sp>
        <p:nvSpPr>
          <p:cNvPr id="19" name="Rechteck 18">
            <a:extLst>
              <a:ext uri="{FF2B5EF4-FFF2-40B4-BE49-F238E27FC236}">
                <a16:creationId xmlns:a16="http://schemas.microsoft.com/office/drawing/2014/main" id="{999D2264-55A3-4A81-962D-621EB3E77746}"/>
              </a:ext>
            </a:extLst>
          </p:cNvPr>
          <p:cNvSpPr/>
          <p:nvPr/>
        </p:nvSpPr>
        <p:spPr>
          <a:xfrm>
            <a:off x="7702754"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b="1" dirty="0">
                <a:solidFill>
                  <a:schemeClr val="tx1"/>
                </a:solidFill>
              </a:rPr>
              <a:t>Sicherheit</a:t>
            </a:r>
            <a:r>
              <a:rPr lang="de-CH" sz="1400" dirty="0">
                <a:solidFill>
                  <a:schemeClr val="tx1"/>
                </a:solidFill>
              </a:rPr>
              <a:t>, </a:t>
            </a:r>
            <a:r>
              <a:rPr lang="de-CH" sz="1400" b="1" dirty="0">
                <a:solidFill>
                  <a:schemeClr val="tx1"/>
                </a:solidFill>
              </a:rPr>
              <a:t>Stabilität</a:t>
            </a:r>
            <a:r>
              <a:rPr lang="de-CH" sz="1400" dirty="0">
                <a:solidFill>
                  <a:schemeClr val="tx1"/>
                </a:solidFill>
              </a:rPr>
              <a:t> und hoher Grad an </a:t>
            </a:r>
            <a:r>
              <a:rPr lang="de-CH" sz="1400" b="1" dirty="0">
                <a:solidFill>
                  <a:schemeClr val="tx1"/>
                </a:solidFill>
              </a:rPr>
              <a:t>Rechtsstaatlichkeit</a:t>
            </a:r>
            <a:r>
              <a:rPr lang="de-CH" sz="1400" dirty="0">
                <a:solidFill>
                  <a:schemeClr val="tx1"/>
                </a:solidFill>
              </a:rPr>
              <a:t> fördern den Wissensaustausch</a:t>
            </a:r>
          </a:p>
        </p:txBody>
      </p:sp>
      <p:sp>
        <p:nvSpPr>
          <p:cNvPr id="26" name="Rechteck 25">
            <a:extLst>
              <a:ext uri="{FF2B5EF4-FFF2-40B4-BE49-F238E27FC236}">
                <a16:creationId xmlns:a16="http://schemas.microsoft.com/office/drawing/2014/main" id="{3D224C8E-F350-49EC-B051-A0E25206CE95}"/>
              </a:ext>
            </a:extLst>
          </p:cNvPr>
          <p:cNvSpPr/>
          <p:nvPr/>
        </p:nvSpPr>
        <p:spPr>
          <a:xfrm>
            <a:off x="7702754" y="4882061"/>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b="1" dirty="0">
                <a:solidFill>
                  <a:schemeClr val="tx1"/>
                </a:solidFill>
              </a:rPr>
              <a:t>Starke Normen und Werte erhöhen das Pflichtbewusstsein von Direktoren </a:t>
            </a:r>
            <a:r>
              <a:rPr lang="de-CH" sz="1400" dirty="0">
                <a:solidFill>
                  <a:schemeClr val="tx1"/>
                </a:solidFill>
              </a:rPr>
              <a:t>was sich positiv auf </a:t>
            </a:r>
            <a:r>
              <a:rPr lang="de-CH" sz="1400" dirty="0" err="1">
                <a:solidFill>
                  <a:schemeClr val="tx1"/>
                </a:solidFill>
              </a:rPr>
              <a:t>Resource</a:t>
            </a:r>
            <a:r>
              <a:rPr lang="de-CH" sz="1400" dirty="0">
                <a:solidFill>
                  <a:schemeClr val="tx1"/>
                </a:solidFill>
              </a:rPr>
              <a:t>-Provision-Funktion auswirkt</a:t>
            </a:r>
          </a:p>
        </p:txBody>
      </p:sp>
      <p:sp>
        <p:nvSpPr>
          <p:cNvPr id="3" name="Ellipse 2">
            <a:extLst>
              <a:ext uri="{FF2B5EF4-FFF2-40B4-BE49-F238E27FC236}">
                <a16:creationId xmlns:a16="http://schemas.microsoft.com/office/drawing/2014/main" id="{1E9FF1F7-0D7A-BD7B-4488-F9271F05B527}"/>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6" name="Grafik 5" descr="Abakus mit einfarbiger Füllung">
            <a:extLst>
              <a:ext uri="{FF2B5EF4-FFF2-40B4-BE49-F238E27FC236}">
                <a16:creationId xmlns:a16="http://schemas.microsoft.com/office/drawing/2014/main" id="{C045E387-8733-10B7-E25B-CF73228D24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1951" y="361564"/>
            <a:ext cx="538626" cy="538626"/>
          </a:xfrm>
          <a:prstGeom prst="rect">
            <a:avLst/>
          </a:prstGeom>
        </p:spPr>
      </p:pic>
    </p:spTree>
    <p:extLst>
      <p:ext uri="{BB962C8B-B14F-4D97-AF65-F5344CB8AC3E}">
        <p14:creationId xmlns:p14="http://schemas.microsoft.com/office/powerpoint/2010/main" val="3526366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3FD586-EE4E-50E3-47E6-63FCAB458879}"/>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DA653683-0467-848B-E515-BD95D79509AA}"/>
              </a:ext>
            </a:extLst>
          </p:cNvPr>
          <p:cNvSpPr>
            <a:spLocks noGrp="1"/>
          </p:cNvSpPr>
          <p:nvPr>
            <p:ph type="body" sz="quarter" idx="10"/>
          </p:nvPr>
        </p:nvSpPr>
        <p:spPr/>
        <p:txBody>
          <a:bodyPr/>
          <a:lstStyle/>
          <a:p>
            <a:r>
              <a:rPr lang="de-CH" dirty="0"/>
              <a:t>Theoretische Implikationen der Meta-Analyse</a:t>
            </a:r>
          </a:p>
        </p:txBody>
      </p:sp>
      <p:sp>
        <p:nvSpPr>
          <p:cNvPr id="4" name="Fußzeilenplatzhalter 3">
            <a:extLst>
              <a:ext uri="{FF2B5EF4-FFF2-40B4-BE49-F238E27FC236}">
                <a16:creationId xmlns:a16="http://schemas.microsoft.com/office/drawing/2014/main" id="{F0D4CB5C-8BD9-48AF-5122-429B5B13E731}"/>
              </a:ext>
            </a:extLst>
          </p:cNvPr>
          <p:cNvSpPr>
            <a:spLocks noGrp="1"/>
          </p:cNvSpPr>
          <p:nvPr>
            <p:ph type="ftr" sz="quarter" idx="3"/>
          </p:nvPr>
        </p:nvSpPr>
        <p:spPr/>
        <p:txBody>
          <a:bodyPr/>
          <a:lstStyle/>
          <a:p>
            <a:r>
              <a:rPr lang="de-DE" dirty="0"/>
              <a:t>Artikel 1: Corporate Networks</a:t>
            </a:r>
          </a:p>
        </p:txBody>
      </p:sp>
      <p:cxnSp>
        <p:nvCxnSpPr>
          <p:cNvPr id="7" name="Gerader Verbinder 6">
            <a:extLst>
              <a:ext uri="{FF2B5EF4-FFF2-40B4-BE49-F238E27FC236}">
                <a16:creationId xmlns:a16="http://schemas.microsoft.com/office/drawing/2014/main" id="{AE099C90-2BDB-631B-43C8-4627DDC9ABC9}"/>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AA9DE804-43BA-530C-0C64-DDB15562E5C0}"/>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44C02923-2A88-6333-FF67-5B0DAD6488D6}"/>
              </a:ext>
            </a:extLst>
          </p:cNvPr>
          <p:cNvSpPr/>
          <p:nvPr/>
        </p:nvSpPr>
        <p:spPr>
          <a:xfrm>
            <a:off x="406195"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1"/>
                </a:solidFill>
              </a:rPr>
              <a:t>Integration</a:t>
            </a:r>
            <a:br>
              <a:rPr lang="de-CH" b="1" dirty="0">
                <a:solidFill>
                  <a:schemeClr val="accent1"/>
                </a:solidFill>
              </a:rPr>
            </a:br>
            <a:r>
              <a:rPr lang="de-CH" b="1" dirty="0">
                <a:solidFill>
                  <a:schemeClr val="accent1"/>
                </a:solidFill>
              </a:rPr>
              <a:t>gegensätzlicher Theorien</a:t>
            </a:r>
          </a:p>
        </p:txBody>
      </p:sp>
      <p:sp>
        <p:nvSpPr>
          <p:cNvPr id="12" name="Rechteck 11">
            <a:extLst>
              <a:ext uri="{FF2B5EF4-FFF2-40B4-BE49-F238E27FC236}">
                <a16:creationId xmlns:a16="http://schemas.microsoft.com/office/drawing/2014/main" id="{84C34391-3C30-A80D-E1D4-CDDCD7B3F353}"/>
              </a:ext>
            </a:extLst>
          </p:cNvPr>
          <p:cNvSpPr/>
          <p:nvPr/>
        </p:nvSpPr>
        <p:spPr>
          <a:xfrm>
            <a:off x="406195"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Aufzeigen des Mehrwerts der </a:t>
            </a:r>
            <a:r>
              <a:rPr lang="de-DE" sz="1400" b="1" dirty="0">
                <a:solidFill>
                  <a:schemeClr val="tx1"/>
                </a:solidFill>
              </a:rPr>
              <a:t>Integration zweier theoretischer Perspektiven </a:t>
            </a:r>
            <a:r>
              <a:rPr lang="de-DE" sz="1400" dirty="0">
                <a:solidFill>
                  <a:schemeClr val="tx1"/>
                </a:solidFill>
              </a:rPr>
              <a:t>– der </a:t>
            </a:r>
            <a:r>
              <a:rPr lang="de-DE" sz="1400" dirty="0" err="1">
                <a:solidFill>
                  <a:schemeClr val="tx1"/>
                </a:solidFill>
              </a:rPr>
              <a:t>RdT</a:t>
            </a:r>
            <a:r>
              <a:rPr lang="de-DE" sz="1400" dirty="0">
                <a:solidFill>
                  <a:schemeClr val="tx1"/>
                </a:solidFill>
              </a:rPr>
              <a:t> und der Agency Theory</a:t>
            </a:r>
            <a:endParaRPr lang="de-CH" sz="1400" b="1" dirty="0">
              <a:solidFill>
                <a:schemeClr val="tx1"/>
              </a:solidFill>
            </a:endParaRPr>
          </a:p>
        </p:txBody>
      </p:sp>
      <p:sp>
        <p:nvSpPr>
          <p:cNvPr id="20" name="Rechteck 19">
            <a:extLst>
              <a:ext uri="{FF2B5EF4-FFF2-40B4-BE49-F238E27FC236}">
                <a16:creationId xmlns:a16="http://schemas.microsoft.com/office/drawing/2014/main" id="{89CEF93B-F8BD-0775-80BC-AF59329BA95A}"/>
              </a:ext>
            </a:extLst>
          </p:cNvPr>
          <p:cNvSpPr/>
          <p:nvPr/>
        </p:nvSpPr>
        <p:spPr>
          <a:xfrm>
            <a:off x="4054789"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Bestätigung der zentralen Rolle der CEO-Macht als </a:t>
            </a:r>
            <a:r>
              <a:rPr lang="de-DE" sz="1400" b="1" dirty="0">
                <a:solidFill>
                  <a:schemeClr val="tx1"/>
                </a:solidFill>
              </a:rPr>
              <a:t>negativer Moderator</a:t>
            </a:r>
            <a:r>
              <a:rPr lang="de-DE" sz="1400" dirty="0">
                <a:solidFill>
                  <a:schemeClr val="tx1"/>
                </a:solidFill>
              </a:rPr>
              <a:t>. Starkes Machtgefälle schwächt den Zugang zu Ressourcen und steigert AT-Konflikte</a:t>
            </a:r>
            <a:endParaRPr lang="de-CH" sz="1400" dirty="0">
              <a:solidFill>
                <a:schemeClr val="tx1"/>
              </a:solidFill>
            </a:endParaRPr>
          </a:p>
        </p:txBody>
      </p:sp>
      <p:sp>
        <p:nvSpPr>
          <p:cNvPr id="21" name="Rechteck 20">
            <a:extLst>
              <a:ext uri="{FF2B5EF4-FFF2-40B4-BE49-F238E27FC236}">
                <a16:creationId xmlns:a16="http://schemas.microsoft.com/office/drawing/2014/main" id="{262D6BF1-5EB9-B8D0-54FC-BA668D768EC9}"/>
              </a:ext>
            </a:extLst>
          </p:cNvPr>
          <p:cNvSpPr/>
          <p:nvPr/>
        </p:nvSpPr>
        <p:spPr>
          <a:xfrm>
            <a:off x="4054789" y="4279230"/>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dirty="0">
                <a:solidFill>
                  <a:schemeClr val="tx1"/>
                </a:solidFill>
              </a:rPr>
              <a:t>Zukünftige Forschung sollte die </a:t>
            </a:r>
            <a:r>
              <a:rPr lang="de-CH" sz="1400" b="1" dirty="0">
                <a:solidFill>
                  <a:schemeClr val="accent4"/>
                </a:solidFill>
              </a:rPr>
              <a:t>Machtverhältnisse im Board Explizit einbeziehen</a:t>
            </a:r>
            <a:r>
              <a:rPr lang="de-CH" sz="1400" dirty="0">
                <a:solidFill>
                  <a:schemeClr val="tx1"/>
                </a:solidFill>
              </a:rPr>
              <a:t>, </a:t>
            </a:r>
            <a:r>
              <a:rPr lang="de-DE" sz="1400" dirty="0">
                <a:solidFill>
                  <a:schemeClr val="tx1"/>
                </a:solidFill>
              </a:rPr>
              <a:t>um die ambivalente Wirkung von Board </a:t>
            </a:r>
            <a:r>
              <a:rPr lang="de-DE" sz="1400" dirty="0" err="1">
                <a:solidFill>
                  <a:schemeClr val="tx1"/>
                </a:solidFill>
              </a:rPr>
              <a:t>Interlocks</a:t>
            </a:r>
            <a:r>
              <a:rPr lang="de-DE" sz="1400" dirty="0">
                <a:solidFill>
                  <a:schemeClr val="tx1"/>
                </a:solidFill>
              </a:rPr>
              <a:t> zu erfassen</a:t>
            </a:r>
            <a:endParaRPr lang="de-CH" sz="1400" dirty="0">
              <a:solidFill>
                <a:schemeClr val="tx1"/>
              </a:solidFill>
            </a:endParaRPr>
          </a:p>
        </p:txBody>
      </p:sp>
      <p:sp>
        <p:nvSpPr>
          <p:cNvPr id="16" name="Rechteck 15">
            <a:extLst>
              <a:ext uri="{FF2B5EF4-FFF2-40B4-BE49-F238E27FC236}">
                <a16:creationId xmlns:a16="http://schemas.microsoft.com/office/drawing/2014/main" id="{158FFAD9-64EE-1918-0C25-808317F4A59A}"/>
              </a:ext>
            </a:extLst>
          </p:cNvPr>
          <p:cNvSpPr/>
          <p:nvPr/>
        </p:nvSpPr>
        <p:spPr>
          <a:xfrm>
            <a:off x="4054789"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Dynamik von Machtverhältnissen im Board</a:t>
            </a:r>
          </a:p>
        </p:txBody>
      </p:sp>
      <p:sp>
        <p:nvSpPr>
          <p:cNvPr id="17" name="Rechteck 16">
            <a:extLst>
              <a:ext uri="{FF2B5EF4-FFF2-40B4-BE49-F238E27FC236}">
                <a16:creationId xmlns:a16="http://schemas.microsoft.com/office/drawing/2014/main" id="{62BF2C94-153C-0965-A089-D7C543C6004E}"/>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6"/>
                </a:solidFill>
              </a:rPr>
              <a:t>Institutionelle </a:t>
            </a:r>
          </a:p>
          <a:p>
            <a:pPr algn="ctr"/>
            <a:r>
              <a:rPr lang="de-CH" b="1" dirty="0">
                <a:solidFill>
                  <a:schemeClr val="accent6"/>
                </a:solidFill>
              </a:rPr>
              <a:t>Einflüsse einbeziehen</a:t>
            </a:r>
          </a:p>
        </p:txBody>
      </p:sp>
      <p:sp>
        <p:nvSpPr>
          <p:cNvPr id="18" name="Rechteck 17">
            <a:extLst>
              <a:ext uri="{FF2B5EF4-FFF2-40B4-BE49-F238E27FC236}">
                <a16:creationId xmlns:a16="http://schemas.microsoft.com/office/drawing/2014/main" id="{2FCAA267-9517-73BE-5AF6-D1F1D8E8F357}"/>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err="1">
                <a:solidFill>
                  <a:schemeClr val="tx1"/>
                </a:solidFill>
              </a:rPr>
              <a:t>Interlocks</a:t>
            </a:r>
            <a:r>
              <a:rPr lang="de-DE" sz="1400" dirty="0">
                <a:solidFill>
                  <a:schemeClr val="tx1"/>
                </a:solidFill>
              </a:rPr>
              <a:t> entfalten ihre </a:t>
            </a:r>
            <a:r>
              <a:rPr lang="de-DE" sz="1400" b="1" dirty="0">
                <a:solidFill>
                  <a:schemeClr val="tx1"/>
                </a:solidFill>
              </a:rPr>
              <a:t>Wirkung</a:t>
            </a:r>
            <a:r>
              <a:rPr lang="de-DE" sz="1400" dirty="0">
                <a:solidFill>
                  <a:schemeClr val="tx1"/>
                </a:solidFill>
              </a:rPr>
              <a:t> nicht im luftleeren Raum – sie sind </a:t>
            </a:r>
            <a:r>
              <a:rPr lang="de-DE" sz="1400" b="1" dirty="0">
                <a:solidFill>
                  <a:schemeClr val="tx1"/>
                </a:solidFill>
              </a:rPr>
              <a:t>eingebettet in nationale institutionelle </a:t>
            </a:r>
            <a:r>
              <a:rPr lang="de-DE" sz="1400" dirty="0">
                <a:solidFill>
                  <a:schemeClr val="tx1"/>
                </a:solidFill>
              </a:rPr>
              <a:t>Kontexte</a:t>
            </a:r>
            <a:endParaRPr lang="de-CH" sz="1400" dirty="0">
              <a:solidFill>
                <a:schemeClr val="tx1"/>
              </a:solidFill>
            </a:endParaRPr>
          </a:p>
        </p:txBody>
      </p:sp>
      <p:sp>
        <p:nvSpPr>
          <p:cNvPr id="19" name="Rechteck 18">
            <a:extLst>
              <a:ext uri="{FF2B5EF4-FFF2-40B4-BE49-F238E27FC236}">
                <a16:creationId xmlns:a16="http://schemas.microsoft.com/office/drawing/2014/main" id="{C1FF6D3E-EBC7-34B8-9D01-8EC75FC9A95F}"/>
              </a:ext>
            </a:extLst>
          </p:cNvPr>
          <p:cNvSpPr/>
          <p:nvPr/>
        </p:nvSpPr>
        <p:spPr>
          <a:xfrm>
            <a:off x="7702754" y="4279230"/>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Es bedarf einer </a:t>
            </a:r>
            <a:r>
              <a:rPr lang="de-DE" sz="1400" b="1" dirty="0">
                <a:solidFill>
                  <a:schemeClr val="accent6"/>
                </a:solidFill>
              </a:rPr>
              <a:t>Kontextualisierung</a:t>
            </a:r>
            <a:r>
              <a:rPr lang="de-DE" sz="1400" dirty="0">
                <a:solidFill>
                  <a:schemeClr val="tx1"/>
                </a:solidFill>
              </a:rPr>
              <a:t> der Board </a:t>
            </a:r>
            <a:r>
              <a:rPr lang="de-DE" sz="1400" dirty="0" err="1">
                <a:solidFill>
                  <a:schemeClr val="tx1"/>
                </a:solidFill>
              </a:rPr>
              <a:t>Interlocks</a:t>
            </a:r>
            <a:r>
              <a:rPr lang="de-DE" sz="1400" dirty="0">
                <a:solidFill>
                  <a:schemeClr val="tx1"/>
                </a:solidFill>
              </a:rPr>
              <a:t> Forschung –Zukünftige Studien müssen </a:t>
            </a:r>
            <a:r>
              <a:rPr lang="de-DE" sz="1400" b="1" dirty="0">
                <a:solidFill>
                  <a:schemeClr val="accent6"/>
                </a:solidFill>
              </a:rPr>
              <a:t>institutionelle Moderatoren systematisch integrieren</a:t>
            </a:r>
            <a:r>
              <a:rPr lang="de-DE" sz="1400" dirty="0">
                <a:solidFill>
                  <a:schemeClr val="tx1"/>
                </a:solidFill>
              </a:rPr>
              <a:t>, um realitätsnähere Aussagen zu ermöglichen</a:t>
            </a:r>
            <a:endParaRPr lang="de-CH" sz="1400" dirty="0">
              <a:solidFill>
                <a:schemeClr val="tx1"/>
              </a:solidFill>
            </a:endParaRPr>
          </a:p>
        </p:txBody>
      </p:sp>
      <p:sp>
        <p:nvSpPr>
          <p:cNvPr id="3" name="Rechteck 2">
            <a:extLst>
              <a:ext uri="{FF2B5EF4-FFF2-40B4-BE49-F238E27FC236}">
                <a16:creationId xmlns:a16="http://schemas.microsoft.com/office/drawing/2014/main" id="{EB266DAE-38BD-24DE-C542-CA2A6FD3F3E0}"/>
              </a:ext>
            </a:extLst>
          </p:cNvPr>
          <p:cNvSpPr/>
          <p:nvPr/>
        </p:nvSpPr>
        <p:spPr>
          <a:xfrm>
            <a:off x="406195" y="4279230"/>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Zukünftige Forschung sollte nicht einseitig argumentieren, sondern theoretisch </a:t>
            </a:r>
            <a:r>
              <a:rPr lang="de-DE" sz="1400" b="1" dirty="0">
                <a:solidFill>
                  <a:schemeClr val="accent1"/>
                </a:solidFill>
              </a:rPr>
              <a:t>integrierte theoretisch Modelle</a:t>
            </a:r>
            <a:r>
              <a:rPr lang="de-DE" sz="1400" b="1" dirty="0">
                <a:solidFill>
                  <a:schemeClr val="tx1"/>
                </a:solidFill>
              </a:rPr>
              <a:t> </a:t>
            </a:r>
            <a:r>
              <a:rPr lang="de-DE" sz="1400" dirty="0">
                <a:solidFill>
                  <a:schemeClr val="tx1"/>
                </a:solidFill>
              </a:rPr>
              <a:t>verwenden, um die </a:t>
            </a:r>
            <a:r>
              <a:rPr lang="de-DE" sz="1400" b="1" dirty="0">
                <a:solidFill>
                  <a:schemeClr val="tx1"/>
                </a:solidFill>
              </a:rPr>
              <a:t>ambivalente Wirkung von Board </a:t>
            </a:r>
            <a:r>
              <a:rPr lang="de-DE" sz="1400" b="1" dirty="0" err="1">
                <a:solidFill>
                  <a:schemeClr val="tx1"/>
                </a:solidFill>
              </a:rPr>
              <a:t>Interlocks</a:t>
            </a:r>
            <a:r>
              <a:rPr lang="de-DE" sz="1400" b="1" dirty="0">
                <a:solidFill>
                  <a:schemeClr val="tx1"/>
                </a:solidFill>
              </a:rPr>
              <a:t> </a:t>
            </a:r>
            <a:r>
              <a:rPr lang="de-DE" sz="1400" dirty="0">
                <a:solidFill>
                  <a:schemeClr val="tx1"/>
                </a:solidFill>
              </a:rPr>
              <a:t>zu erfassen</a:t>
            </a:r>
            <a:endParaRPr lang="de-CH" sz="1400" dirty="0">
              <a:solidFill>
                <a:schemeClr val="tx1"/>
              </a:solidFill>
            </a:endParaRPr>
          </a:p>
        </p:txBody>
      </p:sp>
      <p:sp>
        <p:nvSpPr>
          <p:cNvPr id="5" name="Gleichschenkliges Dreieck 4">
            <a:extLst>
              <a:ext uri="{FF2B5EF4-FFF2-40B4-BE49-F238E27FC236}">
                <a16:creationId xmlns:a16="http://schemas.microsoft.com/office/drawing/2014/main" id="{AA7A6947-9F54-0848-F405-71BAA6756760}"/>
              </a:ext>
            </a:extLst>
          </p:cNvPr>
          <p:cNvSpPr/>
          <p:nvPr/>
        </p:nvSpPr>
        <p:spPr>
          <a:xfrm rot="10800000">
            <a:off x="9005590" y="4072702"/>
            <a:ext cx="807158" cy="191971"/>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6" name="Gleichschenkliges Dreieck 5">
            <a:extLst>
              <a:ext uri="{FF2B5EF4-FFF2-40B4-BE49-F238E27FC236}">
                <a16:creationId xmlns:a16="http://schemas.microsoft.com/office/drawing/2014/main" id="{F2EDE3D9-AE80-30F7-B7E5-514781BF3566}"/>
              </a:ext>
            </a:extLst>
          </p:cNvPr>
          <p:cNvSpPr/>
          <p:nvPr/>
        </p:nvSpPr>
        <p:spPr>
          <a:xfrm rot="10800000">
            <a:off x="5357626" y="4072703"/>
            <a:ext cx="807158" cy="152399"/>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8" name="Gleichschenkliges Dreieck 7">
            <a:extLst>
              <a:ext uri="{FF2B5EF4-FFF2-40B4-BE49-F238E27FC236}">
                <a16:creationId xmlns:a16="http://schemas.microsoft.com/office/drawing/2014/main" id="{9F304789-DE52-E7EB-390F-E88D6EA30F92}"/>
              </a:ext>
            </a:extLst>
          </p:cNvPr>
          <p:cNvSpPr/>
          <p:nvPr/>
        </p:nvSpPr>
        <p:spPr>
          <a:xfrm rot="10800000">
            <a:off x="1709032" y="4072702"/>
            <a:ext cx="807158" cy="152399"/>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10" name="Ellipse 9">
            <a:extLst>
              <a:ext uri="{FF2B5EF4-FFF2-40B4-BE49-F238E27FC236}">
                <a16:creationId xmlns:a16="http://schemas.microsoft.com/office/drawing/2014/main" id="{72293ADE-65F2-6F01-42AA-413614A95993}"/>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24" name="Grafik 23" descr="Gedanken Silhouette">
            <a:extLst>
              <a:ext uri="{FF2B5EF4-FFF2-40B4-BE49-F238E27FC236}">
                <a16:creationId xmlns:a16="http://schemas.microsoft.com/office/drawing/2014/main" id="{D2A38B24-CEB7-2792-4019-8A16645BC8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3523" y="377721"/>
            <a:ext cx="495482" cy="495482"/>
          </a:xfrm>
          <a:prstGeom prst="rect">
            <a:avLst/>
          </a:prstGeom>
        </p:spPr>
      </p:pic>
    </p:spTree>
    <p:extLst>
      <p:ext uri="{BB962C8B-B14F-4D97-AF65-F5344CB8AC3E}">
        <p14:creationId xmlns:p14="http://schemas.microsoft.com/office/powerpoint/2010/main" val="633085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30BBF815-86A1-42B3-834D-1B342BA19E92}"/>
              </a:ext>
            </a:extLst>
          </p:cNvPr>
          <p:cNvGraphicFramePr>
            <a:graphicFrameLocks noChangeAspect="1"/>
          </p:cNvGraphicFramePr>
          <p:nvPr>
            <p:custDataLst>
              <p:tags r:id="rId2"/>
            </p:custDataLst>
            <p:extLst>
              <p:ext uri="{D42A27DB-BD31-4B8C-83A1-F6EECF244321}">
                <p14:modId xmlns:p14="http://schemas.microsoft.com/office/powerpoint/2010/main" val="86855587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0" imgH="409" progId="TCLayout.ActiveDocument.1">
                  <p:embed/>
                </p:oleObj>
              </mc:Choice>
              <mc:Fallback>
                <p:oleObj name="think-cell Foli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3143243607"/>
              </p:ext>
            </p:extLst>
          </p:nvPr>
        </p:nvGraphicFramePr>
        <p:xfrm>
          <a:off x="2597433" y="1609200"/>
          <a:ext cx="6327209" cy="2493240"/>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Einleitung und Überblick</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Organisationale Netzwerke</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Strategische Allianzen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dirty="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grpSp>
        <p:nvGrpSpPr>
          <p:cNvPr id="11" name="Gruppieren 10">
            <a:extLst>
              <a:ext uri="{FF2B5EF4-FFF2-40B4-BE49-F238E27FC236}">
                <a16:creationId xmlns:a16="http://schemas.microsoft.com/office/drawing/2014/main" id="{451A856B-4425-49CA-A7E4-2098C9FE4F4E}"/>
              </a:ext>
            </a:extLst>
          </p:cNvPr>
          <p:cNvGrpSpPr/>
          <p:nvPr/>
        </p:nvGrpSpPr>
        <p:grpSpPr>
          <a:xfrm>
            <a:off x="7478101" y="2224446"/>
            <a:ext cx="3447074" cy="1680803"/>
            <a:chOff x="7478101" y="2224446"/>
            <a:chExt cx="3447074" cy="1680803"/>
          </a:xfrm>
        </p:grpSpPr>
        <p:sp>
          <p:nvSpPr>
            <p:cNvPr id="2" name="Gleichschenkliges Dreieck 1">
              <a:extLst>
                <a:ext uri="{FF2B5EF4-FFF2-40B4-BE49-F238E27FC236}">
                  <a16:creationId xmlns:a16="http://schemas.microsoft.com/office/drawing/2014/main" id="{9A9F0685-EF0D-4747-9067-7CA8A09BB8DA}"/>
                </a:ext>
              </a:extLst>
            </p:cNvPr>
            <p:cNvSpPr/>
            <p:nvPr/>
          </p:nvSpPr>
          <p:spPr>
            <a:xfrm rot="16200000">
              <a:off x="7515225" y="2253998"/>
              <a:ext cx="590550" cy="664797"/>
            </a:xfrm>
            <a:prstGeom prst="triangle">
              <a:avLst>
                <a:gd name="adj" fmla="val 80645"/>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 name="Rechteck 3">
              <a:extLst>
                <a:ext uri="{FF2B5EF4-FFF2-40B4-BE49-F238E27FC236}">
                  <a16:creationId xmlns:a16="http://schemas.microsoft.com/office/drawing/2014/main" id="{B3587F72-FAB6-4D59-8451-2CC04A717B9E}"/>
                </a:ext>
              </a:extLst>
            </p:cNvPr>
            <p:cNvSpPr/>
            <p:nvPr/>
          </p:nvSpPr>
          <p:spPr>
            <a:xfrm>
              <a:off x="8051934" y="2224446"/>
              <a:ext cx="2873241" cy="1680803"/>
            </a:xfrm>
            <a:prstGeom prst="rect">
              <a:avLst/>
            </a:prstGeom>
            <a:ln w="19050">
              <a:solidFill>
                <a:schemeClr val="tx1"/>
              </a:solidFill>
            </a:ln>
          </p:spPr>
          <p:style>
            <a:lnRef idx="2">
              <a:schemeClr val="dk1"/>
            </a:lnRef>
            <a:fillRef idx="1">
              <a:schemeClr val="lt1"/>
            </a:fillRef>
            <a:effectRef idx="0">
              <a:schemeClr val="dk1"/>
            </a:effectRef>
            <a:fontRef idx="minor">
              <a:schemeClr val="dk1"/>
            </a:fontRef>
          </p:style>
          <p:txBody>
            <a:bodyPr tIns="72000" bIns="72000" rtlCol="0" anchor="ctr"/>
            <a:lstStyle/>
            <a:p>
              <a:pPr marL="342900" indent="-342900">
                <a:buFont typeface="+mj-lt"/>
                <a:buAutoNum type="arabicPeriod"/>
              </a:pPr>
              <a:r>
                <a:rPr lang="de-DE" sz="1400" i="1" dirty="0"/>
                <a:t>Grundlagen &amp; Relevanz</a:t>
              </a:r>
            </a:p>
            <a:p>
              <a:pPr marL="342900" indent="-342900">
                <a:buFont typeface="+mj-lt"/>
                <a:buAutoNum type="arabicPeriod"/>
              </a:pPr>
              <a:r>
                <a:rPr lang="de-DE" sz="1400" i="1" dirty="0"/>
                <a:t>Forschungsfrage</a:t>
              </a:r>
            </a:p>
            <a:p>
              <a:pPr marL="342900" indent="-342900">
                <a:buFont typeface="+mj-lt"/>
                <a:buAutoNum type="arabicPeriod"/>
              </a:pPr>
              <a:r>
                <a:rPr lang="de-DE" sz="1400" i="1" dirty="0"/>
                <a:t>Forschungsmodell</a:t>
              </a:r>
            </a:p>
            <a:p>
              <a:pPr marL="342900" indent="-342900">
                <a:buFont typeface="+mj-lt"/>
                <a:buAutoNum type="arabicPeriod"/>
              </a:pPr>
              <a:r>
                <a:rPr lang="de-DE" sz="1400" i="1" dirty="0"/>
                <a:t>Theorie</a:t>
              </a:r>
            </a:p>
            <a:p>
              <a:pPr marL="342900" indent="-342900">
                <a:buFont typeface="+mj-lt"/>
                <a:buAutoNum type="arabicPeriod"/>
              </a:pPr>
              <a:r>
                <a:rPr lang="de-DE" sz="1400" i="1" dirty="0"/>
                <a:t>Ergebnisse</a:t>
              </a:r>
            </a:p>
            <a:p>
              <a:pPr marL="342900" indent="-342900">
                <a:buFont typeface="+mj-lt"/>
                <a:buAutoNum type="arabicPeriod"/>
              </a:pPr>
              <a:r>
                <a:rPr lang="de-DE" sz="1400" i="1" dirty="0"/>
                <a:t>Zusatz-/ Post-Hoc Analysen</a:t>
              </a:r>
            </a:p>
            <a:p>
              <a:pPr marL="342900" indent="-342900">
                <a:buFont typeface="+mj-lt"/>
                <a:buAutoNum type="arabicPeriod"/>
              </a:pPr>
              <a:r>
                <a:rPr lang="de-DE" sz="1400" i="1" dirty="0"/>
                <a:t>Fazit</a:t>
              </a:r>
            </a:p>
          </p:txBody>
        </p:sp>
        <p:pic>
          <p:nvPicPr>
            <p:cNvPr id="8" name="Grafik 7" descr="Lupe">
              <a:extLst>
                <a:ext uri="{FF2B5EF4-FFF2-40B4-BE49-F238E27FC236}">
                  <a16:creationId xmlns:a16="http://schemas.microsoft.com/office/drawing/2014/main" id="{0C3ED45B-1701-4771-BA1F-8E073063E86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9898" y="2384409"/>
              <a:ext cx="259137" cy="259137"/>
            </a:xfrm>
            <a:prstGeom prst="rect">
              <a:avLst/>
            </a:prstGeom>
          </p:spPr>
        </p:pic>
      </p:grpSp>
    </p:spTree>
    <p:custDataLst>
      <p:tags r:id="rId1"/>
    </p:custDataLst>
    <p:extLst>
      <p:ext uri="{BB962C8B-B14F-4D97-AF65-F5344CB8AC3E}">
        <p14:creationId xmlns:p14="http://schemas.microsoft.com/office/powerpoint/2010/main" val="3148406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C238B-2582-ACB1-3B18-E42FD0554571}"/>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3F15D46E-6A77-2C24-D114-0057BEBB6916}"/>
              </a:ext>
            </a:extLst>
          </p:cNvPr>
          <p:cNvSpPr>
            <a:spLocks noGrp="1"/>
          </p:cNvSpPr>
          <p:nvPr>
            <p:ph type="body" sz="quarter" idx="10"/>
          </p:nvPr>
        </p:nvSpPr>
        <p:spPr/>
        <p:txBody>
          <a:bodyPr/>
          <a:lstStyle/>
          <a:p>
            <a:r>
              <a:rPr lang="de-CH" dirty="0"/>
              <a:t>Praktische Implikationen der Meta-Analyse</a:t>
            </a:r>
          </a:p>
        </p:txBody>
      </p:sp>
      <p:sp>
        <p:nvSpPr>
          <p:cNvPr id="4" name="Fußzeilenplatzhalter 3">
            <a:extLst>
              <a:ext uri="{FF2B5EF4-FFF2-40B4-BE49-F238E27FC236}">
                <a16:creationId xmlns:a16="http://schemas.microsoft.com/office/drawing/2014/main" id="{639807CA-80AD-3A5A-E817-0FA71F8D9BA0}"/>
              </a:ext>
            </a:extLst>
          </p:cNvPr>
          <p:cNvSpPr>
            <a:spLocks noGrp="1"/>
          </p:cNvSpPr>
          <p:nvPr>
            <p:ph type="ftr" sz="quarter" idx="3"/>
          </p:nvPr>
        </p:nvSpPr>
        <p:spPr/>
        <p:txBody>
          <a:bodyPr/>
          <a:lstStyle/>
          <a:p>
            <a:r>
              <a:rPr lang="de-DE" dirty="0"/>
              <a:t>Artikel 1: Corporate Networks</a:t>
            </a:r>
          </a:p>
        </p:txBody>
      </p:sp>
      <p:cxnSp>
        <p:nvCxnSpPr>
          <p:cNvPr id="7" name="Gerader Verbinder 6">
            <a:extLst>
              <a:ext uri="{FF2B5EF4-FFF2-40B4-BE49-F238E27FC236}">
                <a16:creationId xmlns:a16="http://schemas.microsoft.com/office/drawing/2014/main" id="{DCE1498C-B1BD-7D97-6DE0-E28BE2B9821F}"/>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526E2E7-363E-2B0F-F267-97F3C907178F}"/>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8D318D79-C10D-EDD7-71BA-DECA3FB61DD4}"/>
              </a:ext>
            </a:extLst>
          </p:cNvPr>
          <p:cNvSpPr/>
          <p:nvPr/>
        </p:nvSpPr>
        <p:spPr>
          <a:xfrm>
            <a:off x="406195"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1"/>
                </a:solidFill>
              </a:rPr>
              <a:t>Board Komposition aktiv gestalten</a:t>
            </a:r>
          </a:p>
        </p:txBody>
      </p:sp>
      <p:sp>
        <p:nvSpPr>
          <p:cNvPr id="12" name="Rechteck 11">
            <a:extLst>
              <a:ext uri="{FF2B5EF4-FFF2-40B4-BE49-F238E27FC236}">
                <a16:creationId xmlns:a16="http://schemas.microsoft.com/office/drawing/2014/main" id="{261A92FE-B15E-A029-E6B8-BA8967E78E68}"/>
              </a:ext>
            </a:extLst>
          </p:cNvPr>
          <p:cNvSpPr/>
          <p:nvPr/>
        </p:nvSpPr>
        <p:spPr>
          <a:xfrm>
            <a:off x="406195"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Board </a:t>
            </a:r>
            <a:r>
              <a:rPr lang="de-DE" sz="1400" dirty="0" err="1">
                <a:solidFill>
                  <a:schemeClr val="tx1"/>
                </a:solidFill>
              </a:rPr>
              <a:t>Interlocks</a:t>
            </a:r>
            <a:r>
              <a:rPr lang="de-DE" sz="1400" dirty="0">
                <a:solidFill>
                  <a:schemeClr val="tx1"/>
                </a:solidFill>
              </a:rPr>
              <a:t> sind vorteilhaft, wenn sie </a:t>
            </a:r>
            <a:r>
              <a:rPr lang="de-DE" sz="1400" b="1" dirty="0">
                <a:solidFill>
                  <a:schemeClr val="tx1"/>
                </a:solidFill>
              </a:rPr>
              <a:t>aktiv zur Gewinnung von Ressourcen </a:t>
            </a:r>
            <a:r>
              <a:rPr lang="de-DE" sz="1400" dirty="0">
                <a:solidFill>
                  <a:schemeClr val="tx1"/>
                </a:solidFill>
              </a:rPr>
              <a:t>genutzt werden</a:t>
            </a:r>
            <a:endParaRPr lang="de-CH" sz="1400" b="1" dirty="0">
              <a:solidFill>
                <a:schemeClr val="tx1"/>
              </a:solidFill>
            </a:endParaRPr>
          </a:p>
        </p:txBody>
      </p:sp>
      <p:sp>
        <p:nvSpPr>
          <p:cNvPr id="20" name="Rechteck 19">
            <a:extLst>
              <a:ext uri="{FF2B5EF4-FFF2-40B4-BE49-F238E27FC236}">
                <a16:creationId xmlns:a16="http://schemas.microsoft.com/office/drawing/2014/main" id="{24809399-2C04-A043-47B4-ADF9EA0ED675}"/>
              </a:ext>
            </a:extLst>
          </p:cNvPr>
          <p:cNvSpPr/>
          <p:nvPr/>
        </p:nvSpPr>
        <p:spPr>
          <a:xfrm>
            <a:off x="4054789"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Ein </a:t>
            </a:r>
            <a:r>
              <a:rPr lang="de-DE" sz="1400" b="1" dirty="0">
                <a:solidFill>
                  <a:schemeClr val="tx1"/>
                </a:solidFill>
              </a:rPr>
              <a:t>(zu) mächtiger CEO </a:t>
            </a:r>
            <a:r>
              <a:rPr lang="de-DE" sz="1400" dirty="0">
                <a:solidFill>
                  <a:schemeClr val="tx1"/>
                </a:solidFill>
              </a:rPr>
              <a:t>kann die positiven Effekte von Board </a:t>
            </a:r>
            <a:r>
              <a:rPr lang="de-DE" sz="1400" dirty="0" err="1">
                <a:solidFill>
                  <a:schemeClr val="tx1"/>
                </a:solidFill>
              </a:rPr>
              <a:t>Interlocks</a:t>
            </a:r>
            <a:r>
              <a:rPr lang="de-DE" sz="1400" dirty="0">
                <a:solidFill>
                  <a:schemeClr val="tx1"/>
                </a:solidFill>
              </a:rPr>
              <a:t> </a:t>
            </a:r>
            <a:r>
              <a:rPr lang="de-DE" sz="1400" b="1" dirty="0">
                <a:solidFill>
                  <a:schemeClr val="tx1"/>
                </a:solidFill>
              </a:rPr>
              <a:t>blockieren</a:t>
            </a:r>
            <a:endParaRPr lang="de-CH" sz="1400" b="1" dirty="0">
              <a:solidFill>
                <a:schemeClr val="tx1"/>
              </a:solidFill>
            </a:endParaRPr>
          </a:p>
        </p:txBody>
      </p:sp>
      <p:sp>
        <p:nvSpPr>
          <p:cNvPr id="21" name="Rechteck 20">
            <a:extLst>
              <a:ext uri="{FF2B5EF4-FFF2-40B4-BE49-F238E27FC236}">
                <a16:creationId xmlns:a16="http://schemas.microsoft.com/office/drawing/2014/main" id="{29C261E4-3EB5-9606-A4D7-6CA872D3154B}"/>
              </a:ext>
            </a:extLst>
          </p:cNvPr>
          <p:cNvSpPr/>
          <p:nvPr/>
        </p:nvSpPr>
        <p:spPr>
          <a:xfrm>
            <a:off x="4054789" y="4069026"/>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CH" sz="1400" dirty="0">
                <a:solidFill>
                  <a:schemeClr val="tx1"/>
                </a:solidFill>
              </a:rPr>
              <a:t>Unternehmen sollten daher </a:t>
            </a:r>
            <a:r>
              <a:rPr lang="de-DE" sz="1400" b="1" dirty="0">
                <a:solidFill>
                  <a:schemeClr val="accent4"/>
                </a:solidFill>
              </a:rPr>
              <a:t>Checks &amp; </a:t>
            </a:r>
            <a:r>
              <a:rPr lang="de-DE" sz="1400" b="1" dirty="0" err="1">
                <a:solidFill>
                  <a:schemeClr val="accent4"/>
                </a:solidFill>
              </a:rPr>
              <a:t>Balances</a:t>
            </a:r>
            <a:r>
              <a:rPr lang="de-DE" sz="1400" dirty="0">
                <a:solidFill>
                  <a:schemeClr val="accent4"/>
                </a:solidFill>
              </a:rPr>
              <a:t> </a:t>
            </a:r>
            <a:r>
              <a:rPr lang="de-DE" sz="1400" dirty="0">
                <a:solidFill>
                  <a:schemeClr val="tx1"/>
                </a:solidFill>
              </a:rPr>
              <a:t>im Board stärken, </a:t>
            </a:r>
            <a:r>
              <a:rPr lang="de-DE" sz="1400" b="1" dirty="0">
                <a:solidFill>
                  <a:schemeClr val="tx1"/>
                </a:solidFill>
              </a:rPr>
              <a:t>Board-Unabhängigkeit</a:t>
            </a:r>
            <a:r>
              <a:rPr lang="de-DE" sz="1400" dirty="0">
                <a:solidFill>
                  <a:schemeClr val="tx1"/>
                </a:solidFill>
              </a:rPr>
              <a:t> sichern und </a:t>
            </a:r>
            <a:r>
              <a:rPr lang="de-DE" sz="1400" b="1" dirty="0">
                <a:solidFill>
                  <a:schemeClr val="tx1"/>
                </a:solidFill>
              </a:rPr>
              <a:t>Transparenzmechanismen</a:t>
            </a:r>
            <a:r>
              <a:rPr lang="de-DE" sz="1400" dirty="0">
                <a:solidFill>
                  <a:schemeClr val="tx1"/>
                </a:solidFill>
              </a:rPr>
              <a:t> etablieren, um dominante CEOs einzudämmen</a:t>
            </a:r>
            <a:endParaRPr lang="de-CH" sz="1400" dirty="0">
              <a:solidFill>
                <a:schemeClr val="tx1"/>
              </a:solidFill>
            </a:endParaRPr>
          </a:p>
        </p:txBody>
      </p:sp>
      <p:sp>
        <p:nvSpPr>
          <p:cNvPr id="16" name="Rechteck 15">
            <a:extLst>
              <a:ext uri="{FF2B5EF4-FFF2-40B4-BE49-F238E27FC236}">
                <a16:creationId xmlns:a16="http://schemas.microsoft.com/office/drawing/2014/main" id="{FFA8F653-2F62-1449-49B2-8742E67F16EE}"/>
              </a:ext>
            </a:extLst>
          </p:cNvPr>
          <p:cNvSpPr/>
          <p:nvPr/>
        </p:nvSpPr>
        <p:spPr>
          <a:xfrm>
            <a:off x="4054789"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Machtverhältnisse im Board ausbalancieren</a:t>
            </a:r>
          </a:p>
        </p:txBody>
      </p:sp>
      <p:sp>
        <p:nvSpPr>
          <p:cNvPr id="17" name="Rechteck 16">
            <a:extLst>
              <a:ext uri="{FF2B5EF4-FFF2-40B4-BE49-F238E27FC236}">
                <a16:creationId xmlns:a16="http://schemas.microsoft.com/office/drawing/2014/main" id="{1439DE36-241E-AC2B-4C8B-C475BAE176A1}"/>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6"/>
                </a:solidFill>
              </a:rPr>
              <a:t> Institutionelle Bedingungen aktiv nutzen</a:t>
            </a:r>
          </a:p>
        </p:txBody>
      </p:sp>
      <p:sp>
        <p:nvSpPr>
          <p:cNvPr id="18" name="Rechteck 17">
            <a:extLst>
              <a:ext uri="{FF2B5EF4-FFF2-40B4-BE49-F238E27FC236}">
                <a16:creationId xmlns:a16="http://schemas.microsoft.com/office/drawing/2014/main" id="{8A89F1FC-CD13-79FF-3B06-0EA123D78F4A}"/>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Gerade in Ländern in einem </a:t>
            </a:r>
            <a:r>
              <a:rPr lang="de-DE" sz="1400" b="1" dirty="0">
                <a:solidFill>
                  <a:schemeClr val="tx1"/>
                </a:solidFill>
              </a:rPr>
              <a:t>starken institutionellen Umfeld </a:t>
            </a:r>
            <a:r>
              <a:rPr lang="de-DE" sz="1400" dirty="0">
                <a:solidFill>
                  <a:schemeClr val="tx1"/>
                </a:solidFill>
              </a:rPr>
              <a:t>entfalten Board </a:t>
            </a:r>
            <a:r>
              <a:rPr lang="de-DE" sz="1400" dirty="0" err="1">
                <a:solidFill>
                  <a:schemeClr val="tx1"/>
                </a:solidFill>
              </a:rPr>
              <a:t>Interlocks</a:t>
            </a:r>
            <a:r>
              <a:rPr lang="de-DE" sz="1400" dirty="0">
                <a:solidFill>
                  <a:schemeClr val="tx1"/>
                </a:solidFill>
              </a:rPr>
              <a:t> einen positiven Effekt</a:t>
            </a:r>
            <a:endParaRPr lang="de-CH" sz="1400" dirty="0">
              <a:solidFill>
                <a:schemeClr val="tx1"/>
              </a:solidFill>
            </a:endParaRPr>
          </a:p>
        </p:txBody>
      </p:sp>
      <p:sp>
        <p:nvSpPr>
          <p:cNvPr id="19" name="Rechteck 18">
            <a:extLst>
              <a:ext uri="{FF2B5EF4-FFF2-40B4-BE49-F238E27FC236}">
                <a16:creationId xmlns:a16="http://schemas.microsoft.com/office/drawing/2014/main" id="{865B35A6-CFB6-A36B-9630-7DA8D8DA14F1}"/>
              </a:ext>
            </a:extLst>
          </p:cNvPr>
          <p:cNvSpPr/>
          <p:nvPr/>
        </p:nvSpPr>
        <p:spPr>
          <a:xfrm>
            <a:off x="7702754" y="4069026"/>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Unternehmen sollten </a:t>
            </a:r>
            <a:r>
              <a:rPr lang="de-DE" sz="1400" b="1" dirty="0">
                <a:solidFill>
                  <a:schemeClr val="accent6"/>
                </a:solidFill>
              </a:rPr>
              <a:t>Corporate </a:t>
            </a:r>
            <a:r>
              <a:rPr lang="de-DE" sz="1400" b="1" dirty="0" err="1">
                <a:solidFill>
                  <a:schemeClr val="accent6"/>
                </a:solidFill>
              </a:rPr>
              <a:t>Governance</a:t>
            </a:r>
            <a:r>
              <a:rPr lang="de-DE" sz="1400" b="1" dirty="0">
                <a:solidFill>
                  <a:schemeClr val="accent6"/>
                </a:solidFill>
              </a:rPr>
              <a:t> Standards aktiv leben </a:t>
            </a:r>
            <a:r>
              <a:rPr lang="de-DE" sz="1400" dirty="0">
                <a:solidFill>
                  <a:schemeClr val="tx1"/>
                </a:solidFill>
              </a:rPr>
              <a:t>und nicht nur formal erfüllen, </a:t>
            </a:r>
            <a:r>
              <a:rPr lang="de-DE" sz="1400" b="1" dirty="0">
                <a:solidFill>
                  <a:schemeClr val="accent6"/>
                </a:solidFill>
              </a:rPr>
              <a:t>kulturelle Identifikation im Board fördern</a:t>
            </a:r>
            <a:r>
              <a:rPr lang="de-DE" sz="1400" dirty="0">
                <a:solidFill>
                  <a:schemeClr val="tx1"/>
                </a:solidFill>
              </a:rPr>
              <a:t> und sich in Märkten mit einem günstigen institutionellen Umfeld</a:t>
            </a:r>
            <a:r>
              <a:rPr lang="de-DE" sz="1400" b="1" dirty="0">
                <a:solidFill>
                  <a:schemeClr val="tx1"/>
                </a:solidFill>
              </a:rPr>
              <a:t> </a:t>
            </a:r>
            <a:r>
              <a:rPr lang="de-DE" sz="1400" dirty="0">
                <a:solidFill>
                  <a:schemeClr val="tx1"/>
                </a:solidFill>
              </a:rPr>
              <a:t>strategisch vernetzen</a:t>
            </a:r>
            <a:endParaRPr lang="de-CH" sz="1400" dirty="0">
              <a:solidFill>
                <a:schemeClr val="tx1"/>
              </a:solidFill>
            </a:endParaRPr>
          </a:p>
        </p:txBody>
      </p:sp>
      <p:sp>
        <p:nvSpPr>
          <p:cNvPr id="3" name="Rechteck 2">
            <a:extLst>
              <a:ext uri="{FF2B5EF4-FFF2-40B4-BE49-F238E27FC236}">
                <a16:creationId xmlns:a16="http://schemas.microsoft.com/office/drawing/2014/main" id="{FAEE671E-3021-C4DC-AB70-58607DE36BAC}"/>
              </a:ext>
            </a:extLst>
          </p:cNvPr>
          <p:cNvSpPr/>
          <p:nvPr/>
        </p:nvSpPr>
        <p:spPr>
          <a:xfrm>
            <a:off x="406195" y="4069026"/>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Bei der Besetzung des Boards gezielt nach </a:t>
            </a:r>
            <a:r>
              <a:rPr lang="de-DE" sz="1400" b="1" dirty="0">
                <a:solidFill>
                  <a:schemeClr val="accent1"/>
                </a:solidFill>
              </a:rPr>
              <a:t>Direktoren mit Zugang zu relevanten Netzwerken</a:t>
            </a:r>
            <a:r>
              <a:rPr lang="de-DE" sz="1400" b="1" dirty="0">
                <a:solidFill>
                  <a:schemeClr val="tx1"/>
                </a:solidFill>
              </a:rPr>
              <a:t> </a:t>
            </a:r>
            <a:r>
              <a:rPr lang="de-DE" sz="1400" dirty="0">
                <a:solidFill>
                  <a:schemeClr val="tx1"/>
                </a:solidFill>
              </a:rPr>
              <a:t>suchen</a:t>
            </a:r>
          </a:p>
          <a:p>
            <a:pPr marL="285750" indent="-285750">
              <a:buFont typeface="Arial" panose="020B0604020202020204" pitchFamily="34" charset="0"/>
              <a:buChar char="•"/>
            </a:pPr>
            <a:r>
              <a:rPr lang="de-DE" sz="1400" dirty="0">
                <a:solidFill>
                  <a:schemeClr val="tx1"/>
                </a:solidFill>
              </a:rPr>
              <a:t>Auf </a:t>
            </a:r>
            <a:r>
              <a:rPr lang="de-DE" sz="1400" b="1" dirty="0">
                <a:solidFill>
                  <a:schemeClr val="accent1"/>
                </a:solidFill>
              </a:rPr>
              <a:t>Vielfalt</a:t>
            </a:r>
            <a:r>
              <a:rPr lang="de-DE" sz="1400" dirty="0">
                <a:solidFill>
                  <a:schemeClr val="tx1"/>
                </a:solidFill>
              </a:rPr>
              <a:t> und </a:t>
            </a:r>
            <a:r>
              <a:rPr lang="de-DE" sz="1400" b="1" dirty="0">
                <a:solidFill>
                  <a:schemeClr val="accent1"/>
                </a:solidFill>
              </a:rPr>
              <a:t>Expertise</a:t>
            </a:r>
            <a:r>
              <a:rPr lang="de-DE" sz="1400" dirty="0">
                <a:solidFill>
                  <a:schemeClr val="tx1"/>
                </a:solidFill>
              </a:rPr>
              <a:t> achten, nicht nur auf Prestige oder Symbolik</a:t>
            </a:r>
            <a:endParaRPr lang="de-CH" sz="1400" dirty="0">
              <a:solidFill>
                <a:schemeClr val="tx1"/>
              </a:solidFill>
            </a:endParaRPr>
          </a:p>
        </p:txBody>
      </p:sp>
      <p:sp>
        <p:nvSpPr>
          <p:cNvPr id="5" name="Gleichschenkliges Dreieck 4">
            <a:extLst>
              <a:ext uri="{FF2B5EF4-FFF2-40B4-BE49-F238E27FC236}">
                <a16:creationId xmlns:a16="http://schemas.microsoft.com/office/drawing/2014/main" id="{E285120E-2B97-ABCE-F460-613B24632775}"/>
              </a:ext>
            </a:extLst>
          </p:cNvPr>
          <p:cNvSpPr/>
          <p:nvPr/>
        </p:nvSpPr>
        <p:spPr>
          <a:xfrm rot="10800000">
            <a:off x="9005590" y="3716194"/>
            <a:ext cx="807158" cy="191971"/>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6" name="Gleichschenkliges Dreieck 5">
            <a:extLst>
              <a:ext uri="{FF2B5EF4-FFF2-40B4-BE49-F238E27FC236}">
                <a16:creationId xmlns:a16="http://schemas.microsoft.com/office/drawing/2014/main" id="{65944720-EC7F-9CA1-A08A-BC36BA15DE05}"/>
              </a:ext>
            </a:extLst>
          </p:cNvPr>
          <p:cNvSpPr/>
          <p:nvPr/>
        </p:nvSpPr>
        <p:spPr>
          <a:xfrm rot="10800000">
            <a:off x="5357626" y="3716195"/>
            <a:ext cx="807158" cy="152399"/>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8" name="Gleichschenkliges Dreieck 7">
            <a:extLst>
              <a:ext uri="{FF2B5EF4-FFF2-40B4-BE49-F238E27FC236}">
                <a16:creationId xmlns:a16="http://schemas.microsoft.com/office/drawing/2014/main" id="{F079997D-6025-B025-9469-921C9A6BCEBF}"/>
              </a:ext>
            </a:extLst>
          </p:cNvPr>
          <p:cNvSpPr/>
          <p:nvPr/>
        </p:nvSpPr>
        <p:spPr>
          <a:xfrm rot="10800000">
            <a:off x="1709032" y="3716194"/>
            <a:ext cx="807158" cy="152399"/>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sp>
        <p:nvSpPr>
          <p:cNvPr id="13" name="Ellipse 12">
            <a:extLst>
              <a:ext uri="{FF2B5EF4-FFF2-40B4-BE49-F238E27FC236}">
                <a16:creationId xmlns:a16="http://schemas.microsoft.com/office/drawing/2014/main" id="{4447BFEF-7041-6B0D-94A6-412B52679D3D}"/>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22" name="Grafik 21" descr="Schraubenschlüssel mit einfarbiger Füllung">
            <a:extLst>
              <a:ext uri="{FF2B5EF4-FFF2-40B4-BE49-F238E27FC236}">
                <a16:creationId xmlns:a16="http://schemas.microsoft.com/office/drawing/2014/main" id="{9B1B468B-8563-E4E1-0B66-9A84B9CBF5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9839" y="369452"/>
            <a:ext cx="522850" cy="522850"/>
          </a:xfrm>
          <a:prstGeom prst="rect">
            <a:avLst/>
          </a:prstGeom>
        </p:spPr>
      </p:pic>
    </p:spTree>
    <p:extLst>
      <p:ext uri="{BB962C8B-B14F-4D97-AF65-F5344CB8AC3E}">
        <p14:creationId xmlns:p14="http://schemas.microsoft.com/office/powerpoint/2010/main" val="9681698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4" name="think-cell data - do not delete" hidden="1">
            <a:extLst>
              <a:ext uri="{FF2B5EF4-FFF2-40B4-BE49-F238E27FC236}">
                <a16:creationId xmlns:a16="http://schemas.microsoft.com/office/drawing/2014/main" id="{8C163760-DA26-B920-9911-047535C300B7}"/>
              </a:ext>
            </a:extLst>
          </p:cNvPr>
          <p:cNvGraphicFramePr>
            <a:graphicFrameLocks noChangeAspect="1"/>
          </p:cNvGraphicFramePr>
          <p:nvPr>
            <p:custDataLst>
              <p:tags r:id="rId1"/>
            </p:custDataLst>
            <p:extLst>
              <p:ext uri="{D42A27DB-BD31-4B8C-83A1-F6EECF244321}">
                <p14:modId xmlns:p14="http://schemas.microsoft.com/office/powerpoint/2010/main" val="11467583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platzhalter 1">
            <a:extLst>
              <a:ext uri="{FF2B5EF4-FFF2-40B4-BE49-F238E27FC236}">
                <a16:creationId xmlns:a16="http://schemas.microsoft.com/office/drawing/2014/main" id="{46F5F528-1809-7D54-BA51-C98D19B526CE}"/>
              </a:ext>
            </a:extLst>
          </p:cNvPr>
          <p:cNvSpPr>
            <a:spLocks noGrp="1"/>
          </p:cNvSpPr>
          <p:nvPr>
            <p:ph type="body" sz="quarter" idx="10"/>
          </p:nvPr>
        </p:nvSpPr>
        <p:spPr/>
        <p:txBody>
          <a:bodyPr/>
          <a:lstStyle/>
          <a:p>
            <a:r>
              <a:rPr lang="de-DE" dirty="0"/>
              <a:t>Implikation der Studienergebnisse</a:t>
            </a:r>
          </a:p>
        </p:txBody>
      </p:sp>
      <p:sp>
        <p:nvSpPr>
          <p:cNvPr id="4" name="Fußzeilenplatzhalter 3">
            <a:extLst>
              <a:ext uri="{FF2B5EF4-FFF2-40B4-BE49-F238E27FC236}">
                <a16:creationId xmlns:a16="http://schemas.microsoft.com/office/drawing/2014/main" id="{7AD38574-0B02-AF34-ADED-282790754FD5}"/>
              </a:ext>
            </a:extLst>
          </p:cNvPr>
          <p:cNvSpPr>
            <a:spLocks noGrp="1"/>
          </p:cNvSpPr>
          <p:nvPr>
            <p:ph type="ftr" sz="quarter" idx="3"/>
          </p:nvPr>
        </p:nvSpPr>
        <p:spPr/>
        <p:txBody>
          <a:bodyPr/>
          <a:lstStyle/>
          <a:p>
            <a:r>
              <a:rPr lang="de-DE" dirty="0"/>
              <a:t>Artikel 1: Corporate Networks</a:t>
            </a:r>
          </a:p>
        </p:txBody>
      </p:sp>
      <p:grpSp>
        <p:nvGrpSpPr>
          <p:cNvPr id="8" name="Gruppieren 7">
            <a:extLst>
              <a:ext uri="{FF2B5EF4-FFF2-40B4-BE49-F238E27FC236}">
                <a16:creationId xmlns:a16="http://schemas.microsoft.com/office/drawing/2014/main" id="{17E8C591-9A29-C217-ABF7-4928BAD55D91}"/>
              </a:ext>
            </a:extLst>
          </p:cNvPr>
          <p:cNvGrpSpPr/>
          <p:nvPr/>
        </p:nvGrpSpPr>
        <p:grpSpPr>
          <a:xfrm>
            <a:off x="265223" y="1185087"/>
            <a:ext cx="11268870" cy="4061264"/>
            <a:chOff x="265223" y="1185087"/>
            <a:chExt cx="11268870" cy="4061264"/>
          </a:xfrm>
        </p:grpSpPr>
        <p:cxnSp>
          <p:nvCxnSpPr>
            <p:cNvPr id="9" name="Gerader Verbinder 8">
              <a:extLst>
                <a:ext uri="{FF2B5EF4-FFF2-40B4-BE49-F238E27FC236}">
                  <a16:creationId xmlns:a16="http://schemas.microsoft.com/office/drawing/2014/main" id="{B169E83B-DE6B-1AA1-EB18-EBCEA8576CDD}"/>
                </a:ext>
              </a:extLst>
            </p:cNvPr>
            <p:cNvCxnSpPr>
              <a:cxnSpLocks/>
            </p:cNvCxnSpPr>
            <p:nvPr/>
          </p:nvCxnSpPr>
          <p:spPr>
            <a:xfrm>
              <a:off x="4107067" y="2593367"/>
              <a:ext cx="2088177" cy="1664127"/>
            </a:xfrm>
            <a:prstGeom prst="line">
              <a:avLst/>
            </a:prstGeom>
            <a:ln>
              <a:solidFill>
                <a:srgbClr val="D0D0D0"/>
              </a:solidFill>
            </a:ln>
          </p:spPr>
          <p:style>
            <a:lnRef idx="1">
              <a:schemeClr val="accent1"/>
            </a:lnRef>
            <a:fillRef idx="0">
              <a:schemeClr val="accent1"/>
            </a:fillRef>
            <a:effectRef idx="0">
              <a:schemeClr val="accent1"/>
            </a:effectRef>
            <a:fontRef idx="minor">
              <a:schemeClr val="tx1"/>
            </a:fontRef>
          </p:style>
        </p:cxnSp>
        <p:sp>
          <p:nvSpPr>
            <p:cNvPr id="18" name="Rechteck 17">
              <a:extLst>
                <a:ext uri="{FF2B5EF4-FFF2-40B4-BE49-F238E27FC236}">
                  <a16:creationId xmlns:a16="http://schemas.microsoft.com/office/drawing/2014/main" id="{ABA290A8-8F24-C79F-CA77-73B2E504A92A}"/>
                </a:ext>
              </a:extLst>
            </p:cNvPr>
            <p:cNvSpPr/>
            <p:nvPr/>
          </p:nvSpPr>
          <p:spPr>
            <a:xfrm>
              <a:off x="265223" y="1185087"/>
              <a:ext cx="3319941" cy="20573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accent4"/>
                  </a:solidFill>
                </a:rPr>
                <a:t>Resource</a:t>
              </a:r>
              <a:r>
                <a:rPr lang="de-DE" sz="1200" b="1" dirty="0">
                  <a:solidFill>
                    <a:schemeClr val="accent4"/>
                  </a:solidFill>
                </a:rPr>
                <a:t> Provision: </a:t>
              </a:r>
              <a:r>
                <a:rPr lang="de-DE" sz="1200" dirty="0">
                  <a:solidFill>
                    <a:schemeClr val="tx1"/>
                  </a:solidFill>
                </a:rPr>
                <a:t>Viele Ressourcen bereits im Unternehmen</a:t>
              </a:r>
            </a:p>
            <a:p>
              <a:pPr marL="285750" indent="-285750">
                <a:buFont typeface="Arial" panose="020B0604020202020204" pitchFamily="34" charset="0"/>
                <a:buChar char="•"/>
              </a:pPr>
              <a:r>
                <a:rPr lang="de-DE" sz="1200" b="1" dirty="0">
                  <a:solidFill>
                    <a:schemeClr val="accent4"/>
                  </a:solidFill>
                </a:rPr>
                <a:t>Agency </a:t>
              </a:r>
              <a:r>
                <a:rPr lang="de-DE" sz="1200" b="1" dirty="0" err="1">
                  <a:solidFill>
                    <a:schemeClr val="accent4"/>
                  </a:solidFill>
                </a:rPr>
                <a:t>Conflicts</a:t>
              </a:r>
              <a:r>
                <a:rPr lang="de-DE" sz="1200" b="1" dirty="0">
                  <a:solidFill>
                    <a:schemeClr val="accent4"/>
                  </a:solidFill>
                </a:rPr>
                <a:t>: </a:t>
              </a:r>
              <a:r>
                <a:rPr lang="de-DE" sz="1200" dirty="0">
                  <a:solidFill>
                    <a:schemeClr val="tx1"/>
                  </a:solidFill>
                </a:rPr>
                <a:t>Reduzierte Überwachungsfunktion kann zu größeren finanziellen Auswirkungen führen</a:t>
              </a:r>
            </a:p>
            <a:p>
              <a:pPr marL="285750" indent="-285750">
                <a:buFont typeface="Arial" panose="020B0604020202020204" pitchFamily="34" charset="0"/>
                <a:buChar char="•"/>
              </a:pPr>
              <a:r>
                <a:rPr lang="de-DE" sz="1200" b="1" dirty="0">
                  <a:solidFill>
                    <a:schemeClr val="accent4"/>
                  </a:solidFill>
                </a:rPr>
                <a:t>CEO Power: </a:t>
              </a:r>
              <a:r>
                <a:rPr lang="de-DE" sz="1200" dirty="0">
                  <a:solidFill>
                    <a:schemeClr val="tx1"/>
                  </a:solidFill>
                </a:rPr>
                <a:t>Interne und externe Kontroll-mechanismen begrenzen den Handlungsspielraum mächtiger CEOs</a:t>
              </a:r>
              <a:endParaRPr lang="de-CH" sz="1200" dirty="0">
                <a:solidFill>
                  <a:schemeClr val="tx1"/>
                </a:solidFill>
              </a:endParaRPr>
            </a:p>
          </p:txBody>
        </p:sp>
        <p:sp>
          <p:nvSpPr>
            <p:cNvPr id="19" name="Rechteck 18">
              <a:extLst>
                <a:ext uri="{FF2B5EF4-FFF2-40B4-BE49-F238E27FC236}">
                  <a16:creationId xmlns:a16="http://schemas.microsoft.com/office/drawing/2014/main" id="{9B067877-1077-B780-C921-EE5FE7B0CD65}"/>
                </a:ext>
              </a:extLst>
            </p:cNvPr>
            <p:cNvSpPr/>
            <p:nvPr/>
          </p:nvSpPr>
          <p:spPr>
            <a:xfrm>
              <a:off x="6672515" y="3682384"/>
              <a:ext cx="4861578" cy="15639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accent3"/>
                  </a:solidFill>
                </a:rPr>
                <a:t>Resource</a:t>
              </a:r>
              <a:r>
                <a:rPr lang="de-DE" sz="1200" b="1" dirty="0">
                  <a:solidFill>
                    <a:schemeClr val="accent3"/>
                  </a:solidFill>
                </a:rPr>
                <a:t> Provision: </a:t>
              </a:r>
              <a:r>
                <a:rPr lang="de-DE" sz="1200" dirty="0">
                  <a:solidFill>
                    <a:schemeClr val="tx1"/>
                  </a:solidFill>
                </a:rPr>
                <a:t>Großes Potenzial für Informations- und Wissenstransfer. Hohe Signal- und Reputationswirkung von Board </a:t>
              </a:r>
              <a:r>
                <a:rPr lang="de-DE" sz="1200" dirty="0" err="1">
                  <a:solidFill>
                    <a:schemeClr val="tx1"/>
                  </a:solidFill>
                </a:rPr>
                <a:t>Interlocks</a:t>
              </a:r>
              <a:endParaRPr lang="de-DE" sz="1200" dirty="0">
                <a:solidFill>
                  <a:schemeClr val="tx1"/>
                </a:solidFill>
              </a:endParaRPr>
            </a:p>
            <a:p>
              <a:pPr marL="285750" indent="-285750">
                <a:buFont typeface="Arial" panose="020B0604020202020204" pitchFamily="34" charset="0"/>
                <a:buChar char="•"/>
              </a:pPr>
              <a:r>
                <a:rPr lang="de-DE" sz="1200" b="1" dirty="0">
                  <a:solidFill>
                    <a:schemeClr val="accent3"/>
                  </a:solidFill>
                </a:rPr>
                <a:t>Agency </a:t>
              </a:r>
              <a:r>
                <a:rPr lang="de-DE" sz="1200" b="1" dirty="0" err="1">
                  <a:solidFill>
                    <a:schemeClr val="accent3"/>
                  </a:solidFill>
                </a:rPr>
                <a:t>Conflicts</a:t>
              </a:r>
              <a:r>
                <a:rPr lang="de-DE" sz="1200" b="1" dirty="0">
                  <a:solidFill>
                    <a:schemeClr val="accent3"/>
                  </a:solidFill>
                </a:rPr>
                <a:t>: </a:t>
              </a:r>
              <a:r>
                <a:rPr lang="de-DE" sz="1200" dirty="0">
                  <a:solidFill>
                    <a:schemeClr val="tx1"/>
                  </a:solidFill>
                </a:rPr>
                <a:t>Weniger Kontrollmechanismen erhöhen das Risiko dominanter CEOs</a:t>
              </a:r>
            </a:p>
          </p:txBody>
        </p:sp>
        <p:grpSp>
          <p:nvGrpSpPr>
            <p:cNvPr id="79" name="Gruppieren 78">
              <a:extLst>
                <a:ext uri="{FF2B5EF4-FFF2-40B4-BE49-F238E27FC236}">
                  <a16:creationId xmlns:a16="http://schemas.microsoft.com/office/drawing/2014/main" id="{1DCB1066-438E-500C-8F1B-2C4B1E049809}"/>
                </a:ext>
              </a:extLst>
            </p:cNvPr>
            <p:cNvGrpSpPr/>
            <p:nvPr/>
          </p:nvGrpSpPr>
          <p:grpSpPr>
            <a:xfrm>
              <a:off x="3585164" y="1861748"/>
              <a:ext cx="1135702" cy="1135702"/>
              <a:chOff x="3159253" y="1829929"/>
              <a:chExt cx="1135702" cy="1135702"/>
            </a:xfrm>
          </p:grpSpPr>
          <p:sp>
            <p:nvSpPr>
              <p:cNvPr id="6" name="Ellipse 5">
                <a:extLst>
                  <a:ext uri="{FF2B5EF4-FFF2-40B4-BE49-F238E27FC236}">
                    <a16:creationId xmlns:a16="http://schemas.microsoft.com/office/drawing/2014/main" id="{E86A1E82-6FBC-38BB-2177-55228F06DF08}"/>
                  </a:ext>
                </a:extLst>
              </p:cNvPr>
              <p:cNvSpPr/>
              <p:nvPr/>
            </p:nvSpPr>
            <p:spPr>
              <a:xfrm>
                <a:off x="3159253" y="1829929"/>
                <a:ext cx="1135702" cy="113570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55" name="Grafik 54" descr="Fabrik Silhouette">
                <a:extLst>
                  <a:ext uri="{FF2B5EF4-FFF2-40B4-BE49-F238E27FC236}">
                    <a16:creationId xmlns:a16="http://schemas.microsoft.com/office/drawing/2014/main" id="{6DABD70A-FD12-F4BF-9338-DC702A1F59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53825" y="2023151"/>
                <a:ext cx="746558" cy="746558"/>
              </a:xfrm>
              <a:prstGeom prst="rect">
                <a:avLst/>
              </a:prstGeom>
            </p:spPr>
          </p:pic>
        </p:grpSp>
        <p:grpSp>
          <p:nvGrpSpPr>
            <p:cNvPr id="82" name="Gruppieren 81">
              <a:extLst>
                <a:ext uri="{FF2B5EF4-FFF2-40B4-BE49-F238E27FC236}">
                  <a16:creationId xmlns:a16="http://schemas.microsoft.com/office/drawing/2014/main" id="{A546B2A6-013E-501F-19A0-7BD073ED895A}"/>
                </a:ext>
              </a:extLst>
            </p:cNvPr>
            <p:cNvGrpSpPr/>
            <p:nvPr/>
          </p:nvGrpSpPr>
          <p:grpSpPr>
            <a:xfrm>
              <a:off x="5657974" y="3905679"/>
              <a:ext cx="938666" cy="938666"/>
              <a:chOff x="6241950" y="4094938"/>
              <a:chExt cx="938666" cy="938666"/>
            </a:xfrm>
          </p:grpSpPr>
          <p:sp>
            <p:nvSpPr>
              <p:cNvPr id="7" name="Ellipse 6">
                <a:extLst>
                  <a:ext uri="{FF2B5EF4-FFF2-40B4-BE49-F238E27FC236}">
                    <a16:creationId xmlns:a16="http://schemas.microsoft.com/office/drawing/2014/main" id="{51731516-BF41-6847-F8C7-6F9DDE29DC06}"/>
                  </a:ext>
                </a:extLst>
              </p:cNvPr>
              <p:cNvSpPr/>
              <p:nvPr/>
            </p:nvSpPr>
            <p:spPr>
              <a:xfrm>
                <a:off x="6241950" y="4094938"/>
                <a:ext cx="938666" cy="93866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2" name="Grafik 61" descr="Benutzer mit einfarbiger Füllung">
                <a:extLst>
                  <a:ext uri="{FF2B5EF4-FFF2-40B4-BE49-F238E27FC236}">
                    <a16:creationId xmlns:a16="http://schemas.microsoft.com/office/drawing/2014/main" id="{8CAEE381-CCAB-0226-0916-4E9EFB1D0A8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4569" y="4175640"/>
                <a:ext cx="773428" cy="773428"/>
              </a:xfrm>
              <a:prstGeom prst="rect">
                <a:avLst/>
              </a:prstGeom>
            </p:spPr>
          </p:pic>
        </p:grpSp>
      </p:grpSp>
      <p:grpSp>
        <p:nvGrpSpPr>
          <p:cNvPr id="10" name="Gruppieren 9">
            <a:extLst>
              <a:ext uri="{FF2B5EF4-FFF2-40B4-BE49-F238E27FC236}">
                <a16:creationId xmlns:a16="http://schemas.microsoft.com/office/drawing/2014/main" id="{C7ED814E-3B5C-13D8-25E7-3111E1002F1C}"/>
              </a:ext>
            </a:extLst>
          </p:cNvPr>
          <p:cNvGrpSpPr/>
          <p:nvPr/>
        </p:nvGrpSpPr>
        <p:grpSpPr>
          <a:xfrm>
            <a:off x="4264680" y="1155773"/>
            <a:ext cx="7023335" cy="4636356"/>
            <a:chOff x="4264680" y="1155773"/>
            <a:chExt cx="7023335" cy="4636356"/>
          </a:xfrm>
        </p:grpSpPr>
        <p:cxnSp>
          <p:nvCxnSpPr>
            <p:cNvPr id="41" name="Gerader Verbinder 40">
              <a:extLst>
                <a:ext uri="{FF2B5EF4-FFF2-40B4-BE49-F238E27FC236}">
                  <a16:creationId xmlns:a16="http://schemas.microsoft.com/office/drawing/2014/main" id="{5688267C-8E69-4699-107C-19EBCE770B7A}"/>
                </a:ext>
              </a:extLst>
            </p:cNvPr>
            <p:cNvCxnSpPr>
              <a:cxnSpLocks/>
            </p:cNvCxnSpPr>
            <p:nvPr/>
          </p:nvCxnSpPr>
          <p:spPr>
            <a:xfrm flipH="1">
              <a:off x="4732016" y="1751898"/>
              <a:ext cx="950158" cy="3577267"/>
            </a:xfrm>
            <a:prstGeom prst="line">
              <a:avLst/>
            </a:prstGeom>
            <a:ln>
              <a:solidFill>
                <a:srgbClr val="D0D0D0"/>
              </a:solidFill>
            </a:ln>
          </p:spPr>
          <p:style>
            <a:lnRef idx="1">
              <a:schemeClr val="accent1"/>
            </a:lnRef>
            <a:fillRef idx="0">
              <a:schemeClr val="accent1"/>
            </a:fillRef>
            <a:effectRef idx="0">
              <a:schemeClr val="accent1"/>
            </a:effectRef>
            <a:fontRef idx="minor">
              <a:schemeClr val="tx1"/>
            </a:fontRef>
          </p:style>
        </p:cxnSp>
        <p:grpSp>
          <p:nvGrpSpPr>
            <p:cNvPr id="80" name="Gruppieren 79">
              <a:extLst>
                <a:ext uri="{FF2B5EF4-FFF2-40B4-BE49-F238E27FC236}">
                  <a16:creationId xmlns:a16="http://schemas.microsoft.com/office/drawing/2014/main" id="{CA5EF954-07E2-67B7-99DF-992BB50CB7C8}"/>
                </a:ext>
              </a:extLst>
            </p:cNvPr>
            <p:cNvGrpSpPr/>
            <p:nvPr/>
          </p:nvGrpSpPr>
          <p:grpSpPr>
            <a:xfrm>
              <a:off x="5002994" y="1155773"/>
              <a:ext cx="1192250" cy="1192250"/>
              <a:chOff x="4970390" y="1190076"/>
              <a:chExt cx="1192250" cy="1192250"/>
            </a:xfrm>
          </p:grpSpPr>
          <p:sp>
            <p:nvSpPr>
              <p:cNvPr id="36" name="Ellipse 35">
                <a:extLst>
                  <a:ext uri="{FF2B5EF4-FFF2-40B4-BE49-F238E27FC236}">
                    <a16:creationId xmlns:a16="http://schemas.microsoft.com/office/drawing/2014/main" id="{DC06079B-B737-405D-6BF8-3C99D8AE512C}"/>
                  </a:ext>
                </a:extLst>
              </p:cNvPr>
              <p:cNvSpPr/>
              <p:nvPr/>
            </p:nvSpPr>
            <p:spPr>
              <a:xfrm>
                <a:off x="4970390" y="1190076"/>
                <a:ext cx="1192250" cy="1192250"/>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8" name="Grafik 57" descr="Erdkugel: Afrika und Europa mit einfarbiger Füllung">
                <a:extLst>
                  <a:ext uri="{FF2B5EF4-FFF2-40B4-BE49-F238E27FC236}">
                    <a16:creationId xmlns:a16="http://schemas.microsoft.com/office/drawing/2014/main" id="{D45DBD74-1F3F-269D-1360-6144B10451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09315" y="1329001"/>
                <a:ext cx="914400" cy="914400"/>
              </a:xfrm>
              <a:prstGeom prst="rect">
                <a:avLst/>
              </a:prstGeom>
            </p:spPr>
          </p:pic>
        </p:grpSp>
        <p:grpSp>
          <p:nvGrpSpPr>
            <p:cNvPr id="112" name="Gruppieren 111">
              <a:extLst>
                <a:ext uri="{FF2B5EF4-FFF2-40B4-BE49-F238E27FC236}">
                  <a16:creationId xmlns:a16="http://schemas.microsoft.com/office/drawing/2014/main" id="{78EA4C26-FBA8-4CBA-0253-1C8D0B965C9C}"/>
                </a:ext>
              </a:extLst>
            </p:cNvPr>
            <p:cNvGrpSpPr/>
            <p:nvPr/>
          </p:nvGrpSpPr>
          <p:grpSpPr>
            <a:xfrm>
              <a:off x="4264680" y="4777018"/>
              <a:ext cx="938666" cy="938666"/>
              <a:chOff x="4670997" y="4683384"/>
              <a:chExt cx="938666" cy="938666"/>
            </a:xfrm>
          </p:grpSpPr>
          <p:sp>
            <p:nvSpPr>
              <p:cNvPr id="40" name="Ellipse 39">
                <a:extLst>
                  <a:ext uri="{FF2B5EF4-FFF2-40B4-BE49-F238E27FC236}">
                    <a16:creationId xmlns:a16="http://schemas.microsoft.com/office/drawing/2014/main" id="{158F449D-D6FC-07B7-FCD2-C30CF86EEF65}"/>
                  </a:ext>
                </a:extLst>
              </p:cNvPr>
              <p:cNvSpPr/>
              <p:nvPr/>
            </p:nvSpPr>
            <p:spPr>
              <a:xfrm>
                <a:off x="4670997" y="4683384"/>
                <a:ext cx="938666" cy="938666"/>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0" name="Grafik 59" descr="Viertel mit einfarbiger Füllung">
                <a:extLst>
                  <a:ext uri="{FF2B5EF4-FFF2-40B4-BE49-F238E27FC236}">
                    <a16:creationId xmlns:a16="http://schemas.microsoft.com/office/drawing/2014/main" id="{56C53EE8-ADF9-1CDF-C221-641AAA5BE0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75210" y="4775464"/>
                <a:ext cx="730240" cy="730240"/>
              </a:xfrm>
              <a:prstGeom prst="rect">
                <a:avLst/>
              </a:prstGeom>
            </p:spPr>
          </p:pic>
        </p:grpSp>
        <p:sp>
          <p:nvSpPr>
            <p:cNvPr id="63" name="Rechteck 62">
              <a:extLst>
                <a:ext uri="{FF2B5EF4-FFF2-40B4-BE49-F238E27FC236}">
                  <a16:creationId xmlns:a16="http://schemas.microsoft.com/office/drawing/2014/main" id="{B0BE7888-1ED2-0340-7458-22E370A15BB6}"/>
                </a:ext>
              </a:extLst>
            </p:cNvPr>
            <p:cNvSpPr/>
            <p:nvPr/>
          </p:nvSpPr>
          <p:spPr>
            <a:xfrm>
              <a:off x="6296951" y="1199911"/>
              <a:ext cx="4991064"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accent1"/>
                  </a:solidFill>
                </a:rPr>
                <a:t>Resource</a:t>
              </a:r>
              <a:r>
                <a:rPr lang="de-DE" sz="1200" b="1" dirty="0">
                  <a:solidFill>
                    <a:schemeClr val="accent1"/>
                  </a:solidFill>
                </a:rPr>
                <a:t> Provision: </a:t>
              </a:r>
              <a:r>
                <a:rPr lang="de-DE" sz="1200" dirty="0">
                  <a:solidFill>
                    <a:schemeClr val="tx1"/>
                  </a:solidFill>
                </a:rPr>
                <a:t>Zugang zu globalen Ressourcennetzwerken </a:t>
              </a:r>
            </a:p>
            <a:p>
              <a:pPr marL="285750" indent="-285750">
                <a:buFont typeface="Arial" panose="020B0604020202020204" pitchFamily="34" charset="0"/>
                <a:buChar char="•"/>
              </a:pPr>
              <a:r>
                <a:rPr lang="de-DE" sz="1200" b="1" dirty="0">
                  <a:solidFill>
                    <a:schemeClr val="accent1"/>
                  </a:solidFill>
                </a:rPr>
                <a:t>Institutionelles Umfeld:</a:t>
              </a:r>
              <a:r>
                <a:rPr lang="de-DE" sz="1200" b="1" dirty="0">
                  <a:solidFill>
                    <a:schemeClr val="tx1"/>
                  </a:solidFill>
                </a:rPr>
                <a:t> </a:t>
              </a:r>
              <a:r>
                <a:rPr lang="de-DE" sz="1200" dirty="0">
                  <a:solidFill>
                    <a:schemeClr val="tx1"/>
                  </a:solidFill>
                </a:rPr>
                <a:t>Negative Effekte wahrscheinlich in Ländern mit schwachen formellen und informellen Institutionen</a:t>
              </a:r>
              <a:endParaRPr lang="de-CH" sz="1200" dirty="0">
                <a:solidFill>
                  <a:schemeClr val="tx1"/>
                </a:solidFill>
              </a:endParaRPr>
            </a:p>
          </p:txBody>
        </p:sp>
        <p:sp>
          <p:nvSpPr>
            <p:cNvPr id="117" name="Rechteck 116">
              <a:extLst>
                <a:ext uri="{FF2B5EF4-FFF2-40B4-BE49-F238E27FC236}">
                  <a16:creationId xmlns:a16="http://schemas.microsoft.com/office/drawing/2014/main" id="{53B55444-7201-EAAE-7447-1615D4F0F244}"/>
                </a:ext>
              </a:extLst>
            </p:cNvPr>
            <p:cNvSpPr/>
            <p:nvPr/>
          </p:nvSpPr>
          <p:spPr>
            <a:xfrm>
              <a:off x="5274705" y="5057291"/>
              <a:ext cx="5369615" cy="734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accent2"/>
                  </a:solidFill>
                </a:rPr>
                <a:t>Resource</a:t>
              </a:r>
              <a:r>
                <a:rPr lang="de-DE" sz="1200" b="1" dirty="0">
                  <a:solidFill>
                    <a:schemeClr val="accent2"/>
                  </a:solidFill>
                </a:rPr>
                <a:t> Provision: </a:t>
              </a:r>
              <a:r>
                <a:rPr lang="de-DE" sz="1200" dirty="0">
                  <a:solidFill>
                    <a:schemeClr val="tx1"/>
                  </a:solidFill>
                </a:rPr>
                <a:t>Begrenzte Ressourcen in regionalen Netzwerken</a:t>
              </a:r>
            </a:p>
            <a:p>
              <a:pPr marL="285750" indent="-285750">
                <a:buFont typeface="Arial" panose="020B0604020202020204" pitchFamily="34" charset="0"/>
                <a:buChar char="•"/>
              </a:pPr>
              <a:r>
                <a:rPr lang="de-DE" sz="1200" b="1" dirty="0">
                  <a:solidFill>
                    <a:schemeClr val="accent2"/>
                  </a:solidFill>
                </a:rPr>
                <a:t>CEO Power: </a:t>
              </a:r>
              <a:r>
                <a:rPr lang="de-DE" sz="1200" dirty="0">
                  <a:solidFill>
                    <a:schemeClr val="tx1"/>
                  </a:solidFill>
                </a:rPr>
                <a:t>Kleine Netzwerke führen oft zu wenigen, aber mächtigen Stakeholdern</a:t>
              </a:r>
            </a:p>
          </p:txBody>
        </p:sp>
      </p:grpSp>
      <p:grpSp>
        <p:nvGrpSpPr>
          <p:cNvPr id="11" name="Gruppieren 10">
            <a:extLst>
              <a:ext uri="{FF2B5EF4-FFF2-40B4-BE49-F238E27FC236}">
                <a16:creationId xmlns:a16="http://schemas.microsoft.com/office/drawing/2014/main" id="{6DAF37D9-7E05-A2BA-AFA0-CF20BBA7A4E7}"/>
              </a:ext>
            </a:extLst>
          </p:cNvPr>
          <p:cNvGrpSpPr/>
          <p:nvPr/>
        </p:nvGrpSpPr>
        <p:grpSpPr>
          <a:xfrm>
            <a:off x="224659" y="2487869"/>
            <a:ext cx="11143591" cy="2090224"/>
            <a:chOff x="224659" y="2487869"/>
            <a:chExt cx="11143591" cy="2090224"/>
          </a:xfrm>
        </p:grpSpPr>
        <p:cxnSp>
          <p:nvCxnSpPr>
            <p:cNvPr id="25" name="Gerader Verbinder 24">
              <a:extLst>
                <a:ext uri="{FF2B5EF4-FFF2-40B4-BE49-F238E27FC236}">
                  <a16:creationId xmlns:a16="http://schemas.microsoft.com/office/drawing/2014/main" id="{CF884D59-03C6-E3D4-AD02-DABE808D7FC2}"/>
                </a:ext>
              </a:extLst>
            </p:cNvPr>
            <p:cNvCxnSpPr>
              <a:cxnSpLocks/>
            </p:cNvCxnSpPr>
            <p:nvPr/>
          </p:nvCxnSpPr>
          <p:spPr>
            <a:xfrm flipH="1">
              <a:off x="3872779" y="2870619"/>
              <a:ext cx="2567403" cy="1297312"/>
            </a:xfrm>
            <a:prstGeom prst="line">
              <a:avLst/>
            </a:prstGeom>
            <a:ln>
              <a:solidFill>
                <a:srgbClr val="D0D0D0"/>
              </a:solidFill>
            </a:ln>
          </p:spPr>
          <p:style>
            <a:lnRef idx="1">
              <a:schemeClr val="accent1"/>
            </a:lnRef>
            <a:fillRef idx="0">
              <a:schemeClr val="accent1"/>
            </a:fillRef>
            <a:effectRef idx="0">
              <a:schemeClr val="accent1"/>
            </a:effectRef>
            <a:fontRef idx="minor">
              <a:schemeClr val="tx1"/>
            </a:fontRef>
          </p:style>
        </p:cxnSp>
        <p:sp>
          <p:nvSpPr>
            <p:cNvPr id="34" name="Rechteck 33">
              <a:extLst>
                <a:ext uri="{FF2B5EF4-FFF2-40B4-BE49-F238E27FC236}">
                  <a16:creationId xmlns:a16="http://schemas.microsoft.com/office/drawing/2014/main" id="{ABF0AD26-97F9-5532-6FFC-BBFD00E47DBD}"/>
                </a:ext>
              </a:extLst>
            </p:cNvPr>
            <p:cNvSpPr/>
            <p:nvPr/>
          </p:nvSpPr>
          <p:spPr>
            <a:xfrm>
              <a:off x="6950875" y="2551811"/>
              <a:ext cx="4417375"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tx1"/>
                  </a:solidFill>
                </a:rPr>
                <a:t>Resource</a:t>
              </a:r>
              <a:r>
                <a:rPr lang="de-DE" sz="1200" b="1" dirty="0">
                  <a:solidFill>
                    <a:schemeClr val="tx1"/>
                  </a:solidFill>
                </a:rPr>
                <a:t> Provision: </a:t>
              </a:r>
              <a:r>
                <a:rPr lang="de-DE" sz="1200" dirty="0">
                  <a:solidFill>
                    <a:schemeClr val="tx1"/>
                  </a:solidFill>
                </a:rPr>
                <a:t>Fach- und Branchen-Know-how ist besonders wertvoll und kann über </a:t>
              </a:r>
              <a:r>
                <a:rPr lang="de-DE" sz="1200" dirty="0" err="1">
                  <a:solidFill>
                    <a:schemeClr val="tx1"/>
                  </a:solidFill>
                </a:rPr>
                <a:t>Interlocks</a:t>
              </a:r>
              <a:r>
                <a:rPr lang="de-DE" sz="1200" dirty="0">
                  <a:solidFill>
                    <a:schemeClr val="tx1"/>
                  </a:solidFill>
                </a:rPr>
                <a:t> eingebracht werden</a:t>
              </a:r>
              <a:endParaRPr lang="de-CH" sz="1200" dirty="0">
                <a:solidFill>
                  <a:schemeClr val="tx1"/>
                </a:solidFill>
              </a:endParaRPr>
            </a:p>
            <a:p>
              <a:pPr marL="285750" indent="-285750">
                <a:buFont typeface="Arial" panose="020B0604020202020204" pitchFamily="34" charset="0"/>
                <a:buChar char="•"/>
              </a:pPr>
              <a:r>
                <a:rPr lang="de-DE" sz="1200" b="1" dirty="0">
                  <a:solidFill>
                    <a:schemeClr val="tx1"/>
                  </a:solidFill>
                </a:rPr>
                <a:t>Agency </a:t>
              </a:r>
              <a:r>
                <a:rPr lang="de-DE" sz="1200" b="1" dirty="0" err="1">
                  <a:solidFill>
                    <a:schemeClr val="tx1"/>
                  </a:solidFill>
                </a:rPr>
                <a:t>Conflicts</a:t>
              </a:r>
              <a:r>
                <a:rPr lang="de-DE" sz="1200" b="1" dirty="0">
                  <a:solidFill>
                    <a:schemeClr val="tx1"/>
                  </a:solidFill>
                </a:rPr>
                <a:t>: </a:t>
              </a:r>
              <a:r>
                <a:rPr lang="de-DE" sz="1200" dirty="0">
                  <a:solidFill>
                    <a:schemeClr val="tx1"/>
                  </a:solidFill>
                </a:rPr>
                <a:t>Strenge </a:t>
              </a:r>
              <a:r>
                <a:rPr lang="de-DE" sz="1200" dirty="0" err="1">
                  <a:solidFill>
                    <a:schemeClr val="tx1"/>
                  </a:solidFill>
                </a:rPr>
                <a:t>Governance</a:t>
              </a:r>
              <a:r>
                <a:rPr lang="de-DE" sz="1200" dirty="0">
                  <a:solidFill>
                    <a:schemeClr val="tx1"/>
                  </a:solidFill>
                </a:rPr>
                <a:t>-Vorgaben sorgen für mehr Transparenz und verringern Agency-Risiken. Hoher Kapitalbedarf kann Agency-Konflikte verstärken</a:t>
              </a:r>
            </a:p>
          </p:txBody>
        </p:sp>
        <p:grpSp>
          <p:nvGrpSpPr>
            <p:cNvPr id="120" name="Gruppieren 119">
              <a:extLst>
                <a:ext uri="{FF2B5EF4-FFF2-40B4-BE49-F238E27FC236}">
                  <a16:creationId xmlns:a16="http://schemas.microsoft.com/office/drawing/2014/main" id="{FEA11AE5-0A4E-D016-73F8-6230E69440EA}"/>
                </a:ext>
              </a:extLst>
            </p:cNvPr>
            <p:cNvGrpSpPr/>
            <p:nvPr/>
          </p:nvGrpSpPr>
          <p:grpSpPr>
            <a:xfrm>
              <a:off x="5832123" y="2487869"/>
              <a:ext cx="978522" cy="978522"/>
              <a:chOff x="6366400" y="2432559"/>
              <a:chExt cx="978522" cy="978522"/>
            </a:xfrm>
          </p:grpSpPr>
          <p:sp>
            <p:nvSpPr>
              <p:cNvPr id="21" name="Ellipse 20">
                <a:extLst>
                  <a:ext uri="{FF2B5EF4-FFF2-40B4-BE49-F238E27FC236}">
                    <a16:creationId xmlns:a16="http://schemas.microsoft.com/office/drawing/2014/main" id="{1F2EC708-AE09-705C-B160-54A6F831D8B2}"/>
                  </a:ext>
                </a:extLst>
              </p:cNvPr>
              <p:cNvSpPr/>
              <p:nvPr/>
            </p:nvSpPr>
            <p:spPr>
              <a:xfrm>
                <a:off x="6366400" y="2432559"/>
                <a:ext cx="978522" cy="97852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2" name="Grafik 91" descr="Bank Silhouette">
                <a:extLst>
                  <a:ext uri="{FF2B5EF4-FFF2-40B4-BE49-F238E27FC236}">
                    <a16:creationId xmlns:a16="http://schemas.microsoft.com/office/drawing/2014/main" id="{C0EFE846-C7B4-07B9-49C1-AD87D39319A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18653" y="2474694"/>
                <a:ext cx="555806" cy="555806"/>
              </a:xfrm>
              <a:prstGeom prst="rect">
                <a:avLst/>
              </a:prstGeom>
            </p:spPr>
          </p:pic>
          <p:cxnSp>
            <p:nvCxnSpPr>
              <p:cNvPr id="93" name="Gerader Verbinder 92">
                <a:extLst>
                  <a:ext uri="{FF2B5EF4-FFF2-40B4-BE49-F238E27FC236}">
                    <a16:creationId xmlns:a16="http://schemas.microsoft.com/office/drawing/2014/main" id="{F2AB6E51-55F1-789B-38A2-783E85AD8F09}"/>
                  </a:ext>
                </a:extLst>
              </p:cNvPr>
              <p:cNvCxnSpPr>
                <a:cxnSpLocks/>
              </p:cNvCxnSpPr>
              <p:nvPr/>
            </p:nvCxnSpPr>
            <p:spPr>
              <a:xfrm flipH="1">
                <a:off x="6523957" y="2686799"/>
                <a:ext cx="740730" cy="600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8" name="Grafik 97" descr="Nadel mit einfarbiger Füllung">
                <a:extLst>
                  <a:ext uri="{FF2B5EF4-FFF2-40B4-BE49-F238E27FC236}">
                    <a16:creationId xmlns:a16="http://schemas.microsoft.com/office/drawing/2014/main" id="{19BCC69F-474C-8510-16B7-E64D227F02A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4129" y="2934597"/>
                <a:ext cx="352662" cy="352662"/>
              </a:xfrm>
              <a:prstGeom prst="rect">
                <a:avLst/>
              </a:prstGeom>
            </p:spPr>
          </p:pic>
        </p:grpSp>
        <p:grpSp>
          <p:nvGrpSpPr>
            <p:cNvPr id="119" name="Gruppieren 118">
              <a:extLst>
                <a:ext uri="{FF2B5EF4-FFF2-40B4-BE49-F238E27FC236}">
                  <a16:creationId xmlns:a16="http://schemas.microsoft.com/office/drawing/2014/main" id="{4B3B7A87-73A1-AAB7-9B92-D42E4CAA4EEE}"/>
                </a:ext>
              </a:extLst>
            </p:cNvPr>
            <p:cNvGrpSpPr/>
            <p:nvPr/>
          </p:nvGrpSpPr>
          <p:grpSpPr>
            <a:xfrm>
              <a:off x="3668568" y="3544718"/>
              <a:ext cx="938666" cy="938666"/>
              <a:chOff x="3448554" y="3694337"/>
              <a:chExt cx="938666" cy="938666"/>
            </a:xfrm>
          </p:grpSpPr>
          <p:sp>
            <p:nvSpPr>
              <p:cNvPr id="23" name="Ellipse 22">
                <a:extLst>
                  <a:ext uri="{FF2B5EF4-FFF2-40B4-BE49-F238E27FC236}">
                    <a16:creationId xmlns:a16="http://schemas.microsoft.com/office/drawing/2014/main" id="{7F309447-0947-4C1A-C8BB-D035C8B5905D}"/>
                  </a:ext>
                </a:extLst>
              </p:cNvPr>
              <p:cNvSpPr/>
              <p:nvPr/>
            </p:nvSpPr>
            <p:spPr>
              <a:xfrm>
                <a:off x="3448554" y="3694337"/>
                <a:ext cx="938666" cy="9386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3" name="Grafik 102" descr="Burger und Getränk mit einfarbiger Füllung">
                <a:extLst>
                  <a:ext uri="{FF2B5EF4-FFF2-40B4-BE49-F238E27FC236}">
                    <a16:creationId xmlns:a16="http://schemas.microsoft.com/office/drawing/2014/main" id="{07D999A2-3C93-BA35-C9CA-49ADEF37680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479319" y="3761920"/>
                <a:ext cx="550758" cy="550758"/>
              </a:xfrm>
              <a:prstGeom prst="rect">
                <a:avLst/>
              </a:prstGeom>
            </p:spPr>
          </p:pic>
          <p:pic>
            <p:nvPicPr>
              <p:cNvPr id="108" name="Grafik 107" descr="Formelles Hemd Silhouette">
                <a:extLst>
                  <a:ext uri="{FF2B5EF4-FFF2-40B4-BE49-F238E27FC236}">
                    <a16:creationId xmlns:a16="http://schemas.microsoft.com/office/drawing/2014/main" id="{57FB1932-C126-2808-9A74-B78D8E0694E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903118" y="3992874"/>
                <a:ext cx="419156" cy="419156"/>
              </a:xfrm>
              <a:prstGeom prst="rect">
                <a:avLst/>
              </a:prstGeom>
            </p:spPr>
          </p:pic>
        </p:grpSp>
        <p:sp>
          <p:nvSpPr>
            <p:cNvPr id="121" name="Rechteck 120">
              <a:extLst>
                <a:ext uri="{FF2B5EF4-FFF2-40B4-BE49-F238E27FC236}">
                  <a16:creationId xmlns:a16="http://schemas.microsoft.com/office/drawing/2014/main" id="{86ED4344-1B3E-8BFA-A21A-2630358A8256}"/>
                </a:ext>
              </a:extLst>
            </p:cNvPr>
            <p:cNvSpPr/>
            <p:nvPr/>
          </p:nvSpPr>
          <p:spPr>
            <a:xfrm>
              <a:off x="224659" y="3466391"/>
              <a:ext cx="3238656" cy="11117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80000" bIns="180000" rtlCol="0" anchor="ctr"/>
            <a:lstStyle/>
            <a:p>
              <a:pPr marL="285750" indent="-285750">
                <a:buFont typeface="Arial" panose="020B0604020202020204" pitchFamily="34" charset="0"/>
                <a:buChar char="•"/>
              </a:pPr>
              <a:r>
                <a:rPr lang="de-DE" sz="1200" b="1" dirty="0" err="1">
                  <a:solidFill>
                    <a:schemeClr val="tx1"/>
                  </a:solidFill>
                </a:rPr>
                <a:t>Resource</a:t>
              </a:r>
              <a:r>
                <a:rPr lang="de-DE" sz="1200" b="1" dirty="0">
                  <a:solidFill>
                    <a:schemeClr val="tx1"/>
                  </a:solidFill>
                </a:rPr>
                <a:t> Provision: </a:t>
              </a:r>
              <a:r>
                <a:rPr lang="de-DE" sz="1200" dirty="0">
                  <a:solidFill>
                    <a:schemeClr val="tx1"/>
                  </a:solidFill>
                </a:rPr>
                <a:t>Board </a:t>
              </a:r>
              <a:r>
                <a:rPr lang="de-DE" sz="1200" dirty="0" err="1">
                  <a:solidFill>
                    <a:schemeClr val="tx1"/>
                  </a:solidFill>
                </a:rPr>
                <a:t>Interlocks</a:t>
              </a:r>
              <a:r>
                <a:rPr lang="de-DE" sz="1200" dirty="0">
                  <a:solidFill>
                    <a:schemeClr val="tx1"/>
                  </a:solidFill>
                </a:rPr>
                <a:t> erfüllen eine Business-Scanning-Funktion. Übertragung von Trends und Strategien durch </a:t>
              </a:r>
              <a:r>
                <a:rPr lang="de-DE" sz="1200" dirty="0" err="1">
                  <a:solidFill>
                    <a:schemeClr val="tx1"/>
                  </a:solidFill>
                </a:rPr>
                <a:t>Interlocks</a:t>
              </a:r>
              <a:endParaRPr lang="de-CH" sz="1200" dirty="0">
                <a:solidFill>
                  <a:schemeClr val="tx1"/>
                </a:solidFill>
              </a:endParaRPr>
            </a:p>
          </p:txBody>
        </p:sp>
      </p:grpSp>
    </p:spTree>
    <p:extLst>
      <p:ext uri="{BB962C8B-B14F-4D97-AF65-F5344CB8AC3E}">
        <p14:creationId xmlns:p14="http://schemas.microsoft.com/office/powerpoint/2010/main" val="56981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3599430277"/>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Einleitung und Überblick</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2: Strategic Alliances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736556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3EBCE-8142-2A49-2BD1-BD3F759559BA}"/>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5249A45-E999-BEE0-6E2B-D2200C4C4B56}"/>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6" name="think-cell data - do not delete" hidden="1">
                        <a:extLst>
                          <a:ext uri="{FF2B5EF4-FFF2-40B4-BE49-F238E27FC236}">
                            <a16:creationId xmlns:a16="http://schemas.microsoft.com/office/drawing/2014/main" id="{7E52433E-B93B-E0FC-747B-9427C79ED8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3D5C5004-F571-7D4D-C4F1-16EE9BBE82AE}"/>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D1B21945-751F-CD0E-80BC-D748BBE66086}"/>
              </a:ext>
            </a:extLst>
          </p:cNvPr>
          <p:cNvSpPr>
            <a:spLocks noGrp="1"/>
          </p:cNvSpPr>
          <p:nvPr>
            <p:ph type="body" sz="quarter" idx="10"/>
          </p:nvPr>
        </p:nvSpPr>
        <p:spPr/>
        <p:txBody>
          <a:bodyPr/>
          <a:lstStyle/>
          <a:p>
            <a:r>
              <a:rPr lang="de-DE" dirty="0"/>
              <a:t>Welchen Einfluss haben organisationale Netzwerke auf das Zusammenspiel von Kooperation &amp; Wettbewerb? – Netzwerkperspektive</a:t>
            </a:r>
          </a:p>
        </p:txBody>
      </p:sp>
      <p:sp>
        <p:nvSpPr>
          <p:cNvPr id="97" name="Rechteck 96">
            <a:extLst>
              <a:ext uri="{FF2B5EF4-FFF2-40B4-BE49-F238E27FC236}">
                <a16:creationId xmlns:a16="http://schemas.microsoft.com/office/drawing/2014/main" id="{BAC66D02-0AD8-2A17-1914-6BE66E1D0DA0}"/>
              </a:ext>
            </a:extLst>
          </p:cNvPr>
          <p:cNvSpPr/>
          <p:nvPr/>
        </p:nvSpPr>
        <p:spPr>
          <a:xfrm>
            <a:off x="1409677" y="1648175"/>
            <a:ext cx="1688283" cy="276999"/>
          </a:xfrm>
          <a:prstGeom prst="rect">
            <a:avLst/>
          </a:prstGeom>
        </p:spPr>
        <p:txBody>
          <a:bodyPr wrap="none">
            <a:spAutoFit/>
          </a:bodyPr>
          <a:lstStyle/>
          <a:p>
            <a:pPr algn="ctr"/>
            <a:r>
              <a:rPr lang="de-DE" sz="1200" b="1" dirty="0">
                <a:solidFill>
                  <a:schemeClr val="accent1"/>
                </a:solidFill>
              </a:rPr>
              <a:t>Unternehmenserfolg</a:t>
            </a:r>
          </a:p>
        </p:txBody>
      </p:sp>
      <p:sp>
        <p:nvSpPr>
          <p:cNvPr id="80" name="Rechteck 79">
            <a:extLst>
              <a:ext uri="{FF2B5EF4-FFF2-40B4-BE49-F238E27FC236}">
                <a16:creationId xmlns:a16="http://schemas.microsoft.com/office/drawing/2014/main" id="{B4AEFCDE-62F0-C210-DDCC-F2FE31760FB5}"/>
              </a:ext>
            </a:extLst>
          </p:cNvPr>
          <p:cNvSpPr/>
          <p:nvPr/>
        </p:nvSpPr>
        <p:spPr>
          <a:xfrm>
            <a:off x="1383206" y="1845645"/>
            <a:ext cx="1744388" cy="276999"/>
          </a:xfrm>
          <a:prstGeom prst="rect">
            <a:avLst/>
          </a:prstGeom>
        </p:spPr>
        <p:txBody>
          <a:bodyPr wrap="none">
            <a:spAutoFit/>
          </a:bodyPr>
          <a:lstStyle/>
          <a:p>
            <a:r>
              <a:rPr lang="de-DE" sz="1200" dirty="0">
                <a:solidFill>
                  <a:schemeClr val="bg2"/>
                </a:solidFill>
              </a:rPr>
              <a:t>Corporate </a:t>
            </a:r>
            <a:r>
              <a:rPr lang="de-DE" sz="1200" dirty="0" err="1">
                <a:solidFill>
                  <a:schemeClr val="bg2"/>
                </a:solidFill>
              </a:rPr>
              <a:t>Governance</a:t>
            </a:r>
            <a:endParaRPr lang="de-DE" sz="1200" dirty="0">
              <a:solidFill>
                <a:schemeClr val="bg2"/>
              </a:solidFill>
            </a:endParaRPr>
          </a:p>
        </p:txBody>
      </p:sp>
      <p:sp>
        <p:nvSpPr>
          <p:cNvPr id="98" name="Rechteck 97">
            <a:extLst>
              <a:ext uri="{FF2B5EF4-FFF2-40B4-BE49-F238E27FC236}">
                <a16:creationId xmlns:a16="http://schemas.microsoft.com/office/drawing/2014/main" id="{7C718277-8FF4-A44D-0F64-131E37BD4112}"/>
              </a:ext>
            </a:extLst>
          </p:cNvPr>
          <p:cNvSpPr/>
          <p:nvPr/>
        </p:nvSpPr>
        <p:spPr>
          <a:xfrm>
            <a:off x="711191" y="1308636"/>
            <a:ext cx="3085254" cy="369332"/>
          </a:xfrm>
          <a:prstGeom prst="rect">
            <a:avLst/>
          </a:prstGeom>
          <a:solidFill>
            <a:schemeClr val="bg1"/>
          </a:solidFill>
        </p:spPr>
        <p:txBody>
          <a:bodyPr wrap="square">
            <a:spAutoFit/>
          </a:bodyPr>
          <a:lstStyle/>
          <a:p>
            <a:pPr algn="ctr"/>
            <a:r>
              <a:rPr lang="de-DE" b="1" dirty="0"/>
              <a:t>Artikel 1</a:t>
            </a:r>
          </a:p>
        </p:txBody>
      </p:sp>
      <p:sp>
        <p:nvSpPr>
          <p:cNvPr id="96" name="Rechteck 95">
            <a:extLst>
              <a:ext uri="{FF2B5EF4-FFF2-40B4-BE49-F238E27FC236}">
                <a16:creationId xmlns:a16="http://schemas.microsoft.com/office/drawing/2014/main" id="{C8AAD571-9671-C495-288E-9A3CCEBCDA5D}"/>
              </a:ext>
            </a:extLst>
          </p:cNvPr>
          <p:cNvSpPr/>
          <p:nvPr/>
        </p:nvSpPr>
        <p:spPr>
          <a:xfrm>
            <a:off x="4146547" y="1648175"/>
            <a:ext cx="3226717" cy="276999"/>
          </a:xfrm>
          <a:prstGeom prst="rect">
            <a:avLst/>
          </a:prstGeom>
        </p:spPr>
        <p:txBody>
          <a:bodyPr wrap="none">
            <a:spAutoFit/>
          </a:bodyPr>
          <a:lstStyle/>
          <a:p>
            <a:pPr algn="ctr"/>
            <a:r>
              <a:rPr lang="de-DE" sz="1200" b="1" dirty="0">
                <a:solidFill>
                  <a:schemeClr val="accent3"/>
                </a:solidFill>
              </a:rPr>
              <a:t>Kooperation und Wettbewerb in Allianzen</a:t>
            </a:r>
          </a:p>
        </p:txBody>
      </p:sp>
      <p:sp>
        <p:nvSpPr>
          <p:cNvPr id="79" name="Rechteck 78">
            <a:extLst>
              <a:ext uri="{FF2B5EF4-FFF2-40B4-BE49-F238E27FC236}">
                <a16:creationId xmlns:a16="http://schemas.microsoft.com/office/drawing/2014/main" id="{14EECB67-845A-F15E-6280-DE076F562838}"/>
              </a:ext>
            </a:extLst>
          </p:cNvPr>
          <p:cNvSpPr/>
          <p:nvPr/>
        </p:nvSpPr>
        <p:spPr>
          <a:xfrm>
            <a:off x="5041028" y="1845645"/>
            <a:ext cx="1437766" cy="276999"/>
          </a:xfrm>
          <a:prstGeom prst="rect">
            <a:avLst/>
          </a:prstGeom>
        </p:spPr>
        <p:txBody>
          <a:bodyPr wrap="none">
            <a:spAutoFit/>
          </a:bodyPr>
          <a:lstStyle/>
          <a:p>
            <a:pPr algn="ctr"/>
            <a:r>
              <a:rPr lang="de-DE" sz="1200" dirty="0">
                <a:solidFill>
                  <a:schemeClr val="bg2"/>
                </a:solidFill>
              </a:rPr>
              <a:t>Strategic </a:t>
            </a:r>
            <a:r>
              <a:rPr lang="de-DE" sz="1200" dirty="0" err="1">
                <a:solidFill>
                  <a:schemeClr val="bg2"/>
                </a:solidFill>
              </a:rPr>
              <a:t>Alliances</a:t>
            </a:r>
            <a:endParaRPr lang="de-DE" sz="1200" dirty="0">
              <a:solidFill>
                <a:schemeClr val="bg2"/>
              </a:solidFill>
            </a:endParaRPr>
          </a:p>
        </p:txBody>
      </p:sp>
      <p:sp>
        <p:nvSpPr>
          <p:cNvPr id="93" name="Rechteck 92">
            <a:extLst>
              <a:ext uri="{FF2B5EF4-FFF2-40B4-BE49-F238E27FC236}">
                <a16:creationId xmlns:a16="http://schemas.microsoft.com/office/drawing/2014/main" id="{9EE76BB7-F420-1421-9A93-358D6149FF5C}"/>
              </a:ext>
            </a:extLst>
          </p:cNvPr>
          <p:cNvSpPr/>
          <p:nvPr/>
        </p:nvSpPr>
        <p:spPr>
          <a:xfrm>
            <a:off x="5212319" y="1308636"/>
            <a:ext cx="1095173" cy="369332"/>
          </a:xfrm>
          <a:prstGeom prst="rect">
            <a:avLst/>
          </a:prstGeom>
        </p:spPr>
        <p:txBody>
          <a:bodyPr wrap="none">
            <a:spAutoFit/>
          </a:bodyPr>
          <a:lstStyle/>
          <a:p>
            <a:pPr algn="ctr"/>
            <a:r>
              <a:rPr lang="de-DE" b="1" dirty="0"/>
              <a:t>Artikel 2</a:t>
            </a:r>
          </a:p>
        </p:txBody>
      </p:sp>
      <p:sp>
        <p:nvSpPr>
          <p:cNvPr id="49" name="Rechteck 48">
            <a:extLst>
              <a:ext uri="{FF2B5EF4-FFF2-40B4-BE49-F238E27FC236}">
                <a16:creationId xmlns:a16="http://schemas.microsoft.com/office/drawing/2014/main" id="{15B890B7-C841-58C0-00FC-1CF1777929B9}"/>
              </a:ext>
            </a:extLst>
          </p:cNvPr>
          <p:cNvSpPr/>
          <p:nvPr/>
        </p:nvSpPr>
        <p:spPr>
          <a:xfrm>
            <a:off x="1334336" y="4648562"/>
            <a:ext cx="1838965" cy="276999"/>
          </a:xfrm>
          <a:prstGeom prst="rect">
            <a:avLst/>
          </a:prstGeom>
        </p:spPr>
        <p:txBody>
          <a:bodyPr wrap="none">
            <a:spAutoFit/>
          </a:bodyPr>
          <a:lstStyle/>
          <a:p>
            <a:pPr algn="ctr"/>
            <a:r>
              <a:rPr lang="de-DE" sz="1200" dirty="0"/>
              <a:t>Egozentriertes Netzwerk</a:t>
            </a:r>
          </a:p>
        </p:txBody>
      </p:sp>
      <p:sp>
        <p:nvSpPr>
          <p:cNvPr id="47" name="Rechteck 46">
            <a:extLst>
              <a:ext uri="{FF2B5EF4-FFF2-40B4-BE49-F238E27FC236}">
                <a16:creationId xmlns:a16="http://schemas.microsoft.com/office/drawing/2014/main" id="{48FC3C10-7635-9A06-B5D7-95B53DE15598}"/>
              </a:ext>
            </a:extLst>
          </p:cNvPr>
          <p:cNvSpPr/>
          <p:nvPr/>
        </p:nvSpPr>
        <p:spPr>
          <a:xfrm>
            <a:off x="4931322" y="4648562"/>
            <a:ext cx="1659430" cy="276999"/>
          </a:xfrm>
          <a:prstGeom prst="rect">
            <a:avLst/>
          </a:prstGeom>
        </p:spPr>
        <p:txBody>
          <a:bodyPr wrap="none">
            <a:spAutoFit/>
          </a:bodyPr>
          <a:lstStyle/>
          <a:p>
            <a:pPr algn="ctr"/>
            <a:r>
              <a:rPr lang="de-DE" sz="1200" dirty="0"/>
              <a:t>Dyadisches Netzwerk</a:t>
            </a:r>
          </a:p>
        </p:txBody>
      </p:sp>
      <p:sp>
        <p:nvSpPr>
          <p:cNvPr id="56" name="Rechteck 55">
            <a:extLst>
              <a:ext uri="{FF2B5EF4-FFF2-40B4-BE49-F238E27FC236}">
                <a16:creationId xmlns:a16="http://schemas.microsoft.com/office/drawing/2014/main" id="{666E856A-DEFC-821C-052F-123590A47D7E}"/>
              </a:ext>
            </a:extLst>
          </p:cNvPr>
          <p:cNvSpPr/>
          <p:nvPr/>
        </p:nvSpPr>
        <p:spPr>
          <a:xfrm>
            <a:off x="8328414" y="4648562"/>
            <a:ext cx="1659429" cy="276999"/>
          </a:xfrm>
          <a:prstGeom prst="rect">
            <a:avLst/>
          </a:prstGeom>
        </p:spPr>
        <p:txBody>
          <a:bodyPr wrap="none">
            <a:spAutoFit/>
          </a:bodyPr>
          <a:lstStyle/>
          <a:p>
            <a:pPr algn="ctr"/>
            <a:r>
              <a:rPr lang="de-DE" sz="1200" dirty="0"/>
              <a:t>Dyadisches Netzwerk</a:t>
            </a:r>
          </a:p>
        </p:txBody>
      </p:sp>
      <p:sp>
        <p:nvSpPr>
          <p:cNvPr id="50" name="Rechteck 49">
            <a:extLst>
              <a:ext uri="{FF2B5EF4-FFF2-40B4-BE49-F238E27FC236}">
                <a16:creationId xmlns:a16="http://schemas.microsoft.com/office/drawing/2014/main" id="{CF997C5B-3C02-5B3A-2E5C-A84B1A464438}"/>
              </a:ext>
            </a:extLst>
          </p:cNvPr>
          <p:cNvSpPr/>
          <p:nvPr/>
        </p:nvSpPr>
        <p:spPr>
          <a:xfrm>
            <a:off x="1455587" y="5021891"/>
            <a:ext cx="1596463" cy="276999"/>
          </a:xfrm>
          <a:prstGeom prst="rect">
            <a:avLst/>
          </a:prstGeom>
        </p:spPr>
        <p:txBody>
          <a:bodyPr wrap="none">
            <a:spAutoFit/>
          </a:bodyPr>
          <a:lstStyle/>
          <a:p>
            <a:pPr algn="ctr"/>
            <a:r>
              <a:rPr lang="de-DE" sz="1200" dirty="0" err="1"/>
              <a:t>Uniplexe</a:t>
            </a:r>
            <a:r>
              <a:rPr lang="de-DE" sz="1200" dirty="0"/>
              <a:t> Verbindung</a:t>
            </a:r>
          </a:p>
        </p:txBody>
      </p:sp>
      <p:sp>
        <p:nvSpPr>
          <p:cNvPr id="51" name="Rechteck 50">
            <a:extLst>
              <a:ext uri="{FF2B5EF4-FFF2-40B4-BE49-F238E27FC236}">
                <a16:creationId xmlns:a16="http://schemas.microsoft.com/office/drawing/2014/main" id="{C12EA8EB-1C22-0374-D2AC-20F5629B001B}"/>
              </a:ext>
            </a:extLst>
          </p:cNvPr>
          <p:cNvSpPr/>
          <p:nvPr/>
        </p:nvSpPr>
        <p:spPr>
          <a:xfrm>
            <a:off x="4915517" y="5021891"/>
            <a:ext cx="1691040" cy="276999"/>
          </a:xfrm>
          <a:prstGeom prst="rect">
            <a:avLst/>
          </a:prstGeom>
        </p:spPr>
        <p:txBody>
          <a:bodyPr wrap="none">
            <a:spAutoFit/>
          </a:bodyPr>
          <a:lstStyle/>
          <a:p>
            <a:pPr algn="ctr"/>
            <a:r>
              <a:rPr lang="de-DE" sz="1200" dirty="0"/>
              <a:t>Multiplexe Verbindung</a:t>
            </a:r>
          </a:p>
        </p:txBody>
      </p:sp>
      <p:sp>
        <p:nvSpPr>
          <p:cNvPr id="57" name="Rechteck 56">
            <a:extLst>
              <a:ext uri="{FF2B5EF4-FFF2-40B4-BE49-F238E27FC236}">
                <a16:creationId xmlns:a16="http://schemas.microsoft.com/office/drawing/2014/main" id="{E1D3A3E7-90F4-739A-EA8E-5B85FE92D304}"/>
              </a:ext>
            </a:extLst>
          </p:cNvPr>
          <p:cNvSpPr/>
          <p:nvPr/>
        </p:nvSpPr>
        <p:spPr>
          <a:xfrm>
            <a:off x="8312608" y="5021891"/>
            <a:ext cx="1691040" cy="276999"/>
          </a:xfrm>
          <a:prstGeom prst="rect">
            <a:avLst/>
          </a:prstGeom>
        </p:spPr>
        <p:txBody>
          <a:bodyPr wrap="none">
            <a:spAutoFit/>
          </a:bodyPr>
          <a:lstStyle/>
          <a:p>
            <a:pPr algn="ctr"/>
            <a:r>
              <a:rPr lang="de-DE" sz="1200" dirty="0"/>
              <a:t>Multiplexe Verbindung</a:t>
            </a:r>
          </a:p>
        </p:txBody>
      </p:sp>
      <p:sp>
        <p:nvSpPr>
          <p:cNvPr id="54" name="Rechteck 53">
            <a:extLst>
              <a:ext uri="{FF2B5EF4-FFF2-40B4-BE49-F238E27FC236}">
                <a16:creationId xmlns:a16="http://schemas.microsoft.com/office/drawing/2014/main" id="{B77B9597-0A03-FEBA-E436-6F08950DA8F9}"/>
              </a:ext>
            </a:extLst>
          </p:cNvPr>
          <p:cNvSpPr/>
          <p:nvPr/>
        </p:nvSpPr>
        <p:spPr>
          <a:xfrm>
            <a:off x="1079458" y="4275233"/>
            <a:ext cx="2348720" cy="276999"/>
          </a:xfrm>
          <a:prstGeom prst="rect">
            <a:avLst/>
          </a:prstGeom>
        </p:spPr>
        <p:txBody>
          <a:bodyPr wrap="none">
            <a:spAutoFit/>
          </a:bodyPr>
          <a:lstStyle/>
          <a:p>
            <a:pPr algn="ctr"/>
            <a:r>
              <a:rPr lang="de-DE" sz="1200" dirty="0"/>
              <a:t>Inter-organisationale Netzwerke</a:t>
            </a:r>
          </a:p>
        </p:txBody>
      </p:sp>
      <p:sp>
        <p:nvSpPr>
          <p:cNvPr id="53" name="Rechteck 52">
            <a:extLst>
              <a:ext uri="{FF2B5EF4-FFF2-40B4-BE49-F238E27FC236}">
                <a16:creationId xmlns:a16="http://schemas.microsoft.com/office/drawing/2014/main" id="{8C335D20-E823-9C29-E9C5-31B13F6EAC5E}"/>
              </a:ext>
            </a:extLst>
          </p:cNvPr>
          <p:cNvSpPr/>
          <p:nvPr/>
        </p:nvSpPr>
        <p:spPr>
          <a:xfrm>
            <a:off x="4586677" y="4275233"/>
            <a:ext cx="2348720" cy="276999"/>
          </a:xfrm>
          <a:prstGeom prst="rect">
            <a:avLst/>
          </a:prstGeom>
        </p:spPr>
        <p:txBody>
          <a:bodyPr wrap="none">
            <a:spAutoFit/>
          </a:bodyPr>
          <a:lstStyle/>
          <a:p>
            <a:pPr algn="ctr"/>
            <a:r>
              <a:rPr lang="de-DE" sz="1200" dirty="0"/>
              <a:t>Inter-organisationale Netzwerke</a:t>
            </a:r>
          </a:p>
        </p:txBody>
      </p:sp>
      <p:sp>
        <p:nvSpPr>
          <p:cNvPr id="58" name="Rechteck 57">
            <a:extLst>
              <a:ext uri="{FF2B5EF4-FFF2-40B4-BE49-F238E27FC236}">
                <a16:creationId xmlns:a16="http://schemas.microsoft.com/office/drawing/2014/main" id="{123B0145-CE56-E095-A971-478896BC7CFC}"/>
              </a:ext>
            </a:extLst>
          </p:cNvPr>
          <p:cNvSpPr/>
          <p:nvPr/>
        </p:nvSpPr>
        <p:spPr>
          <a:xfrm>
            <a:off x="7983768" y="4275233"/>
            <a:ext cx="2348720" cy="276999"/>
          </a:xfrm>
          <a:prstGeom prst="rect">
            <a:avLst/>
          </a:prstGeom>
        </p:spPr>
        <p:txBody>
          <a:bodyPr wrap="none">
            <a:spAutoFit/>
          </a:bodyPr>
          <a:lstStyle/>
          <a:p>
            <a:pPr algn="ctr"/>
            <a:r>
              <a:rPr lang="de-DE" sz="1200" dirty="0"/>
              <a:t>Intra-organisationale Netzwerke</a:t>
            </a:r>
          </a:p>
        </p:txBody>
      </p:sp>
      <p:sp>
        <p:nvSpPr>
          <p:cNvPr id="60" name="Rechteck 59">
            <a:extLst>
              <a:ext uri="{FF2B5EF4-FFF2-40B4-BE49-F238E27FC236}">
                <a16:creationId xmlns:a16="http://schemas.microsoft.com/office/drawing/2014/main" id="{9222D115-846A-1014-6897-C45651B2039F}"/>
              </a:ext>
            </a:extLst>
          </p:cNvPr>
          <p:cNvSpPr/>
          <p:nvPr/>
        </p:nvSpPr>
        <p:spPr>
          <a:xfrm>
            <a:off x="8067124" y="1648175"/>
            <a:ext cx="2182008" cy="276999"/>
          </a:xfrm>
          <a:prstGeom prst="rect">
            <a:avLst/>
          </a:prstGeom>
        </p:spPr>
        <p:txBody>
          <a:bodyPr wrap="none">
            <a:spAutoFit/>
          </a:bodyPr>
          <a:lstStyle/>
          <a:p>
            <a:pPr algn="ctr"/>
            <a:r>
              <a:rPr lang="de-DE" sz="1200" b="1" dirty="0">
                <a:solidFill>
                  <a:schemeClr val="accent5"/>
                </a:solidFill>
              </a:rPr>
              <a:t>M&amp;A-Erfolg und Innovation</a:t>
            </a:r>
          </a:p>
        </p:txBody>
      </p:sp>
      <p:sp>
        <p:nvSpPr>
          <p:cNvPr id="81" name="Rechteck 80">
            <a:extLst>
              <a:ext uri="{FF2B5EF4-FFF2-40B4-BE49-F238E27FC236}">
                <a16:creationId xmlns:a16="http://schemas.microsoft.com/office/drawing/2014/main" id="{E6A26206-0486-3FC9-398A-FFB86B84ED18}"/>
              </a:ext>
            </a:extLst>
          </p:cNvPr>
          <p:cNvSpPr/>
          <p:nvPr/>
        </p:nvSpPr>
        <p:spPr>
          <a:xfrm>
            <a:off x="8285359" y="1845645"/>
            <a:ext cx="1745542" cy="276999"/>
          </a:xfrm>
          <a:prstGeom prst="rect">
            <a:avLst/>
          </a:prstGeom>
        </p:spPr>
        <p:txBody>
          <a:bodyPr wrap="none">
            <a:spAutoFit/>
          </a:bodyPr>
          <a:lstStyle/>
          <a:p>
            <a:pPr algn="ctr"/>
            <a:r>
              <a:rPr lang="de-DE" sz="1200" dirty="0">
                <a:solidFill>
                  <a:schemeClr val="bg2"/>
                </a:solidFill>
              </a:rPr>
              <a:t>Mergers &amp; Acquisitions</a:t>
            </a:r>
          </a:p>
        </p:txBody>
      </p:sp>
      <p:grpSp>
        <p:nvGrpSpPr>
          <p:cNvPr id="99" name="Gruppieren 98">
            <a:extLst>
              <a:ext uri="{FF2B5EF4-FFF2-40B4-BE49-F238E27FC236}">
                <a16:creationId xmlns:a16="http://schemas.microsoft.com/office/drawing/2014/main" id="{0E748CCF-DD15-5AF6-CB8C-643428DBDA4E}"/>
              </a:ext>
            </a:extLst>
          </p:cNvPr>
          <p:cNvGrpSpPr/>
          <p:nvPr/>
        </p:nvGrpSpPr>
        <p:grpSpPr>
          <a:xfrm>
            <a:off x="1227337" y="2214384"/>
            <a:ext cx="2052962" cy="2054540"/>
            <a:chOff x="1337196" y="2252681"/>
            <a:chExt cx="2052962" cy="2054540"/>
          </a:xfrm>
        </p:grpSpPr>
        <p:sp>
          <p:nvSpPr>
            <p:cNvPr id="8" name="Freeform 5">
              <a:extLst>
                <a:ext uri="{FF2B5EF4-FFF2-40B4-BE49-F238E27FC236}">
                  <a16:creationId xmlns:a16="http://schemas.microsoft.com/office/drawing/2014/main" id="{4DF8F975-17B1-4467-999F-D0049AE2FA72}"/>
                </a:ext>
              </a:extLst>
            </p:cNvPr>
            <p:cNvSpPr>
              <a:spLocks noEditPoints="1"/>
            </p:cNvSpPr>
            <p:nvPr/>
          </p:nvSpPr>
          <p:spPr bwMode="auto">
            <a:xfrm rot="5400000">
              <a:off x="1336407" y="2253470"/>
              <a:ext cx="2054540" cy="2052962"/>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
          <p:nvSpPr>
            <p:cNvPr id="36" name="Ellipse 35">
              <a:extLst>
                <a:ext uri="{FF2B5EF4-FFF2-40B4-BE49-F238E27FC236}">
                  <a16:creationId xmlns:a16="http://schemas.microsoft.com/office/drawing/2014/main" id="{D6C3CBD9-B73B-E842-7DA0-49AAAA27E6ED}"/>
                </a:ext>
              </a:extLst>
            </p:cNvPr>
            <p:cNvSpPr/>
            <p:nvPr/>
          </p:nvSpPr>
          <p:spPr>
            <a:xfrm>
              <a:off x="1608841" y="2838316"/>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1F23FB06-C838-F8FB-3E93-9406245BF505}"/>
                </a:ext>
              </a:extLst>
            </p:cNvPr>
            <p:cNvSpPr/>
            <p:nvPr/>
          </p:nvSpPr>
          <p:spPr>
            <a:xfrm>
              <a:off x="1653637" y="299420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2F3C0B6C-F379-367B-5517-6EDC467D76EF}"/>
                </a:ext>
              </a:extLst>
            </p:cNvPr>
            <p:cNvSpPr/>
            <p:nvPr/>
          </p:nvSpPr>
          <p:spPr>
            <a:xfrm>
              <a:off x="1751608" y="296202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A9714544-3F06-F9AB-7896-50752AC35862}"/>
                </a:ext>
              </a:extLst>
            </p:cNvPr>
            <p:cNvSpPr/>
            <p:nvPr/>
          </p:nvSpPr>
          <p:spPr>
            <a:xfrm>
              <a:off x="1957247" y="284349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800E16B4-F825-A3C0-77B6-0F5E79477AE2}"/>
                </a:ext>
              </a:extLst>
            </p:cNvPr>
            <p:cNvSpPr/>
            <p:nvPr/>
          </p:nvSpPr>
          <p:spPr>
            <a:xfrm>
              <a:off x="2081893" y="26342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BDECB260-1DF5-A53F-E94B-0E9C3D451D05}"/>
                </a:ext>
              </a:extLst>
            </p:cNvPr>
            <p:cNvSpPr/>
            <p:nvPr/>
          </p:nvSpPr>
          <p:spPr>
            <a:xfrm>
              <a:off x="1957247" y="2483737"/>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13F8DF5E-3D50-B38A-255A-0267F05C0A9F}"/>
                </a:ext>
              </a:extLst>
            </p:cNvPr>
            <p:cNvSpPr/>
            <p:nvPr/>
          </p:nvSpPr>
          <p:spPr>
            <a:xfrm>
              <a:off x="2100960" y="25645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97B6A056-0787-922B-A12F-36825B0D7841}"/>
                </a:ext>
              </a:extLst>
            </p:cNvPr>
            <p:cNvCxnSpPr>
              <a:cxnSpLocks/>
              <a:stCxn id="35" idx="2"/>
              <a:endCxn id="34" idx="6"/>
            </p:cNvCxnSpPr>
            <p:nvPr/>
          </p:nvCxnSpPr>
          <p:spPr>
            <a:xfrm>
              <a:off x="1605258" y="2781174"/>
              <a:ext cx="351094" cy="19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BC85E2FF-41C6-068E-1A2B-93D81A8E52EB}"/>
                </a:ext>
              </a:extLst>
            </p:cNvPr>
            <p:cNvCxnSpPr>
              <a:cxnSpLocks/>
              <a:stCxn id="37" idx="7"/>
              <a:endCxn id="34" idx="3"/>
            </p:cNvCxnSpPr>
            <p:nvPr/>
          </p:nvCxnSpPr>
          <p:spPr>
            <a:xfrm flipV="1">
              <a:off x="1707992" y="2851320"/>
              <a:ext cx="127006" cy="1523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AFCAB010-90B2-206D-8593-18C1CD528D43}"/>
                </a:ext>
              </a:extLst>
            </p:cNvPr>
            <p:cNvCxnSpPr>
              <a:cxnSpLocks/>
              <a:stCxn id="34" idx="2"/>
              <a:endCxn id="40" idx="3"/>
            </p:cNvCxnSpPr>
            <p:nvPr/>
          </p:nvCxnSpPr>
          <p:spPr>
            <a:xfrm flipV="1">
              <a:off x="1814178" y="2689166"/>
              <a:ext cx="277042" cy="1113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Ellipse 64">
              <a:extLst>
                <a:ext uri="{FF2B5EF4-FFF2-40B4-BE49-F238E27FC236}">
                  <a16:creationId xmlns:a16="http://schemas.microsoft.com/office/drawing/2014/main" id="{6763E7D6-EAF8-E061-EED2-8EE7F1AF1404}"/>
                </a:ext>
              </a:extLst>
            </p:cNvPr>
            <p:cNvSpPr/>
            <p:nvPr/>
          </p:nvSpPr>
          <p:spPr>
            <a:xfrm>
              <a:off x="1892600" y="305855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1" name="Gerader Verbinder 70">
              <a:extLst>
                <a:ext uri="{FF2B5EF4-FFF2-40B4-BE49-F238E27FC236}">
                  <a16:creationId xmlns:a16="http://schemas.microsoft.com/office/drawing/2014/main" id="{02B5D39B-FA45-E5E2-D04E-553FFC7D2C16}"/>
                </a:ext>
              </a:extLst>
            </p:cNvPr>
            <p:cNvCxnSpPr>
              <a:cxnSpLocks/>
              <a:stCxn id="34" idx="0"/>
              <a:endCxn id="39" idx="1"/>
            </p:cNvCxnSpPr>
            <p:nvPr/>
          </p:nvCxnSpPr>
          <p:spPr>
            <a:xfrm>
              <a:off x="1885265" y="2728691"/>
              <a:ext cx="81309" cy="12422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9D216B39-2694-5494-CB63-A039F4DC326A}"/>
                </a:ext>
              </a:extLst>
            </p:cNvPr>
            <p:cNvCxnSpPr>
              <a:cxnSpLocks/>
            </p:cNvCxnSpPr>
            <p:nvPr/>
          </p:nvCxnSpPr>
          <p:spPr>
            <a:xfrm>
              <a:off x="1938435" y="2805901"/>
              <a:ext cx="257834" cy="785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298F1868-438C-C1D6-09B7-A8E7ACEE2A94}"/>
                </a:ext>
              </a:extLst>
            </p:cNvPr>
            <p:cNvCxnSpPr>
              <a:cxnSpLocks/>
              <a:stCxn id="41" idx="5"/>
              <a:endCxn id="8" idx="32"/>
            </p:cNvCxnSpPr>
            <p:nvPr/>
          </p:nvCxnSpPr>
          <p:spPr>
            <a:xfrm>
              <a:off x="1776926" y="2644261"/>
              <a:ext cx="127039" cy="1350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55AAAAA5-DE3E-BD6F-4494-DD7393F96EFE}"/>
                </a:ext>
              </a:extLst>
            </p:cNvPr>
            <p:cNvSpPr/>
            <p:nvPr/>
          </p:nvSpPr>
          <p:spPr>
            <a:xfrm>
              <a:off x="1605258" y="274899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Gerader Verbinder 67">
              <a:extLst>
                <a:ext uri="{FF2B5EF4-FFF2-40B4-BE49-F238E27FC236}">
                  <a16:creationId xmlns:a16="http://schemas.microsoft.com/office/drawing/2014/main" id="{4B56B4A7-7B23-30CB-BB42-230F83D1933D}"/>
                </a:ext>
              </a:extLst>
            </p:cNvPr>
            <p:cNvCxnSpPr>
              <a:cxnSpLocks/>
              <a:stCxn id="34" idx="0"/>
              <a:endCxn id="43" idx="4"/>
            </p:cNvCxnSpPr>
            <p:nvPr/>
          </p:nvCxnSpPr>
          <p:spPr>
            <a:xfrm flipH="1" flipV="1">
              <a:off x="1880470" y="2604460"/>
              <a:ext cx="4795" cy="1242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8F21EA53-CCA6-45A9-8CCF-7BC32AC24367}"/>
                </a:ext>
              </a:extLst>
            </p:cNvPr>
            <p:cNvSpPr/>
            <p:nvPr/>
          </p:nvSpPr>
          <p:spPr>
            <a:xfrm>
              <a:off x="2150505" y="2846860"/>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05C7A0CC-5AB4-9DDF-2723-5E9244058B44}"/>
                </a:ext>
              </a:extLst>
            </p:cNvPr>
            <p:cNvSpPr/>
            <p:nvPr/>
          </p:nvSpPr>
          <p:spPr>
            <a:xfrm>
              <a:off x="1827071" y="270361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8ED3D8BE-8933-05F1-C2D0-91475EF02AD3}"/>
                </a:ext>
              </a:extLst>
            </p:cNvPr>
            <p:cNvSpPr/>
            <p:nvPr/>
          </p:nvSpPr>
          <p:spPr>
            <a:xfrm>
              <a:off x="1722571" y="258933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942CEAA4-0C48-8525-9556-E530C605F832}"/>
                </a:ext>
              </a:extLst>
            </p:cNvPr>
            <p:cNvSpPr/>
            <p:nvPr/>
          </p:nvSpPr>
          <p:spPr>
            <a:xfrm>
              <a:off x="1839837" y="2523194"/>
              <a:ext cx="81266" cy="812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0" name="Gerader Verbinder 89">
              <a:extLst>
                <a:ext uri="{FF2B5EF4-FFF2-40B4-BE49-F238E27FC236}">
                  <a16:creationId xmlns:a16="http://schemas.microsoft.com/office/drawing/2014/main" id="{FB4EB358-C130-FF03-93A3-965C486A1148}"/>
                </a:ext>
              </a:extLst>
            </p:cNvPr>
            <p:cNvCxnSpPr>
              <a:cxnSpLocks/>
            </p:cNvCxnSpPr>
            <p:nvPr/>
          </p:nvCxnSpPr>
          <p:spPr>
            <a:xfrm flipH="1">
              <a:off x="1935531" y="2621258"/>
              <a:ext cx="174755" cy="1302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93E50383-B18C-3F22-29F2-FEAF88A5187F}"/>
                </a:ext>
              </a:extLst>
            </p:cNvPr>
            <p:cNvCxnSpPr>
              <a:cxnSpLocks/>
            </p:cNvCxnSpPr>
            <p:nvPr/>
          </p:nvCxnSpPr>
          <p:spPr>
            <a:xfrm flipH="1" flipV="1">
              <a:off x="1885265" y="2732275"/>
              <a:ext cx="39176" cy="329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ECC86EB2-0E98-B7C0-729A-C2E4B0803185}"/>
                </a:ext>
              </a:extLst>
            </p:cNvPr>
            <p:cNvSpPr/>
            <p:nvPr/>
          </p:nvSpPr>
          <p:spPr>
            <a:xfrm>
              <a:off x="1814178" y="2728691"/>
              <a:ext cx="142174" cy="143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2183B6DE-345E-C9AA-B77E-63D2D1D2C55D}"/>
              </a:ext>
            </a:extLst>
          </p:cNvPr>
          <p:cNvGrpSpPr/>
          <p:nvPr/>
        </p:nvGrpSpPr>
        <p:grpSpPr>
          <a:xfrm>
            <a:off x="4467006" y="2636592"/>
            <a:ext cx="2585799" cy="984232"/>
            <a:chOff x="4416564" y="2316443"/>
            <a:chExt cx="2585799" cy="984232"/>
          </a:xfrm>
        </p:grpSpPr>
        <p:cxnSp>
          <p:nvCxnSpPr>
            <p:cNvPr id="14" name="Gerade Verbindung mit Pfeil 13">
              <a:extLst>
                <a:ext uri="{FF2B5EF4-FFF2-40B4-BE49-F238E27FC236}">
                  <a16:creationId xmlns:a16="http://schemas.microsoft.com/office/drawing/2014/main" id="{587E4A81-7074-F09D-E956-E31ED9A35161}"/>
                </a:ext>
              </a:extLst>
            </p:cNvPr>
            <p:cNvCxnSpPr>
              <a:cxnSpLocks/>
            </p:cNvCxnSpPr>
            <p:nvPr/>
          </p:nvCxnSpPr>
          <p:spPr>
            <a:xfrm>
              <a:off x="5300663" y="2462496"/>
              <a:ext cx="829489" cy="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0F7243FF-0736-EC66-5091-A57DA413231F}"/>
                </a:ext>
              </a:extLst>
            </p:cNvPr>
            <p:cNvCxnSpPr>
              <a:cxnSpLocks/>
            </p:cNvCxnSpPr>
            <p:nvPr/>
          </p:nvCxnSpPr>
          <p:spPr>
            <a:xfrm flipH="1">
              <a:off x="5351621" y="2542929"/>
              <a:ext cx="7089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39B312A6-8601-CC2E-62A5-719F3678F110}"/>
                </a:ext>
              </a:extLst>
            </p:cNvPr>
            <p:cNvCxnSpPr>
              <a:cxnSpLocks/>
            </p:cNvCxnSpPr>
            <p:nvPr/>
          </p:nvCxnSpPr>
          <p:spPr>
            <a:xfrm>
              <a:off x="5300663" y="3174489"/>
              <a:ext cx="829489" cy="33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A68EAA8C-926B-D6B1-6BFE-BAC3840F7088}"/>
                </a:ext>
              </a:extLst>
            </p:cNvPr>
            <p:cNvCxnSpPr>
              <a:cxnSpLocks/>
            </p:cNvCxnSpPr>
            <p:nvPr/>
          </p:nvCxnSpPr>
          <p:spPr>
            <a:xfrm flipH="1">
              <a:off x="5351621" y="3112048"/>
              <a:ext cx="70894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uppieren 25">
              <a:extLst>
                <a:ext uri="{FF2B5EF4-FFF2-40B4-BE49-F238E27FC236}">
                  <a16:creationId xmlns:a16="http://schemas.microsoft.com/office/drawing/2014/main" id="{0B2AB876-5B14-4096-00FF-6920E943C588}"/>
                </a:ext>
              </a:extLst>
            </p:cNvPr>
            <p:cNvGrpSpPr/>
            <p:nvPr/>
          </p:nvGrpSpPr>
          <p:grpSpPr>
            <a:xfrm>
              <a:off x="5417401" y="2869503"/>
              <a:ext cx="577386" cy="73425"/>
              <a:chOff x="5269707" y="2618184"/>
              <a:chExt cx="829489" cy="73425"/>
            </a:xfrm>
          </p:grpSpPr>
          <p:cxnSp>
            <p:nvCxnSpPr>
              <p:cNvPr id="72" name="Gerade Verbindung mit Pfeil 71">
                <a:extLst>
                  <a:ext uri="{FF2B5EF4-FFF2-40B4-BE49-F238E27FC236}">
                    <a16:creationId xmlns:a16="http://schemas.microsoft.com/office/drawing/2014/main" id="{B758ACA7-E894-2FF0-9DF1-19727D6AC635}"/>
                  </a:ext>
                </a:extLst>
              </p:cNvPr>
              <p:cNvCxnSpPr>
                <a:cxnSpLocks/>
              </p:cNvCxnSpPr>
              <p:nvPr/>
            </p:nvCxnSpPr>
            <p:spPr>
              <a:xfrm>
                <a:off x="5269707" y="2688245"/>
                <a:ext cx="829489" cy="3364"/>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1657C03B-F3EB-4FF8-9A1A-506C412BDC7F}"/>
                  </a:ext>
                </a:extLst>
              </p:cNvPr>
              <p:cNvCxnSpPr>
                <a:cxnSpLocks/>
              </p:cNvCxnSpPr>
              <p:nvPr/>
            </p:nvCxnSpPr>
            <p:spPr>
              <a:xfrm flipH="1">
                <a:off x="5320665" y="2618184"/>
                <a:ext cx="708946" cy="0"/>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A21B72E7-3CA5-B2EE-F92F-D7D164CCF1A2}"/>
                </a:ext>
              </a:extLst>
            </p:cNvPr>
            <p:cNvGrpSpPr/>
            <p:nvPr/>
          </p:nvGrpSpPr>
          <p:grpSpPr>
            <a:xfrm rot="10800000">
              <a:off x="5410595" y="2670279"/>
              <a:ext cx="577386" cy="73425"/>
              <a:chOff x="5269707" y="2648664"/>
              <a:chExt cx="829489" cy="73425"/>
            </a:xfrm>
          </p:grpSpPr>
          <p:cxnSp>
            <p:nvCxnSpPr>
              <p:cNvPr id="76" name="Gerade Verbindung mit Pfeil 75">
                <a:extLst>
                  <a:ext uri="{FF2B5EF4-FFF2-40B4-BE49-F238E27FC236}">
                    <a16:creationId xmlns:a16="http://schemas.microsoft.com/office/drawing/2014/main" id="{3C030AB3-61C3-18CF-972B-885C05FFA2CC}"/>
                  </a:ext>
                </a:extLst>
              </p:cNvPr>
              <p:cNvCxnSpPr>
                <a:cxnSpLocks/>
              </p:cNvCxnSpPr>
              <p:nvPr/>
            </p:nvCxnSpPr>
            <p:spPr>
              <a:xfrm>
                <a:off x="5269707" y="2718725"/>
                <a:ext cx="829489" cy="3364"/>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5CD10905-BBC5-0163-4E9B-3915245CF3CB}"/>
                  </a:ext>
                </a:extLst>
              </p:cNvPr>
              <p:cNvCxnSpPr>
                <a:cxnSpLocks/>
              </p:cNvCxnSpPr>
              <p:nvPr/>
            </p:nvCxnSpPr>
            <p:spPr>
              <a:xfrm flipH="1">
                <a:off x="5320666" y="2648664"/>
                <a:ext cx="708946" cy="0"/>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C91ED0A3-89F2-DFBA-B2A9-B55EFF4C7BBD}"/>
                </a:ext>
              </a:extLst>
            </p:cNvPr>
            <p:cNvSpPr/>
            <p:nvPr/>
          </p:nvSpPr>
          <p:spPr>
            <a:xfrm>
              <a:off x="4416564" y="2325315"/>
              <a:ext cx="975360" cy="9753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2DE69F76-D2C1-B058-7440-95C1F18465D6}"/>
                </a:ext>
              </a:extLst>
            </p:cNvPr>
            <p:cNvSpPr/>
            <p:nvPr/>
          </p:nvSpPr>
          <p:spPr>
            <a:xfrm>
              <a:off x="6027003" y="2316443"/>
              <a:ext cx="975360" cy="97536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 name="Gruppieren 9">
            <a:extLst>
              <a:ext uri="{FF2B5EF4-FFF2-40B4-BE49-F238E27FC236}">
                <a16:creationId xmlns:a16="http://schemas.microsoft.com/office/drawing/2014/main" id="{8EBFA41E-0914-5388-977B-9FFB216013C5}"/>
              </a:ext>
            </a:extLst>
          </p:cNvPr>
          <p:cNvGrpSpPr/>
          <p:nvPr/>
        </p:nvGrpSpPr>
        <p:grpSpPr>
          <a:xfrm>
            <a:off x="7865229" y="2636592"/>
            <a:ext cx="2585799" cy="984232"/>
            <a:chOff x="7865229" y="2636483"/>
            <a:chExt cx="2585799" cy="984232"/>
          </a:xfrm>
        </p:grpSpPr>
        <p:grpSp>
          <p:nvGrpSpPr>
            <p:cNvPr id="29" name="Gruppieren 28">
              <a:extLst>
                <a:ext uri="{FF2B5EF4-FFF2-40B4-BE49-F238E27FC236}">
                  <a16:creationId xmlns:a16="http://schemas.microsoft.com/office/drawing/2014/main" id="{9026B229-B7D9-51E0-8CCD-BD1C26837F9A}"/>
                </a:ext>
              </a:extLst>
            </p:cNvPr>
            <p:cNvGrpSpPr/>
            <p:nvPr/>
          </p:nvGrpSpPr>
          <p:grpSpPr>
            <a:xfrm>
              <a:off x="7865229" y="2636483"/>
              <a:ext cx="2585799" cy="984232"/>
              <a:chOff x="4416564" y="2125943"/>
              <a:chExt cx="2585799" cy="984232"/>
            </a:xfrm>
          </p:grpSpPr>
          <p:grpSp>
            <p:nvGrpSpPr>
              <p:cNvPr id="17" name="Gruppieren 16">
                <a:extLst>
                  <a:ext uri="{FF2B5EF4-FFF2-40B4-BE49-F238E27FC236}">
                    <a16:creationId xmlns:a16="http://schemas.microsoft.com/office/drawing/2014/main" id="{721E7B5E-FFC6-0421-12EC-3B8480E197A0}"/>
                  </a:ext>
                </a:extLst>
              </p:cNvPr>
              <p:cNvGrpSpPr/>
              <p:nvPr/>
            </p:nvGrpSpPr>
            <p:grpSpPr>
              <a:xfrm>
                <a:off x="4416564" y="2134815"/>
                <a:ext cx="975360" cy="975360"/>
                <a:chOff x="8142064" y="2757324"/>
                <a:chExt cx="975360" cy="975360"/>
              </a:xfrm>
            </p:grpSpPr>
            <p:sp>
              <p:nvSpPr>
                <p:cNvPr id="15" name="Ellipse 14">
                  <a:extLst>
                    <a:ext uri="{FF2B5EF4-FFF2-40B4-BE49-F238E27FC236}">
                      <a16:creationId xmlns:a16="http://schemas.microsoft.com/office/drawing/2014/main" id="{0EF3B7F3-EBF4-0084-FCC4-CDB07D76F2EF}"/>
                    </a:ext>
                  </a:extLst>
                </p:cNvPr>
                <p:cNvSpPr/>
                <p:nvPr/>
              </p:nvSpPr>
              <p:spPr>
                <a:xfrm>
                  <a:off x="8142064" y="2757324"/>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eform 5">
                  <a:extLst>
                    <a:ext uri="{FF2B5EF4-FFF2-40B4-BE49-F238E27FC236}">
                      <a16:creationId xmlns:a16="http://schemas.microsoft.com/office/drawing/2014/main" id="{48DF15F9-B4D7-86AA-E86B-E0A08E8ACB5B}"/>
                    </a:ext>
                  </a:extLst>
                </p:cNvPr>
                <p:cNvSpPr>
                  <a:spLocks noEditPoints="1"/>
                </p:cNvSpPr>
                <p:nvPr/>
              </p:nvSpPr>
              <p:spPr bwMode="auto">
                <a:xfrm rot="5400000">
                  <a:off x="8165138" y="2780754"/>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Ellipse 103">
                <a:extLst>
                  <a:ext uri="{FF2B5EF4-FFF2-40B4-BE49-F238E27FC236}">
                    <a16:creationId xmlns:a16="http://schemas.microsoft.com/office/drawing/2014/main" id="{1680DC8E-5472-4F97-D91E-A7CC3E317FE8}"/>
                  </a:ext>
                </a:extLst>
              </p:cNvPr>
              <p:cNvSpPr/>
              <p:nvPr/>
            </p:nvSpPr>
            <p:spPr>
              <a:xfrm>
                <a:off x="6027003" y="2125943"/>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reeform 5">
                <a:extLst>
                  <a:ext uri="{FF2B5EF4-FFF2-40B4-BE49-F238E27FC236}">
                    <a16:creationId xmlns:a16="http://schemas.microsoft.com/office/drawing/2014/main" id="{0D663FF8-9AE6-82F1-3511-39DE44FCDF78}"/>
                  </a:ext>
                </a:extLst>
              </p:cNvPr>
              <p:cNvSpPr>
                <a:spLocks noEditPoints="1"/>
              </p:cNvSpPr>
              <p:nvPr/>
            </p:nvSpPr>
            <p:spPr bwMode="auto">
              <a:xfrm rot="5400000">
                <a:off x="6050077" y="2149373"/>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cxnSp>
          <p:nvCxnSpPr>
            <p:cNvPr id="85" name="Gerade Verbindung mit Pfeil 84">
              <a:extLst>
                <a:ext uri="{FF2B5EF4-FFF2-40B4-BE49-F238E27FC236}">
                  <a16:creationId xmlns:a16="http://schemas.microsoft.com/office/drawing/2014/main" id="{29D24AE2-8CFA-81C7-8AAE-ED52AB400E5F}"/>
                </a:ext>
              </a:extLst>
            </p:cNvPr>
            <p:cNvCxnSpPr>
              <a:cxnSpLocks/>
              <a:stCxn id="15" idx="6"/>
              <a:endCxn id="104" idx="2"/>
            </p:cNvCxnSpPr>
            <p:nvPr/>
          </p:nvCxnSpPr>
          <p:spPr>
            <a:xfrm flipV="1">
              <a:off x="8840589" y="3124163"/>
              <a:ext cx="635079" cy="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Rechteck 94">
            <a:extLst>
              <a:ext uri="{FF2B5EF4-FFF2-40B4-BE49-F238E27FC236}">
                <a16:creationId xmlns:a16="http://schemas.microsoft.com/office/drawing/2014/main" id="{B5255C80-B10C-530B-0AAC-920132788382}"/>
              </a:ext>
            </a:extLst>
          </p:cNvPr>
          <p:cNvSpPr/>
          <p:nvPr/>
        </p:nvSpPr>
        <p:spPr>
          <a:xfrm>
            <a:off x="8610542" y="1308636"/>
            <a:ext cx="1095173" cy="369332"/>
          </a:xfrm>
          <a:prstGeom prst="rect">
            <a:avLst/>
          </a:prstGeom>
        </p:spPr>
        <p:txBody>
          <a:bodyPr wrap="none">
            <a:spAutoFit/>
          </a:bodyPr>
          <a:lstStyle/>
          <a:p>
            <a:pPr algn="ctr"/>
            <a:r>
              <a:rPr lang="de-DE" b="1" dirty="0"/>
              <a:t>Artikel 3</a:t>
            </a:r>
          </a:p>
        </p:txBody>
      </p:sp>
      <p:sp>
        <p:nvSpPr>
          <p:cNvPr id="87" name="Rechteck 86">
            <a:extLst>
              <a:ext uri="{FF2B5EF4-FFF2-40B4-BE49-F238E27FC236}">
                <a16:creationId xmlns:a16="http://schemas.microsoft.com/office/drawing/2014/main" id="{E7131868-4D15-FE49-4880-625C1880118A}"/>
              </a:ext>
            </a:extLst>
          </p:cNvPr>
          <p:cNvSpPr/>
          <p:nvPr/>
        </p:nvSpPr>
        <p:spPr>
          <a:xfrm>
            <a:off x="1769551" y="5395220"/>
            <a:ext cx="968535" cy="276999"/>
          </a:xfrm>
          <a:prstGeom prst="rect">
            <a:avLst/>
          </a:prstGeom>
        </p:spPr>
        <p:txBody>
          <a:bodyPr wrap="none">
            <a:spAutoFit/>
          </a:bodyPr>
          <a:lstStyle/>
          <a:p>
            <a:pPr algn="ctr"/>
            <a:r>
              <a:rPr lang="de-DE" sz="1200" dirty="0"/>
              <a:t>Ungerichtet</a:t>
            </a:r>
          </a:p>
        </p:txBody>
      </p:sp>
      <p:sp>
        <p:nvSpPr>
          <p:cNvPr id="88" name="Rechteck 87">
            <a:extLst>
              <a:ext uri="{FF2B5EF4-FFF2-40B4-BE49-F238E27FC236}">
                <a16:creationId xmlns:a16="http://schemas.microsoft.com/office/drawing/2014/main" id="{28D86BE9-466D-B79F-4891-6C361E8F12C9}"/>
              </a:ext>
            </a:extLst>
          </p:cNvPr>
          <p:cNvSpPr/>
          <p:nvPr/>
        </p:nvSpPr>
        <p:spPr>
          <a:xfrm>
            <a:off x="5276770" y="5395220"/>
            <a:ext cx="968535" cy="276999"/>
          </a:xfrm>
          <a:prstGeom prst="rect">
            <a:avLst/>
          </a:prstGeom>
        </p:spPr>
        <p:txBody>
          <a:bodyPr wrap="none">
            <a:spAutoFit/>
          </a:bodyPr>
          <a:lstStyle/>
          <a:p>
            <a:pPr algn="ctr"/>
            <a:r>
              <a:rPr lang="de-DE" sz="1200" dirty="0"/>
              <a:t>Ungerichtet</a:t>
            </a:r>
          </a:p>
        </p:txBody>
      </p:sp>
      <p:sp>
        <p:nvSpPr>
          <p:cNvPr id="89" name="Rechteck 88">
            <a:extLst>
              <a:ext uri="{FF2B5EF4-FFF2-40B4-BE49-F238E27FC236}">
                <a16:creationId xmlns:a16="http://schemas.microsoft.com/office/drawing/2014/main" id="{C0140E93-B7B1-7874-B79A-AD3E012D4193}"/>
              </a:ext>
            </a:extLst>
          </p:cNvPr>
          <p:cNvSpPr/>
          <p:nvPr/>
        </p:nvSpPr>
        <p:spPr>
          <a:xfrm>
            <a:off x="8754011" y="5395220"/>
            <a:ext cx="808235" cy="276999"/>
          </a:xfrm>
          <a:prstGeom prst="rect">
            <a:avLst/>
          </a:prstGeom>
        </p:spPr>
        <p:txBody>
          <a:bodyPr wrap="none">
            <a:spAutoFit/>
          </a:bodyPr>
          <a:lstStyle/>
          <a:p>
            <a:pPr algn="ctr"/>
            <a:r>
              <a:rPr lang="de-DE" sz="1200" dirty="0"/>
              <a:t>Gerichtet</a:t>
            </a:r>
          </a:p>
        </p:txBody>
      </p:sp>
      <p:grpSp>
        <p:nvGrpSpPr>
          <p:cNvPr id="20" name="Gruppieren 19">
            <a:extLst>
              <a:ext uri="{FF2B5EF4-FFF2-40B4-BE49-F238E27FC236}">
                <a16:creationId xmlns:a16="http://schemas.microsoft.com/office/drawing/2014/main" id="{18705553-3B27-A805-EB18-3F584E6F7E54}"/>
              </a:ext>
            </a:extLst>
          </p:cNvPr>
          <p:cNvGrpSpPr/>
          <p:nvPr/>
        </p:nvGrpSpPr>
        <p:grpSpPr>
          <a:xfrm>
            <a:off x="3898625" y="1473947"/>
            <a:ext cx="3707885" cy="4350936"/>
            <a:chOff x="3898625" y="2293620"/>
            <a:chExt cx="3707885" cy="1676400"/>
          </a:xfrm>
        </p:grpSpPr>
        <p:cxnSp>
          <p:nvCxnSpPr>
            <p:cNvPr id="18" name="Gerader Verbinder 17">
              <a:extLst>
                <a:ext uri="{FF2B5EF4-FFF2-40B4-BE49-F238E27FC236}">
                  <a16:creationId xmlns:a16="http://schemas.microsoft.com/office/drawing/2014/main" id="{A0929892-E52B-5625-6682-60A2F9C90804}"/>
                </a:ext>
              </a:extLst>
            </p:cNvPr>
            <p:cNvCxnSpPr/>
            <p:nvPr/>
          </p:nvCxnSpPr>
          <p:spPr>
            <a:xfrm>
              <a:off x="3898625"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900F34EC-0906-EDBB-CF87-AEB2CDE30E13}"/>
                </a:ext>
              </a:extLst>
            </p:cNvPr>
            <p:cNvCxnSpPr/>
            <p:nvPr/>
          </p:nvCxnSpPr>
          <p:spPr>
            <a:xfrm>
              <a:off x="7606510"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 name="Rechteck 3">
            <a:extLst>
              <a:ext uri="{FF2B5EF4-FFF2-40B4-BE49-F238E27FC236}">
                <a16:creationId xmlns:a16="http://schemas.microsoft.com/office/drawing/2014/main" id="{FB73BE79-B991-F917-28AF-B43ED49D86C7}"/>
              </a:ext>
            </a:extLst>
          </p:cNvPr>
          <p:cNvSpPr/>
          <p:nvPr/>
        </p:nvSpPr>
        <p:spPr>
          <a:xfrm>
            <a:off x="334950"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A839ED89-6B43-7CC1-6119-739724A6C706}"/>
              </a:ext>
            </a:extLst>
          </p:cNvPr>
          <p:cNvSpPr/>
          <p:nvPr/>
        </p:nvSpPr>
        <p:spPr>
          <a:xfrm>
            <a:off x="7728377"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descr="Marke Häkchen mit einfarbiger Füllung">
            <a:extLst>
              <a:ext uri="{FF2B5EF4-FFF2-40B4-BE49-F238E27FC236}">
                <a16:creationId xmlns:a16="http://schemas.microsoft.com/office/drawing/2014/main" id="{7BEA9530-79FB-A40E-E7E8-5128E8DE67E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0003" y="2671508"/>
            <a:ext cx="914400" cy="914400"/>
          </a:xfrm>
          <a:prstGeom prst="rect">
            <a:avLst/>
          </a:prstGeom>
        </p:spPr>
      </p:pic>
    </p:spTree>
    <p:extLst>
      <p:ext uri="{BB962C8B-B14F-4D97-AF65-F5344CB8AC3E}">
        <p14:creationId xmlns:p14="http://schemas.microsoft.com/office/powerpoint/2010/main" val="3460424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2" name="think-cell data - do not delete" hidden="1">
            <a:extLst>
              <a:ext uri="{FF2B5EF4-FFF2-40B4-BE49-F238E27FC236}">
                <a16:creationId xmlns:a16="http://schemas.microsoft.com/office/drawing/2014/main" id="{CA36ED8A-952F-F208-4FAB-8E6244723ACA}"/>
              </a:ext>
            </a:extLst>
          </p:cNvPr>
          <p:cNvGraphicFramePr>
            <a:graphicFrameLocks noChangeAspect="1"/>
          </p:cNvGraphicFramePr>
          <p:nvPr>
            <p:custDataLst>
              <p:tags r:id="rId1"/>
            </p:custDataLst>
            <p:extLst>
              <p:ext uri="{D42A27DB-BD31-4B8C-83A1-F6EECF244321}">
                <p14:modId xmlns:p14="http://schemas.microsoft.com/office/powerpoint/2010/main" val="252894233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202D7CE1-1237-736F-49C6-93ABF836682E}"/>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B391BC6D-5F0D-F64F-1DD7-1F35BA315775}"/>
              </a:ext>
            </a:extLst>
          </p:cNvPr>
          <p:cNvSpPr>
            <a:spLocks noGrp="1"/>
          </p:cNvSpPr>
          <p:nvPr>
            <p:ph type="body" sz="quarter" idx="10"/>
          </p:nvPr>
        </p:nvSpPr>
        <p:spPr/>
        <p:txBody>
          <a:bodyPr/>
          <a:lstStyle/>
          <a:p>
            <a:r>
              <a:rPr lang="de-DE" dirty="0"/>
              <a:t>Die Ergebnisse der Meta-Analyse beantworten nicht die Frage nach der „Natur“ von Board </a:t>
            </a:r>
            <a:r>
              <a:rPr lang="de-DE" dirty="0" err="1"/>
              <a:t>Interlocks</a:t>
            </a:r>
            <a:r>
              <a:rPr lang="de-DE" dirty="0"/>
              <a:t> in einem dyadischen Kontext</a:t>
            </a:r>
            <a:endParaRPr lang="de-CH" dirty="0"/>
          </a:p>
        </p:txBody>
      </p:sp>
      <p:sp>
        <p:nvSpPr>
          <p:cNvPr id="23" name="Rechteck 22">
            <a:extLst>
              <a:ext uri="{FF2B5EF4-FFF2-40B4-BE49-F238E27FC236}">
                <a16:creationId xmlns:a16="http://schemas.microsoft.com/office/drawing/2014/main" id="{1B37F955-B97E-354F-8606-DB1687275C6A}"/>
              </a:ext>
            </a:extLst>
          </p:cNvPr>
          <p:cNvSpPr/>
          <p:nvPr/>
        </p:nvSpPr>
        <p:spPr>
          <a:xfrm>
            <a:off x="615987" y="2949605"/>
            <a:ext cx="4613114" cy="21845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1200"/>
              </a:spcAft>
              <a:buFont typeface="Arial" panose="020B0604020202020204" pitchFamily="34" charset="0"/>
              <a:buChar char="•"/>
            </a:pPr>
            <a:r>
              <a:rPr lang="de-DE" sz="1400" b="1" dirty="0">
                <a:solidFill>
                  <a:srgbClr val="4B4B4B"/>
                </a:solidFill>
              </a:rPr>
              <a:t>Im Mittel haben </a:t>
            </a:r>
            <a:r>
              <a:rPr lang="de-DE" sz="1400" b="1" dirty="0">
                <a:solidFill>
                  <a:schemeClr val="accent3"/>
                </a:solidFill>
              </a:rPr>
              <a:t>Board </a:t>
            </a:r>
            <a:r>
              <a:rPr lang="de-DE" sz="1400" b="1" dirty="0" err="1">
                <a:solidFill>
                  <a:schemeClr val="accent3"/>
                </a:solidFill>
              </a:rPr>
              <a:t>Interlocks</a:t>
            </a:r>
            <a:r>
              <a:rPr lang="de-DE" sz="1400" b="1" dirty="0">
                <a:solidFill>
                  <a:schemeClr val="accent3"/>
                </a:solidFill>
              </a:rPr>
              <a:t> einen positiven Einfluss </a:t>
            </a:r>
            <a:r>
              <a:rPr lang="de-DE" sz="1400" b="1" dirty="0">
                <a:solidFill>
                  <a:srgbClr val="4B4B4B"/>
                </a:solidFill>
              </a:rPr>
              <a:t>auf den </a:t>
            </a:r>
            <a:r>
              <a:rPr lang="de-DE" sz="1400" b="1" dirty="0">
                <a:solidFill>
                  <a:schemeClr val="accent3"/>
                </a:solidFill>
              </a:rPr>
              <a:t>Unternehmenserfolg</a:t>
            </a:r>
            <a:endParaRPr lang="de-DE" sz="1400" dirty="0">
              <a:solidFill>
                <a:srgbClr val="4B4B4B"/>
              </a:solidFill>
            </a:endParaRPr>
          </a:p>
          <a:p>
            <a:pPr marL="285750" indent="-285750">
              <a:spcBef>
                <a:spcPts val="600"/>
              </a:spcBef>
              <a:spcAft>
                <a:spcPts val="1200"/>
              </a:spcAft>
              <a:buFont typeface="Arial" panose="020B0604020202020204" pitchFamily="34" charset="0"/>
              <a:buChar char="•"/>
            </a:pPr>
            <a:r>
              <a:rPr lang="de-DE" sz="1400" dirty="0">
                <a:solidFill>
                  <a:srgbClr val="4B4B4B"/>
                </a:solidFill>
              </a:rPr>
              <a:t>Der </a:t>
            </a:r>
            <a:r>
              <a:rPr lang="de-DE" sz="1400" b="1" dirty="0">
                <a:solidFill>
                  <a:schemeClr val="accent1"/>
                </a:solidFill>
              </a:rPr>
              <a:t>wahre Effekt </a:t>
            </a:r>
            <a:r>
              <a:rPr lang="de-DE" sz="1400" dirty="0">
                <a:solidFill>
                  <a:srgbClr val="4B4B4B"/>
                </a:solidFill>
              </a:rPr>
              <a:t>kann (gem. Konfidenzintervall) </a:t>
            </a:r>
            <a:r>
              <a:rPr lang="de-DE" sz="1400" b="1" dirty="0">
                <a:solidFill>
                  <a:schemeClr val="accent1"/>
                </a:solidFill>
              </a:rPr>
              <a:t>negativ </a:t>
            </a:r>
            <a:r>
              <a:rPr lang="de-DE" sz="1400" dirty="0">
                <a:solidFill>
                  <a:srgbClr val="4B4B4B"/>
                </a:solidFill>
              </a:rPr>
              <a:t>sein</a:t>
            </a:r>
          </a:p>
          <a:p>
            <a:pPr marL="285750" indent="-285750">
              <a:spcBef>
                <a:spcPts val="600"/>
              </a:spcBef>
              <a:spcAft>
                <a:spcPts val="1200"/>
              </a:spcAft>
              <a:buFont typeface="Arial" panose="020B0604020202020204" pitchFamily="34" charset="0"/>
              <a:buChar char="•"/>
            </a:pPr>
            <a:r>
              <a:rPr lang="de-DE" sz="1400" dirty="0">
                <a:solidFill>
                  <a:srgbClr val="4B4B4B"/>
                </a:solidFill>
              </a:rPr>
              <a:t>Board </a:t>
            </a:r>
            <a:r>
              <a:rPr lang="de-DE" sz="1400" dirty="0" err="1">
                <a:solidFill>
                  <a:srgbClr val="4B4B4B"/>
                </a:solidFill>
              </a:rPr>
              <a:t>Interlocks</a:t>
            </a:r>
            <a:r>
              <a:rPr lang="de-DE" sz="1400" dirty="0">
                <a:solidFill>
                  <a:srgbClr val="4B4B4B"/>
                </a:solidFill>
              </a:rPr>
              <a:t> begünstigen </a:t>
            </a:r>
            <a:r>
              <a:rPr lang="de-DE" sz="1400" b="1" dirty="0">
                <a:solidFill>
                  <a:srgbClr val="4B4B4B"/>
                </a:solidFill>
              </a:rPr>
              <a:t>Ressourcentransfer</a:t>
            </a:r>
            <a:r>
              <a:rPr lang="de-DE" sz="1400" dirty="0">
                <a:solidFill>
                  <a:srgbClr val="4B4B4B"/>
                </a:solidFill>
              </a:rPr>
              <a:t>- können aber auch als Mittel der </a:t>
            </a:r>
            <a:r>
              <a:rPr lang="de-DE" sz="1400" b="1" dirty="0">
                <a:solidFill>
                  <a:srgbClr val="4B4B4B"/>
                </a:solidFill>
              </a:rPr>
              <a:t>Machtausübung </a:t>
            </a:r>
            <a:r>
              <a:rPr lang="de-DE" sz="1400" dirty="0">
                <a:solidFill>
                  <a:srgbClr val="4B4B4B"/>
                </a:solidFill>
              </a:rPr>
              <a:t>dienen</a:t>
            </a:r>
          </a:p>
        </p:txBody>
      </p:sp>
      <p:sp>
        <p:nvSpPr>
          <p:cNvPr id="24" name="Rectangle 5">
            <a:extLst>
              <a:ext uri="{FF2B5EF4-FFF2-40B4-BE49-F238E27FC236}">
                <a16:creationId xmlns:a16="http://schemas.microsoft.com/office/drawing/2014/main" id="{3E256EB3-260F-ADCE-4D3A-6D1B9C9A4CD7}"/>
              </a:ext>
            </a:extLst>
          </p:cNvPr>
          <p:cNvSpPr>
            <a:spLocks noChangeArrowheads="1"/>
          </p:cNvSpPr>
          <p:nvPr/>
        </p:nvSpPr>
        <p:spPr bwMode="auto">
          <a:xfrm>
            <a:off x="1516601" y="2002740"/>
            <a:ext cx="3712500" cy="360000"/>
          </a:xfrm>
          <a:prstGeom prst="rect">
            <a:avLst/>
          </a:prstGeom>
          <a:no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cs typeface="Arial"/>
              </a:rPr>
              <a:t>Ergebnisse</a:t>
            </a:r>
            <a:r>
              <a:rPr lang="en-US" sz="1600" b="1" dirty="0">
                <a:cs typeface="Arial"/>
              </a:rPr>
              <a:t> und </a:t>
            </a:r>
            <a:r>
              <a:rPr lang="en-US" sz="1600" b="1" dirty="0" err="1">
                <a:cs typeface="Arial"/>
              </a:rPr>
              <a:t>Implikationen</a:t>
            </a:r>
            <a:br>
              <a:rPr lang="en-US" sz="1600" b="1" dirty="0">
                <a:cs typeface="Arial"/>
              </a:rPr>
            </a:br>
            <a:r>
              <a:rPr lang="en-US" sz="1600" b="1" dirty="0">
                <a:cs typeface="Arial"/>
              </a:rPr>
              <a:t>der Meta-</a:t>
            </a:r>
            <a:r>
              <a:rPr lang="en-US" sz="1600" b="1" dirty="0" err="1">
                <a:cs typeface="Arial"/>
              </a:rPr>
              <a:t>Analyse</a:t>
            </a:r>
            <a:endParaRPr lang="en-US" sz="1600" b="1" dirty="0">
              <a:cs typeface="Arial"/>
            </a:endParaRPr>
          </a:p>
        </p:txBody>
      </p:sp>
      <p:sp>
        <p:nvSpPr>
          <p:cNvPr id="27" name="Ellipse 26">
            <a:extLst>
              <a:ext uri="{FF2B5EF4-FFF2-40B4-BE49-F238E27FC236}">
                <a16:creationId xmlns:a16="http://schemas.microsoft.com/office/drawing/2014/main" id="{3F17E9C7-D86B-B7D9-9313-37FAB5741E49}"/>
              </a:ext>
            </a:extLst>
          </p:cNvPr>
          <p:cNvSpPr/>
          <p:nvPr/>
        </p:nvSpPr>
        <p:spPr>
          <a:xfrm>
            <a:off x="583101" y="1798978"/>
            <a:ext cx="711766" cy="7117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accent4"/>
              </a:solidFill>
            </a:endParaRPr>
          </a:p>
        </p:txBody>
      </p:sp>
      <p:grpSp>
        <p:nvGrpSpPr>
          <p:cNvPr id="31" name="Gruppieren 30">
            <a:extLst>
              <a:ext uri="{FF2B5EF4-FFF2-40B4-BE49-F238E27FC236}">
                <a16:creationId xmlns:a16="http://schemas.microsoft.com/office/drawing/2014/main" id="{ABD25865-848F-01F3-C062-240B05B7E6E3}"/>
              </a:ext>
            </a:extLst>
          </p:cNvPr>
          <p:cNvGrpSpPr/>
          <p:nvPr/>
        </p:nvGrpSpPr>
        <p:grpSpPr>
          <a:xfrm>
            <a:off x="656016" y="1940701"/>
            <a:ext cx="631708" cy="427891"/>
            <a:chOff x="569175" y="1898768"/>
            <a:chExt cx="1055880" cy="715206"/>
          </a:xfrm>
          <a:solidFill>
            <a:schemeClr val="tx1"/>
          </a:solidFill>
        </p:grpSpPr>
        <p:pic>
          <p:nvPicPr>
            <p:cNvPr id="5" name="Grafik 4" descr="Dokument Silhouette">
              <a:extLst>
                <a:ext uri="{FF2B5EF4-FFF2-40B4-BE49-F238E27FC236}">
                  <a16:creationId xmlns:a16="http://schemas.microsoft.com/office/drawing/2014/main" id="{774BEC9A-BACD-2A78-5181-DA75B65109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175" y="2130736"/>
              <a:ext cx="251270" cy="251270"/>
            </a:xfrm>
            <a:prstGeom prst="rect">
              <a:avLst/>
            </a:prstGeom>
          </p:spPr>
        </p:pic>
        <p:pic>
          <p:nvPicPr>
            <p:cNvPr id="6" name="Grafik 5" descr="Dokument Silhouette">
              <a:extLst>
                <a:ext uri="{FF2B5EF4-FFF2-40B4-BE49-F238E27FC236}">
                  <a16:creationId xmlns:a16="http://schemas.microsoft.com/office/drawing/2014/main" id="{4DF40339-3335-080A-96FC-A0BF19168FD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175" y="2362704"/>
              <a:ext cx="251270" cy="251270"/>
            </a:xfrm>
            <a:prstGeom prst="rect">
              <a:avLst/>
            </a:prstGeom>
          </p:spPr>
        </p:pic>
        <p:pic>
          <p:nvPicPr>
            <p:cNvPr id="7" name="Grafik 6" descr="Dokument Silhouette">
              <a:extLst>
                <a:ext uri="{FF2B5EF4-FFF2-40B4-BE49-F238E27FC236}">
                  <a16:creationId xmlns:a16="http://schemas.microsoft.com/office/drawing/2014/main" id="{5E7B3C14-26BB-8016-E3F8-9D1FAE7E22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9175" y="1898768"/>
              <a:ext cx="251270" cy="251270"/>
            </a:xfrm>
            <a:prstGeom prst="rect">
              <a:avLst/>
            </a:prstGeom>
          </p:spPr>
        </p:pic>
        <p:grpSp>
          <p:nvGrpSpPr>
            <p:cNvPr id="12" name="Gruppieren 11">
              <a:extLst>
                <a:ext uri="{FF2B5EF4-FFF2-40B4-BE49-F238E27FC236}">
                  <a16:creationId xmlns:a16="http://schemas.microsoft.com/office/drawing/2014/main" id="{FE49B249-8EB2-8ED0-2C52-89029068DA49}"/>
                </a:ext>
              </a:extLst>
            </p:cNvPr>
            <p:cNvGrpSpPr/>
            <p:nvPr/>
          </p:nvGrpSpPr>
          <p:grpSpPr>
            <a:xfrm>
              <a:off x="1136099" y="2012252"/>
              <a:ext cx="488956" cy="488955"/>
              <a:chOff x="1592832" y="1534250"/>
              <a:chExt cx="914400" cy="914400"/>
            </a:xfrm>
            <a:grpFill/>
          </p:grpSpPr>
          <p:pic>
            <p:nvPicPr>
              <p:cNvPr id="9" name="Grafik 8" descr="Lupe mit einfarbiger Füllung">
                <a:extLst>
                  <a:ext uri="{FF2B5EF4-FFF2-40B4-BE49-F238E27FC236}">
                    <a16:creationId xmlns:a16="http://schemas.microsoft.com/office/drawing/2014/main" id="{826B8F7C-B7F4-F1C1-EBC8-E2D46894CF4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92832" y="1534250"/>
                <a:ext cx="914400" cy="914400"/>
              </a:xfrm>
              <a:prstGeom prst="rect">
                <a:avLst/>
              </a:prstGeom>
            </p:spPr>
          </p:pic>
          <p:pic>
            <p:nvPicPr>
              <p:cNvPr id="11" name="Grafik 10" descr="Streudiagramm Silhouette">
                <a:extLst>
                  <a:ext uri="{FF2B5EF4-FFF2-40B4-BE49-F238E27FC236}">
                    <a16:creationId xmlns:a16="http://schemas.microsoft.com/office/drawing/2014/main" id="{F3FEDC9E-2BED-DF73-E625-64FF5E40BC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88743" y="1751883"/>
                <a:ext cx="292849" cy="292850"/>
              </a:xfrm>
              <a:prstGeom prst="rect">
                <a:avLst/>
              </a:prstGeom>
            </p:spPr>
          </p:pic>
        </p:grpSp>
        <p:cxnSp>
          <p:nvCxnSpPr>
            <p:cNvPr id="14" name="Verbinder: gewinkelt 13">
              <a:extLst>
                <a:ext uri="{FF2B5EF4-FFF2-40B4-BE49-F238E27FC236}">
                  <a16:creationId xmlns:a16="http://schemas.microsoft.com/office/drawing/2014/main" id="{95FA2BBC-C70C-962F-218C-FC24496F82B6}"/>
                </a:ext>
              </a:extLst>
            </p:cNvPr>
            <p:cNvCxnSpPr>
              <a:cxnSpLocks/>
              <a:stCxn id="7" idx="3"/>
              <a:endCxn id="9" idx="1"/>
            </p:cNvCxnSpPr>
            <p:nvPr/>
          </p:nvCxnSpPr>
          <p:spPr>
            <a:xfrm>
              <a:off x="820445" y="2024404"/>
              <a:ext cx="315653" cy="232326"/>
            </a:xfrm>
            <a:prstGeom prst="bentConnector3">
              <a:avLst>
                <a:gd name="adj1" fmla="val 50000"/>
              </a:avLst>
            </a:prstGeom>
            <a:grpFill/>
            <a:ln w="31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Verbinder: gewinkelt 15">
              <a:extLst>
                <a:ext uri="{FF2B5EF4-FFF2-40B4-BE49-F238E27FC236}">
                  <a16:creationId xmlns:a16="http://schemas.microsoft.com/office/drawing/2014/main" id="{6E9E4F58-97CC-0049-C726-66863C3CD1D7}"/>
                </a:ext>
              </a:extLst>
            </p:cNvPr>
            <p:cNvCxnSpPr>
              <a:cxnSpLocks/>
              <a:stCxn id="6" idx="3"/>
              <a:endCxn id="9" idx="1"/>
            </p:cNvCxnSpPr>
            <p:nvPr/>
          </p:nvCxnSpPr>
          <p:spPr>
            <a:xfrm flipV="1">
              <a:off x="820445" y="2256730"/>
              <a:ext cx="315653" cy="231610"/>
            </a:xfrm>
            <a:prstGeom prst="bentConnector3">
              <a:avLst>
                <a:gd name="adj1" fmla="val 50000"/>
              </a:avLst>
            </a:prstGeom>
            <a:grpFill/>
            <a:ln w="3175">
              <a:solidFill>
                <a:schemeClr val="tx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2336C6BD-11C1-E21C-769F-C49C7068549A}"/>
                </a:ext>
              </a:extLst>
            </p:cNvPr>
            <p:cNvCxnSpPr>
              <a:cxnSpLocks/>
              <a:stCxn id="9" idx="1"/>
              <a:endCxn id="5" idx="3"/>
            </p:cNvCxnSpPr>
            <p:nvPr/>
          </p:nvCxnSpPr>
          <p:spPr>
            <a:xfrm flipH="1" flipV="1">
              <a:off x="820445" y="2256372"/>
              <a:ext cx="315653" cy="358"/>
            </a:xfrm>
            <a:prstGeom prst="line">
              <a:avLst/>
            </a:prstGeom>
            <a:grpFill/>
            <a:ln w="317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uppieren 12">
            <a:extLst>
              <a:ext uri="{FF2B5EF4-FFF2-40B4-BE49-F238E27FC236}">
                <a16:creationId xmlns:a16="http://schemas.microsoft.com/office/drawing/2014/main" id="{CC86B3DD-1ED6-67B2-D220-0F1D2A6F75E2}"/>
              </a:ext>
            </a:extLst>
          </p:cNvPr>
          <p:cNvGrpSpPr/>
          <p:nvPr/>
        </p:nvGrpSpPr>
        <p:grpSpPr>
          <a:xfrm>
            <a:off x="5651290" y="1808631"/>
            <a:ext cx="5461738" cy="3417657"/>
            <a:chOff x="5651290" y="2048534"/>
            <a:chExt cx="5461738" cy="3417657"/>
          </a:xfrm>
        </p:grpSpPr>
        <p:grpSp>
          <p:nvGrpSpPr>
            <p:cNvPr id="10" name="Gruppieren 9">
              <a:extLst>
                <a:ext uri="{FF2B5EF4-FFF2-40B4-BE49-F238E27FC236}">
                  <a16:creationId xmlns:a16="http://schemas.microsoft.com/office/drawing/2014/main" id="{42D6EB9E-D515-CF38-2FD2-458578049D78}"/>
                </a:ext>
              </a:extLst>
            </p:cNvPr>
            <p:cNvGrpSpPr/>
            <p:nvPr/>
          </p:nvGrpSpPr>
          <p:grpSpPr>
            <a:xfrm>
              <a:off x="5880110" y="2048534"/>
              <a:ext cx="5232918" cy="3417657"/>
              <a:chOff x="5880110" y="2048534"/>
              <a:chExt cx="5232918" cy="3417657"/>
            </a:xfrm>
          </p:grpSpPr>
          <p:sp>
            <p:nvSpPr>
              <p:cNvPr id="25" name="Rechteck 24">
                <a:extLst>
                  <a:ext uri="{FF2B5EF4-FFF2-40B4-BE49-F238E27FC236}">
                    <a16:creationId xmlns:a16="http://schemas.microsoft.com/office/drawing/2014/main" id="{1DA16B01-65D0-DD47-F4A7-5CDBE2FD16E0}"/>
                  </a:ext>
                </a:extLst>
              </p:cNvPr>
              <p:cNvSpPr/>
              <p:nvPr/>
            </p:nvSpPr>
            <p:spPr>
              <a:xfrm>
                <a:off x="6207083" y="2048534"/>
                <a:ext cx="4641728" cy="632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spcBef>
                    <a:spcPts val="600"/>
                  </a:spcBef>
                  <a:spcAft>
                    <a:spcPts val="1200"/>
                  </a:spcAft>
                </a:pPr>
                <a:r>
                  <a:rPr lang="de-DE" sz="1400" b="1" i="1" dirty="0">
                    <a:solidFill>
                      <a:srgbClr val="4B4B4B"/>
                    </a:solidFill>
                  </a:rPr>
                  <a:t>„</a:t>
                </a:r>
                <a:r>
                  <a:rPr lang="de-DE" sz="1400" i="1" dirty="0">
                    <a:solidFill>
                      <a:srgbClr val="4B4B4B"/>
                    </a:solidFill>
                  </a:rPr>
                  <a:t>Profitieren Unternehmen die durch BI verknüpft sind gleichermaßen von dyadischen Netzwerkverbindung?“</a:t>
                </a:r>
              </a:p>
            </p:txBody>
          </p:sp>
          <p:grpSp>
            <p:nvGrpSpPr>
              <p:cNvPr id="72" name="Gruppieren 71">
                <a:extLst>
                  <a:ext uri="{FF2B5EF4-FFF2-40B4-BE49-F238E27FC236}">
                    <a16:creationId xmlns:a16="http://schemas.microsoft.com/office/drawing/2014/main" id="{93214CDE-A9D7-C553-9DA4-B0B58345D534}"/>
                  </a:ext>
                </a:extLst>
              </p:cNvPr>
              <p:cNvGrpSpPr/>
              <p:nvPr/>
            </p:nvGrpSpPr>
            <p:grpSpPr>
              <a:xfrm>
                <a:off x="5880110" y="2644949"/>
                <a:ext cx="5232918" cy="2821242"/>
                <a:chOff x="5434064" y="2644949"/>
                <a:chExt cx="5232918" cy="2821242"/>
              </a:xfrm>
            </p:grpSpPr>
            <p:cxnSp>
              <p:nvCxnSpPr>
                <p:cNvPr id="34" name="Gerader Verbinder 33">
                  <a:extLst>
                    <a:ext uri="{FF2B5EF4-FFF2-40B4-BE49-F238E27FC236}">
                      <a16:creationId xmlns:a16="http://schemas.microsoft.com/office/drawing/2014/main" id="{11DAEE72-5CAF-B151-1274-A264C624FD1A}"/>
                    </a:ext>
                  </a:extLst>
                </p:cNvPr>
                <p:cNvCxnSpPr>
                  <a:cxnSpLocks/>
                </p:cNvCxnSpPr>
                <p:nvPr/>
              </p:nvCxnSpPr>
              <p:spPr>
                <a:xfrm flipH="1" flipV="1">
                  <a:off x="6238349" y="3794824"/>
                  <a:ext cx="2916000" cy="3125"/>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906E7153-4E0C-FDD6-64C5-68F6C8992C12}"/>
                    </a:ext>
                  </a:extLst>
                </p:cNvPr>
                <p:cNvCxnSpPr>
                  <a:cxnSpLocks/>
                </p:cNvCxnSpPr>
                <p:nvPr/>
              </p:nvCxnSpPr>
              <p:spPr>
                <a:xfrm flipH="1">
                  <a:off x="6931766" y="3543723"/>
                  <a:ext cx="291600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nvGrpSpPr>
                <p:cNvPr id="43" name="Gruppieren 42">
                  <a:extLst>
                    <a:ext uri="{FF2B5EF4-FFF2-40B4-BE49-F238E27FC236}">
                      <a16:creationId xmlns:a16="http://schemas.microsoft.com/office/drawing/2014/main" id="{A623E85E-BEB2-898E-C52A-2005259F6060}"/>
                    </a:ext>
                  </a:extLst>
                </p:cNvPr>
                <p:cNvGrpSpPr/>
                <p:nvPr/>
              </p:nvGrpSpPr>
              <p:grpSpPr>
                <a:xfrm>
                  <a:off x="5698283" y="3536483"/>
                  <a:ext cx="2253607" cy="1586863"/>
                  <a:chOff x="2286000" y="2903219"/>
                  <a:chExt cx="2575560" cy="1813561"/>
                </a:xfrm>
              </p:grpSpPr>
              <p:sp>
                <p:nvSpPr>
                  <p:cNvPr id="63" name="Rechteck 62">
                    <a:extLst>
                      <a:ext uri="{FF2B5EF4-FFF2-40B4-BE49-F238E27FC236}">
                        <a16:creationId xmlns:a16="http://schemas.microsoft.com/office/drawing/2014/main" id="{84D32744-2AEA-97BD-A38F-37E590A57E05}"/>
                      </a:ext>
                    </a:extLst>
                  </p:cNvPr>
                  <p:cNvSpPr/>
                  <p:nvPr/>
                </p:nvSpPr>
                <p:spPr>
                  <a:xfrm>
                    <a:off x="2903220" y="3190013"/>
                    <a:ext cx="548640" cy="15267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65" name="Rechteck 64">
                    <a:extLst>
                      <a:ext uri="{FF2B5EF4-FFF2-40B4-BE49-F238E27FC236}">
                        <a16:creationId xmlns:a16="http://schemas.microsoft.com/office/drawing/2014/main" id="{B6DEE5CF-0DEE-2DB9-5610-05B2C40B23DB}"/>
                      </a:ext>
                    </a:extLst>
                  </p:cNvPr>
                  <p:cNvSpPr/>
                  <p:nvPr/>
                </p:nvSpPr>
                <p:spPr>
                  <a:xfrm>
                    <a:off x="3695700" y="2903219"/>
                    <a:ext cx="548640" cy="18135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p>
                </p:txBody>
              </p:sp>
              <p:cxnSp>
                <p:nvCxnSpPr>
                  <p:cNvPr id="67" name="Gerader Verbinder 66">
                    <a:extLst>
                      <a:ext uri="{FF2B5EF4-FFF2-40B4-BE49-F238E27FC236}">
                        <a16:creationId xmlns:a16="http://schemas.microsoft.com/office/drawing/2014/main" id="{2C2E2528-E5E0-B42C-C464-52DBE685502A}"/>
                      </a:ext>
                    </a:extLst>
                  </p:cNvPr>
                  <p:cNvCxnSpPr>
                    <a:cxnSpLocks/>
                  </p:cNvCxnSpPr>
                  <p:nvPr/>
                </p:nvCxnSpPr>
                <p:spPr>
                  <a:xfrm>
                    <a:off x="228600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 name="Rechteck 44">
                  <a:extLst>
                    <a:ext uri="{FF2B5EF4-FFF2-40B4-BE49-F238E27FC236}">
                      <a16:creationId xmlns:a16="http://schemas.microsoft.com/office/drawing/2014/main" id="{0779D189-EFA6-3D88-FA21-D1072BEB2849}"/>
                    </a:ext>
                  </a:extLst>
                </p:cNvPr>
                <p:cNvSpPr/>
                <p:nvPr/>
              </p:nvSpPr>
              <p:spPr>
                <a:xfrm>
                  <a:off x="5434064" y="5193286"/>
                  <a:ext cx="2782040" cy="2032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tx1"/>
                      </a:solidFill>
                      <a:cs typeface="Arial" panose="020B0604020202020204" pitchFamily="34" charset="0"/>
                    </a:rPr>
                    <a:t>Szenario A</a:t>
                  </a:r>
                  <a:br>
                    <a:rPr lang="de-DE" sz="1100" b="1" dirty="0">
                      <a:solidFill>
                        <a:schemeClr val="tx1"/>
                      </a:solidFill>
                      <a:cs typeface="Arial" panose="020B0604020202020204" pitchFamily="34" charset="0"/>
                    </a:rPr>
                  </a:br>
                  <a:r>
                    <a:rPr lang="de-DE" sz="1100" dirty="0">
                      <a:solidFill>
                        <a:schemeClr val="tx1"/>
                      </a:solidFill>
                      <a:cs typeface="Arial" panose="020B0604020202020204" pitchFamily="34" charset="0"/>
                    </a:rPr>
                    <a:t>(Mit Board </a:t>
                  </a:r>
                  <a:r>
                    <a:rPr lang="de-DE" sz="1100" dirty="0" err="1">
                      <a:solidFill>
                        <a:schemeClr val="tx1"/>
                      </a:solidFill>
                      <a:cs typeface="Arial" panose="020B0604020202020204" pitchFamily="34" charset="0"/>
                    </a:rPr>
                    <a:t>Interlocks</a:t>
                  </a:r>
                  <a:r>
                    <a:rPr lang="de-DE" sz="1100" dirty="0">
                      <a:solidFill>
                        <a:schemeClr val="tx1"/>
                      </a:solidFill>
                      <a:cs typeface="Arial" panose="020B0604020202020204" pitchFamily="34" charset="0"/>
                    </a:rPr>
                    <a:t>)</a:t>
                  </a:r>
                </a:p>
              </p:txBody>
            </p:sp>
            <p:sp>
              <p:nvSpPr>
                <p:cNvPr id="46" name="Rechteck 45">
                  <a:extLst>
                    <a:ext uri="{FF2B5EF4-FFF2-40B4-BE49-F238E27FC236}">
                      <a16:creationId xmlns:a16="http://schemas.microsoft.com/office/drawing/2014/main" id="{F3FFCE4B-3659-AA7E-144A-9697B3BAA7BD}"/>
                    </a:ext>
                  </a:extLst>
                </p:cNvPr>
                <p:cNvSpPr/>
                <p:nvPr/>
              </p:nvSpPr>
              <p:spPr>
                <a:xfrm>
                  <a:off x="6283181" y="3381599"/>
                  <a:ext cx="390394" cy="427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47" name="Rechteck 46">
                  <a:extLst>
                    <a:ext uri="{FF2B5EF4-FFF2-40B4-BE49-F238E27FC236}">
                      <a16:creationId xmlns:a16="http://schemas.microsoft.com/office/drawing/2014/main" id="{1888CC8A-2AF0-6297-0E46-85141A9EC82D}"/>
                    </a:ext>
                  </a:extLst>
                </p:cNvPr>
                <p:cNvSpPr/>
                <p:nvPr/>
              </p:nvSpPr>
              <p:spPr>
                <a:xfrm>
                  <a:off x="6976599" y="3079323"/>
                  <a:ext cx="390394" cy="427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sp>
              <p:nvSpPr>
                <p:cNvPr id="59" name="Rechteck 58">
                  <a:extLst>
                    <a:ext uri="{FF2B5EF4-FFF2-40B4-BE49-F238E27FC236}">
                      <a16:creationId xmlns:a16="http://schemas.microsoft.com/office/drawing/2014/main" id="{D91F3653-FC41-5485-0029-A9115AECFB56}"/>
                    </a:ext>
                  </a:extLst>
                </p:cNvPr>
                <p:cNvSpPr/>
                <p:nvPr/>
              </p:nvSpPr>
              <p:spPr>
                <a:xfrm>
                  <a:off x="8689224" y="3936089"/>
                  <a:ext cx="480058" cy="11957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60" name="Rechteck 59">
                  <a:extLst>
                    <a:ext uri="{FF2B5EF4-FFF2-40B4-BE49-F238E27FC236}">
                      <a16:creationId xmlns:a16="http://schemas.microsoft.com/office/drawing/2014/main" id="{AB4DE0FE-21CC-C8A5-326C-F5998C33E2A4}"/>
                    </a:ext>
                  </a:extLst>
                </p:cNvPr>
                <p:cNvSpPr/>
                <p:nvPr/>
              </p:nvSpPr>
              <p:spPr>
                <a:xfrm>
                  <a:off x="9382642" y="3543723"/>
                  <a:ext cx="480058" cy="15881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68" name="Rechteck 67">
                  <a:extLst>
                    <a:ext uri="{FF2B5EF4-FFF2-40B4-BE49-F238E27FC236}">
                      <a16:creationId xmlns:a16="http://schemas.microsoft.com/office/drawing/2014/main" id="{25687D4B-55CF-8FB9-F53A-0886789FF07F}"/>
                    </a:ext>
                  </a:extLst>
                </p:cNvPr>
                <p:cNvSpPr/>
                <p:nvPr/>
              </p:nvSpPr>
              <p:spPr>
                <a:xfrm>
                  <a:off x="8689224" y="3794824"/>
                  <a:ext cx="480058" cy="132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cxnSp>
              <p:nvCxnSpPr>
                <p:cNvPr id="58" name="Gerader Verbinder 57">
                  <a:extLst>
                    <a:ext uri="{FF2B5EF4-FFF2-40B4-BE49-F238E27FC236}">
                      <a16:creationId xmlns:a16="http://schemas.microsoft.com/office/drawing/2014/main" id="{E5E74AFC-4E8A-F364-DCBD-DF343A17FC35}"/>
                    </a:ext>
                  </a:extLst>
                </p:cNvPr>
                <p:cNvCxnSpPr>
                  <a:cxnSpLocks/>
                </p:cNvCxnSpPr>
                <p:nvPr/>
              </p:nvCxnSpPr>
              <p:spPr>
                <a:xfrm>
                  <a:off x="8149158" y="5131858"/>
                  <a:ext cx="225360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Rechteck 51">
                  <a:extLst>
                    <a:ext uri="{FF2B5EF4-FFF2-40B4-BE49-F238E27FC236}">
                      <a16:creationId xmlns:a16="http://schemas.microsoft.com/office/drawing/2014/main" id="{78353942-E628-1851-23E3-A696D76E687E}"/>
                    </a:ext>
                  </a:extLst>
                </p:cNvPr>
                <p:cNvSpPr/>
                <p:nvPr/>
              </p:nvSpPr>
              <p:spPr>
                <a:xfrm>
                  <a:off x="7884942" y="5193286"/>
                  <a:ext cx="2782040" cy="2729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tx1"/>
                      </a:solidFill>
                      <a:cs typeface="Arial" panose="020B0604020202020204" pitchFamily="34" charset="0"/>
                    </a:rPr>
                    <a:t>Szenario B</a:t>
                  </a:r>
                  <a:br>
                    <a:rPr lang="de-DE" sz="1100" b="1" dirty="0">
                      <a:solidFill>
                        <a:schemeClr val="tx1"/>
                      </a:solidFill>
                      <a:cs typeface="Arial" panose="020B0604020202020204" pitchFamily="34" charset="0"/>
                    </a:rPr>
                  </a:br>
                  <a:r>
                    <a:rPr lang="de-DE" sz="1100" dirty="0">
                      <a:solidFill>
                        <a:schemeClr val="tx1"/>
                      </a:solidFill>
                      <a:cs typeface="Arial" panose="020B0604020202020204" pitchFamily="34" charset="0"/>
                    </a:rPr>
                    <a:t>(Mit Board </a:t>
                  </a:r>
                  <a:r>
                    <a:rPr lang="de-DE" sz="1100" dirty="0" err="1">
                      <a:solidFill>
                        <a:schemeClr val="tx1"/>
                      </a:solidFill>
                      <a:cs typeface="Arial" panose="020B0604020202020204" pitchFamily="34" charset="0"/>
                    </a:rPr>
                    <a:t>Interlocks</a:t>
                  </a:r>
                  <a:r>
                    <a:rPr lang="de-DE" sz="1100" dirty="0">
                      <a:solidFill>
                        <a:schemeClr val="tx1"/>
                      </a:solidFill>
                      <a:cs typeface="Arial" panose="020B0604020202020204" pitchFamily="34" charset="0"/>
                    </a:rPr>
                    <a:t>)</a:t>
                  </a:r>
                </a:p>
              </p:txBody>
            </p:sp>
            <p:sp>
              <p:nvSpPr>
                <p:cNvPr id="53" name="Rechteck 52">
                  <a:extLst>
                    <a:ext uri="{FF2B5EF4-FFF2-40B4-BE49-F238E27FC236}">
                      <a16:creationId xmlns:a16="http://schemas.microsoft.com/office/drawing/2014/main" id="{31F065B5-3CC7-6BA2-531D-805047A9CD25}"/>
                    </a:ext>
                  </a:extLst>
                </p:cNvPr>
                <p:cNvSpPr/>
                <p:nvPr/>
              </p:nvSpPr>
              <p:spPr>
                <a:xfrm>
                  <a:off x="8735203" y="3440763"/>
                  <a:ext cx="390394" cy="427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54" name="Rechteck 53">
                  <a:extLst>
                    <a:ext uri="{FF2B5EF4-FFF2-40B4-BE49-F238E27FC236}">
                      <a16:creationId xmlns:a16="http://schemas.microsoft.com/office/drawing/2014/main" id="{327A8E01-9CB5-E9D0-922F-6166CFA70B4D}"/>
                    </a:ext>
                  </a:extLst>
                </p:cNvPr>
                <p:cNvSpPr/>
                <p:nvPr/>
              </p:nvSpPr>
              <p:spPr>
                <a:xfrm>
                  <a:off x="9428621" y="2644949"/>
                  <a:ext cx="390394" cy="427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sp>
              <p:nvSpPr>
                <p:cNvPr id="69" name="Rechteck 68">
                  <a:extLst>
                    <a:ext uri="{FF2B5EF4-FFF2-40B4-BE49-F238E27FC236}">
                      <a16:creationId xmlns:a16="http://schemas.microsoft.com/office/drawing/2014/main" id="{0FADFE67-ED05-BE7B-401B-F043C59C9724}"/>
                    </a:ext>
                  </a:extLst>
                </p:cNvPr>
                <p:cNvSpPr/>
                <p:nvPr/>
              </p:nvSpPr>
              <p:spPr>
                <a:xfrm>
                  <a:off x="9382642" y="3079323"/>
                  <a:ext cx="480058" cy="4571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4" name="Rechteck 3">
                  <a:extLst>
                    <a:ext uri="{FF2B5EF4-FFF2-40B4-BE49-F238E27FC236}">
                      <a16:creationId xmlns:a16="http://schemas.microsoft.com/office/drawing/2014/main" id="{FB3D8D18-40A1-65A4-60F3-2BB2B77C5D63}"/>
                    </a:ext>
                  </a:extLst>
                </p:cNvPr>
                <p:cNvSpPr/>
                <p:nvPr/>
              </p:nvSpPr>
              <p:spPr>
                <a:xfrm>
                  <a:off x="6238349" y="3787426"/>
                  <a:ext cx="480058" cy="132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8" name="Rechteck 7">
                  <a:extLst>
                    <a:ext uri="{FF2B5EF4-FFF2-40B4-BE49-F238E27FC236}">
                      <a16:creationId xmlns:a16="http://schemas.microsoft.com/office/drawing/2014/main" id="{ADF690E5-C1B2-179B-82F7-FA0A770AEC32}"/>
                    </a:ext>
                  </a:extLst>
                </p:cNvPr>
                <p:cNvSpPr/>
                <p:nvPr/>
              </p:nvSpPr>
              <p:spPr>
                <a:xfrm>
                  <a:off x="6931766" y="3537289"/>
                  <a:ext cx="480058" cy="132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grpSp>
        </p:grpSp>
        <p:sp>
          <p:nvSpPr>
            <p:cNvPr id="73" name="AutoShape 9">
              <a:extLst>
                <a:ext uri="{FF2B5EF4-FFF2-40B4-BE49-F238E27FC236}">
                  <a16:creationId xmlns:a16="http://schemas.microsoft.com/office/drawing/2014/main" id="{BA2F577B-469A-17AC-20D9-7676427BDAA1}"/>
                </a:ext>
              </a:extLst>
            </p:cNvPr>
            <p:cNvSpPr>
              <a:spLocks noChangeArrowheads="1"/>
            </p:cNvSpPr>
            <p:nvPr/>
          </p:nvSpPr>
          <p:spPr bwMode="auto">
            <a:xfrm rot="5400000">
              <a:off x="5192658" y="3758150"/>
              <a:ext cx="1136759" cy="219496"/>
            </a:xfrm>
            <a:prstGeom prst="triangle">
              <a:avLst>
                <a:gd name="adj" fmla="val 50000"/>
              </a:avLst>
            </a:prstGeom>
            <a:solidFill>
              <a:schemeClr val="bg2"/>
            </a:solidFill>
            <a:ln w="9525">
              <a:solidFill>
                <a:schemeClr val="bg2"/>
              </a:solidFill>
              <a:miter lim="800000"/>
              <a:headEnd/>
              <a:tailEnd/>
            </a:ln>
            <a:effectLst/>
          </p:spPr>
          <p:txBody>
            <a:bodyPr wrap="none" lIns="82936" tIns="41468" rIns="82936" bIns="41468" anchor="ctr"/>
            <a:lstStyle/>
            <a:p>
              <a:endParaRPr lang="en-US"/>
            </a:p>
          </p:txBody>
        </p:sp>
      </p:grpSp>
    </p:spTree>
    <p:extLst>
      <p:ext uri="{BB962C8B-B14F-4D97-AF65-F5344CB8AC3E}">
        <p14:creationId xmlns:p14="http://schemas.microsoft.com/office/powerpoint/2010/main" val="107336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C7DFE64-2261-4791-8695-888B4E9D34E9}"/>
              </a:ext>
            </a:extLst>
          </p:cNvPr>
          <p:cNvGraphicFramePr>
            <a:graphicFrameLocks noChangeAspect="1"/>
          </p:cNvGraphicFramePr>
          <p:nvPr>
            <p:custDataLst>
              <p:tags r:id="rId1"/>
            </p:custDataLst>
            <p:extLst>
              <p:ext uri="{D42A27DB-BD31-4B8C-83A1-F6EECF244321}">
                <p14:modId xmlns:p14="http://schemas.microsoft.com/office/powerpoint/2010/main" val="5354971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28E82F0D-AF40-48FE-8C48-CD7D53FE622D}"/>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28539BB0-773E-4B6D-BC04-FF7D8DB82578}"/>
              </a:ext>
            </a:extLst>
          </p:cNvPr>
          <p:cNvSpPr>
            <a:spLocks noGrp="1"/>
          </p:cNvSpPr>
          <p:nvPr>
            <p:ph type="body" sz="quarter" idx="10"/>
          </p:nvPr>
        </p:nvSpPr>
        <p:spPr/>
        <p:txBody>
          <a:bodyPr/>
          <a:lstStyle/>
          <a:p>
            <a:r>
              <a:rPr lang="de-DE" dirty="0"/>
              <a:t>Die Ergebnisse der Meta-Analyse werfen Fragen auf, insbesondere zur Rolle von Board </a:t>
            </a:r>
            <a:r>
              <a:rPr lang="de-DE" dirty="0" err="1"/>
              <a:t>Interlocks</a:t>
            </a:r>
            <a:r>
              <a:rPr lang="de-DE" dirty="0"/>
              <a:t> in kooperativen Umgebungen</a:t>
            </a:r>
            <a:endParaRPr lang="de-CH" dirty="0"/>
          </a:p>
        </p:txBody>
      </p:sp>
      <p:grpSp>
        <p:nvGrpSpPr>
          <p:cNvPr id="9" name="Gruppieren 8">
            <a:extLst>
              <a:ext uri="{FF2B5EF4-FFF2-40B4-BE49-F238E27FC236}">
                <a16:creationId xmlns:a16="http://schemas.microsoft.com/office/drawing/2014/main" id="{F255D3D4-04E7-4608-B390-B735A96152EF}"/>
              </a:ext>
            </a:extLst>
          </p:cNvPr>
          <p:cNvGrpSpPr/>
          <p:nvPr/>
        </p:nvGrpSpPr>
        <p:grpSpPr>
          <a:xfrm>
            <a:off x="4359564" y="1608137"/>
            <a:ext cx="6873584" cy="1319373"/>
            <a:chOff x="4359564" y="1608137"/>
            <a:chExt cx="6873584" cy="1319373"/>
          </a:xfrm>
        </p:grpSpPr>
        <p:sp>
          <p:nvSpPr>
            <p:cNvPr id="25" name="Rechteck 24">
              <a:extLst>
                <a:ext uri="{FF2B5EF4-FFF2-40B4-BE49-F238E27FC236}">
                  <a16:creationId xmlns:a16="http://schemas.microsoft.com/office/drawing/2014/main" id="{10A61D2B-1E36-4D95-8873-EC642F95C4AD}"/>
                </a:ext>
              </a:extLst>
            </p:cNvPr>
            <p:cNvSpPr/>
            <p:nvPr/>
          </p:nvSpPr>
          <p:spPr>
            <a:xfrm>
              <a:off x="4359564" y="1968138"/>
              <a:ext cx="6873584" cy="9593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de-DE" sz="1400" dirty="0">
                  <a:solidFill>
                    <a:srgbClr val="4B4B4B"/>
                  </a:solidFill>
                </a:rPr>
                <a:t>Umfassen </a:t>
              </a:r>
              <a:r>
                <a:rPr lang="de-DE" sz="1400" b="1" dirty="0">
                  <a:solidFill>
                    <a:srgbClr val="4B4B4B"/>
                  </a:solidFill>
                </a:rPr>
                <a:t>Joint Ventures</a:t>
              </a:r>
              <a:r>
                <a:rPr lang="de-DE" sz="1400" dirty="0">
                  <a:solidFill>
                    <a:srgbClr val="4B4B4B"/>
                  </a:solidFill>
                </a:rPr>
                <a:t>, </a:t>
              </a:r>
              <a:r>
                <a:rPr lang="de-DE" sz="1400" b="1" dirty="0">
                  <a:solidFill>
                    <a:srgbClr val="4B4B4B"/>
                  </a:solidFill>
                </a:rPr>
                <a:t>Partnerschaften</a:t>
              </a:r>
              <a:r>
                <a:rPr lang="de-DE" sz="1400" dirty="0">
                  <a:solidFill>
                    <a:srgbClr val="4B4B4B"/>
                  </a:solidFill>
                </a:rPr>
                <a:t> und </a:t>
              </a:r>
              <a:r>
                <a:rPr lang="de-DE" sz="1400" b="1" dirty="0">
                  <a:solidFill>
                    <a:srgbClr val="4B4B4B"/>
                  </a:solidFill>
                </a:rPr>
                <a:t>Lizenzvereinbarungen</a:t>
              </a:r>
              <a:br>
                <a:rPr lang="de-DE" sz="1400" b="1" dirty="0">
                  <a:solidFill>
                    <a:srgbClr val="4B4B4B"/>
                  </a:solidFill>
                </a:rPr>
              </a:br>
              <a:r>
                <a:rPr lang="de-DE" sz="1000" dirty="0">
                  <a:solidFill>
                    <a:srgbClr val="E6E6E6"/>
                  </a:solidFill>
                </a:rPr>
                <a:t>(Barringer &amp; Harrison, 2000; Das &amp; Teng, 2000a)</a:t>
              </a:r>
            </a:p>
            <a:p>
              <a:pPr marL="285750" indent="-285750">
                <a:spcBef>
                  <a:spcPts val="600"/>
                </a:spcBef>
                <a:buFont typeface="Arial" panose="020B0604020202020204" pitchFamily="34" charset="0"/>
                <a:buChar char="•"/>
              </a:pPr>
              <a:r>
                <a:rPr lang="de-DE" sz="1400" dirty="0">
                  <a:solidFill>
                    <a:srgbClr val="4B4B4B"/>
                  </a:solidFill>
                </a:rPr>
                <a:t>Steigerung der Wettbewerbsfähigkeit durch den </a:t>
              </a:r>
              <a:r>
                <a:rPr lang="de-DE" sz="1400" b="1" dirty="0">
                  <a:solidFill>
                    <a:srgbClr val="4B4B4B"/>
                  </a:solidFill>
                </a:rPr>
                <a:t>gemeinsamen Zugang zu Ressourcen sowie Reduktion von Risiken</a:t>
              </a:r>
              <a:r>
                <a:rPr lang="de-DE" sz="1050" b="1" dirty="0">
                  <a:solidFill>
                    <a:srgbClr val="4B4B4B"/>
                  </a:solidFill>
                </a:rPr>
                <a:t> </a:t>
              </a:r>
              <a:r>
                <a:rPr lang="de-DE" sz="1000" dirty="0">
                  <a:solidFill>
                    <a:srgbClr val="E6E6E6"/>
                  </a:solidFill>
                </a:rPr>
                <a:t>(Das, Sen &amp; Sengupta, 1998; </a:t>
              </a:r>
              <a:r>
                <a:rPr lang="de-DE" sz="1000" dirty="0" err="1">
                  <a:solidFill>
                    <a:srgbClr val="E6E6E6"/>
                  </a:solidFill>
                </a:rPr>
                <a:t>Hitt</a:t>
              </a:r>
              <a:r>
                <a:rPr lang="de-DE" sz="1000" dirty="0">
                  <a:solidFill>
                    <a:srgbClr val="E6E6E6"/>
                  </a:solidFill>
                </a:rPr>
                <a:t> et al., 2001)</a:t>
              </a:r>
            </a:p>
          </p:txBody>
        </p:sp>
        <p:sp>
          <p:nvSpPr>
            <p:cNvPr id="12" name="Rectangle 5">
              <a:extLst>
                <a:ext uri="{FF2B5EF4-FFF2-40B4-BE49-F238E27FC236}">
                  <a16:creationId xmlns:a16="http://schemas.microsoft.com/office/drawing/2014/main" id="{06ACE1C3-F6FB-47DB-9350-A29000EB4B63}"/>
                </a:ext>
              </a:extLst>
            </p:cNvPr>
            <p:cNvSpPr>
              <a:spLocks noChangeArrowheads="1"/>
            </p:cNvSpPr>
            <p:nvPr/>
          </p:nvSpPr>
          <p:spPr bwMode="auto">
            <a:xfrm>
              <a:off x="4359564" y="1608137"/>
              <a:ext cx="6872646"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a:solidFill>
                    <a:schemeClr val="bg1"/>
                  </a:solidFill>
                  <a:cs typeface="Arial"/>
                </a:rPr>
                <a:t>Definition </a:t>
              </a:r>
              <a:r>
                <a:rPr lang="en-US" sz="1600" b="1" dirty="0" err="1">
                  <a:solidFill>
                    <a:schemeClr val="bg1"/>
                  </a:solidFill>
                  <a:cs typeface="Arial"/>
                </a:rPr>
                <a:t>Strategischen</a:t>
              </a:r>
              <a:r>
                <a:rPr lang="en-US" sz="1600" b="1" dirty="0">
                  <a:solidFill>
                    <a:schemeClr val="bg1"/>
                  </a:solidFill>
                  <a:cs typeface="Arial"/>
                </a:rPr>
                <a:t> </a:t>
              </a:r>
              <a:r>
                <a:rPr lang="en-US" sz="1600" b="1" dirty="0" err="1">
                  <a:solidFill>
                    <a:schemeClr val="bg1"/>
                  </a:solidFill>
                  <a:cs typeface="Arial"/>
                </a:rPr>
                <a:t>Allianzen</a:t>
              </a:r>
              <a:endParaRPr lang="en-US" sz="1600" b="1" dirty="0">
                <a:solidFill>
                  <a:schemeClr val="bg1"/>
                </a:solidFill>
                <a:cs typeface="Arial"/>
              </a:endParaRPr>
            </a:p>
          </p:txBody>
        </p:sp>
      </p:grpSp>
      <p:grpSp>
        <p:nvGrpSpPr>
          <p:cNvPr id="6" name="Gruppieren 5">
            <a:extLst>
              <a:ext uri="{FF2B5EF4-FFF2-40B4-BE49-F238E27FC236}">
                <a16:creationId xmlns:a16="http://schemas.microsoft.com/office/drawing/2014/main" id="{D3B4AA9C-713A-4232-A596-FAC3AC59993A}"/>
              </a:ext>
            </a:extLst>
          </p:cNvPr>
          <p:cNvGrpSpPr/>
          <p:nvPr/>
        </p:nvGrpSpPr>
        <p:grpSpPr>
          <a:xfrm>
            <a:off x="295620" y="1608137"/>
            <a:ext cx="3712500" cy="3569620"/>
            <a:chOff x="295620" y="1608137"/>
            <a:chExt cx="3712500" cy="3569620"/>
          </a:xfrm>
        </p:grpSpPr>
        <p:sp>
          <p:nvSpPr>
            <p:cNvPr id="4" name="Rechteck 3">
              <a:extLst>
                <a:ext uri="{FF2B5EF4-FFF2-40B4-BE49-F238E27FC236}">
                  <a16:creationId xmlns:a16="http://schemas.microsoft.com/office/drawing/2014/main" id="{98713D8C-78A1-42C9-9C8D-6F8E6D7E3380}"/>
                </a:ext>
              </a:extLst>
            </p:cNvPr>
            <p:cNvSpPr/>
            <p:nvPr/>
          </p:nvSpPr>
          <p:spPr>
            <a:xfrm>
              <a:off x="295620" y="1968137"/>
              <a:ext cx="3712500" cy="3209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spcAft>
                  <a:spcPts val="1200"/>
                </a:spcAft>
                <a:buFont typeface="Arial" panose="020B0604020202020204" pitchFamily="34" charset="0"/>
                <a:buChar char="•"/>
              </a:pPr>
              <a:r>
                <a:rPr lang="de-DE" sz="1400" b="1" dirty="0">
                  <a:solidFill>
                    <a:srgbClr val="4B4B4B"/>
                  </a:solidFill>
                </a:rPr>
                <a:t>Im Mittel haben </a:t>
              </a:r>
              <a:r>
                <a:rPr lang="de-DE" sz="1400" b="1" dirty="0">
                  <a:solidFill>
                    <a:schemeClr val="accent3"/>
                  </a:solidFill>
                </a:rPr>
                <a:t>Board </a:t>
              </a:r>
              <a:r>
                <a:rPr lang="de-DE" sz="1400" b="1" dirty="0" err="1">
                  <a:solidFill>
                    <a:schemeClr val="accent3"/>
                  </a:solidFill>
                </a:rPr>
                <a:t>Interlocks</a:t>
              </a:r>
              <a:r>
                <a:rPr lang="de-DE" sz="1400" b="1" dirty="0">
                  <a:solidFill>
                    <a:schemeClr val="accent3"/>
                  </a:solidFill>
                </a:rPr>
                <a:t> einen positiven Einfluss </a:t>
              </a:r>
              <a:r>
                <a:rPr lang="de-DE" sz="1400" b="1" dirty="0">
                  <a:solidFill>
                    <a:srgbClr val="4B4B4B"/>
                  </a:solidFill>
                </a:rPr>
                <a:t>auf den </a:t>
              </a:r>
              <a:r>
                <a:rPr lang="de-DE" sz="1400" b="1" dirty="0">
                  <a:solidFill>
                    <a:schemeClr val="accent3"/>
                  </a:solidFill>
                </a:rPr>
                <a:t>UE</a:t>
              </a:r>
              <a:endParaRPr lang="de-DE" sz="1400" dirty="0">
                <a:solidFill>
                  <a:srgbClr val="4B4B4B"/>
                </a:solidFill>
              </a:endParaRPr>
            </a:p>
            <a:p>
              <a:pPr marL="285750" indent="-285750">
                <a:spcBef>
                  <a:spcPts val="600"/>
                </a:spcBef>
                <a:spcAft>
                  <a:spcPts val="1200"/>
                </a:spcAft>
                <a:buFont typeface="Arial" panose="020B0604020202020204" pitchFamily="34" charset="0"/>
                <a:buChar char="•"/>
              </a:pPr>
              <a:r>
                <a:rPr lang="de-DE" sz="1400" dirty="0">
                  <a:solidFill>
                    <a:srgbClr val="4B4B4B"/>
                  </a:solidFill>
                </a:rPr>
                <a:t>Der </a:t>
              </a:r>
              <a:r>
                <a:rPr lang="de-DE" sz="1400" b="1" dirty="0">
                  <a:solidFill>
                    <a:schemeClr val="accent1"/>
                  </a:solidFill>
                </a:rPr>
                <a:t>wahre Effekt </a:t>
              </a:r>
              <a:r>
                <a:rPr lang="de-DE" sz="1400" dirty="0">
                  <a:solidFill>
                    <a:srgbClr val="4B4B4B"/>
                  </a:solidFill>
                </a:rPr>
                <a:t>kann (gem. Konfidenzintervall) </a:t>
              </a:r>
              <a:r>
                <a:rPr lang="de-DE" sz="1400" b="1" dirty="0">
                  <a:solidFill>
                    <a:schemeClr val="accent1"/>
                  </a:solidFill>
                </a:rPr>
                <a:t>negativ </a:t>
              </a:r>
              <a:r>
                <a:rPr lang="de-DE" sz="1400" dirty="0">
                  <a:solidFill>
                    <a:srgbClr val="4B4B4B"/>
                  </a:solidFill>
                </a:rPr>
                <a:t>sein</a:t>
              </a:r>
            </a:p>
            <a:p>
              <a:pPr marL="285750" indent="-285750">
                <a:spcBef>
                  <a:spcPts val="600"/>
                </a:spcBef>
                <a:spcAft>
                  <a:spcPts val="1200"/>
                </a:spcAft>
                <a:buFont typeface="Arial" panose="020B0604020202020204" pitchFamily="34" charset="0"/>
                <a:buChar char="•"/>
              </a:pPr>
              <a:r>
                <a:rPr lang="de-DE" sz="1400" dirty="0">
                  <a:solidFill>
                    <a:srgbClr val="4B4B4B"/>
                  </a:solidFill>
                </a:rPr>
                <a:t>Board </a:t>
              </a:r>
              <a:r>
                <a:rPr lang="de-DE" sz="1400" dirty="0" err="1">
                  <a:solidFill>
                    <a:srgbClr val="4B4B4B"/>
                  </a:solidFill>
                </a:rPr>
                <a:t>Interlocks</a:t>
              </a:r>
              <a:r>
                <a:rPr lang="de-DE" sz="1400" dirty="0">
                  <a:solidFill>
                    <a:srgbClr val="4B4B4B"/>
                  </a:solidFill>
                </a:rPr>
                <a:t> begünstigen </a:t>
              </a:r>
              <a:r>
                <a:rPr lang="de-DE" sz="1400" b="1" dirty="0">
                  <a:solidFill>
                    <a:srgbClr val="4B4B4B"/>
                  </a:solidFill>
                </a:rPr>
                <a:t>Ressourcentransfer</a:t>
              </a:r>
              <a:r>
                <a:rPr lang="de-DE" sz="1400" dirty="0">
                  <a:solidFill>
                    <a:srgbClr val="4B4B4B"/>
                  </a:solidFill>
                </a:rPr>
                <a:t>- können aber auch als Mittel der </a:t>
              </a:r>
              <a:r>
                <a:rPr lang="de-DE" sz="1400" b="1" dirty="0">
                  <a:solidFill>
                    <a:srgbClr val="4B4B4B"/>
                  </a:solidFill>
                </a:rPr>
                <a:t>Machtausübung </a:t>
              </a:r>
              <a:r>
                <a:rPr lang="de-DE" sz="1400" dirty="0">
                  <a:solidFill>
                    <a:srgbClr val="4B4B4B"/>
                  </a:solidFill>
                </a:rPr>
                <a:t>dienen</a:t>
              </a:r>
            </a:p>
            <a:p>
              <a:pPr marL="285750" indent="-285750">
                <a:spcBef>
                  <a:spcPts val="600"/>
                </a:spcBef>
                <a:spcAft>
                  <a:spcPts val="1200"/>
                </a:spcAft>
                <a:buFont typeface="Arial" panose="020B0604020202020204" pitchFamily="34" charset="0"/>
                <a:buChar char="•"/>
              </a:pPr>
              <a:r>
                <a:rPr lang="de-DE" sz="1400" b="1" i="1" dirty="0">
                  <a:solidFill>
                    <a:srgbClr val="4B4B4B"/>
                  </a:solidFill>
                </a:rPr>
                <a:t>„</a:t>
              </a:r>
              <a:r>
                <a:rPr lang="de-DE" sz="1400" i="1" dirty="0">
                  <a:solidFill>
                    <a:srgbClr val="4B4B4B"/>
                  </a:solidFill>
                </a:rPr>
                <a:t>Profitieren Unternehmen die durch BI verknüpft sind gleichermaßen von dyadischen Netzwerkverbindung?“</a:t>
              </a:r>
            </a:p>
          </p:txBody>
        </p:sp>
        <p:sp>
          <p:nvSpPr>
            <p:cNvPr id="13" name="Rectangle 5">
              <a:extLst>
                <a:ext uri="{FF2B5EF4-FFF2-40B4-BE49-F238E27FC236}">
                  <a16:creationId xmlns:a16="http://schemas.microsoft.com/office/drawing/2014/main" id="{8EF746D4-5E33-485E-9B86-49206E9B4A29}"/>
                </a:ext>
              </a:extLst>
            </p:cNvPr>
            <p:cNvSpPr>
              <a:spLocks noChangeArrowheads="1"/>
            </p:cNvSpPr>
            <p:nvPr/>
          </p:nvSpPr>
          <p:spPr bwMode="auto">
            <a:xfrm>
              <a:off x="295620" y="1608137"/>
              <a:ext cx="3712500" cy="360000"/>
            </a:xfrm>
            <a:prstGeom prst="rect">
              <a:avLst/>
            </a:prstGeom>
            <a:solidFill>
              <a:schemeClr val="bg2"/>
            </a:solidFill>
            <a:ln w="12700" algn="ctr">
              <a:solidFill>
                <a:schemeClr val="bg2"/>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Implikationen</a:t>
              </a:r>
              <a:r>
                <a:rPr lang="en-US" sz="1600" b="1" dirty="0">
                  <a:solidFill>
                    <a:schemeClr val="bg1"/>
                  </a:solidFill>
                  <a:cs typeface="Arial"/>
                </a:rPr>
                <a:t> </a:t>
              </a:r>
              <a:r>
                <a:rPr lang="en-US" sz="1600" b="1" dirty="0" err="1">
                  <a:solidFill>
                    <a:schemeClr val="bg1"/>
                  </a:solidFill>
                  <a:cs typeface="Arial"/>
                </a:rPr>
                <a:t>aus</a:t>
              </a:r>
              <a:r>
                <a:rPr lang="en-US" sz="1600" b="1" dirty="0">
                  <a:solidFill>
                    <a:schemeClr val="bg1"/>
                  </a:solidFill>
                  <a:cs typeface="Arial"/>
                </a:rPr>
                <a:t> der Meta-</a:t>
              </a:r>
              <a:r>
                <a:rPr lang="en-US" sz="1600" b="1" dirty="0" err="1">
                  <a:solidFill>
                    <a:schemeClr val="bg1"/>
                  </a:solidFill>
                  <a:cs typeface="Arial"/>
                </a:rPr>
                <a:t>Analyse</a:t>
              </a:r>
              <a:endParaRPr lang="en-US" sz="1600" b="1" dirty="0">
                <a:solidFill>
                  <a:schemeClr val="bg1"/>
                </a:solidFill>
                <a:cs typeface="Arial"/>
              </a:endParaRPr>
            </a:p>
          </p:txBody>
        </p:sp>
      </p:grpSp>
      <p:grpSp>
        <p:nvGrpSpPr>
          <p:cNvPr id="10" name="Gruppieren 9">
            <a:extLst>
              <a:ext uri="{FF2B5EF4-FFF2-40B4-BE49-F238E27FC236}">
                <a16:creationId xmlns:a16="http://schemas.microsoft.com/office/drawing/2014/main" id="{62E2D2BD-A9A5-4B9E-B5CF-B86FA107AE8F}"/>
              </a:ext>
            </a:extLst>
          </p:cNvPr>
          <p:cNvGrpSpPr/>
          <p:nvPr/>
        </p:nvGrpSpPr>
        <p:grpSpPr>
          <a:xfrm>
            <a:off x="4359563" y="3150235"/>
            <a:ext cx="6873585" cy="2233262"/>
            <a:chOff x="4359563" y="3150235"/>
            <a:chExt cx="6873585" cy="2233262"/>
          </a:xfrm>
        </p:grpSpPr>
        <p:sp>
          <p:nvSpPr>
            <p:cNvPr id="5" name="Rechteck 4">
              <a:extLst>
                <a:ext uri="{FF2B5EF4-FFF2-40B4-BE49-F238E27FC236}">
                  <a16:creationId xmlns:a16="http://schemas.microsoft.com/office/drawing/2014/main" id="{51CC0F88-C21A-4C34-8616-18CD8EC99635}"/>
                </a:ext>
              </a:extLst>
            </p:cNvPr>
            <p:cNvSpPr/>
            <p:nvPr/>
          </p:nvSpPr>
          <p:spPr>
            <a:xfrm>
              <a:off x="4359564" y="3527221"/>
              <a:ext cx="6873584" cy="18562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spcBef>
                  <a:spcPts val="600"/>
                </a:spcBef>
                <a:buFont typeface="Arial" panose="020B0604020202020204" pitchFamily="34" charset="0"/>
                <a:buChar char="•"/>
              </a:pPr>
              <a:r>
                <a:rPr lang="de-DE" sz="1400" b="1" dirty="0">
                  <a:solidFill>
                    <a:srgbClr val="4B4B4B"/>
                  </a:solidFill>
                </a:rPr>
                <a:t>Strategische Allianzen </a:t>
              </a:r>
              <a:r>
                <a:rPr lang="de-DE" sz="1400" dirty="0">
                  <a:solidFill>
                    <a:srgbClr val="4B4B4B"/>
                  </a:solidFill>
                </a:rPr>
                <a:t>sind trotz ihres kooperativen Charakters oft von </a:t>
              </a:r>
              <a:r>
                <a:rPr lang="de-DE" sz="1400" b="1" dirty="0">
                  <a:solidFill>
                    <a:srgbClr val="4B4B4B"/>
                  </a:solidFill>
                </a:rPr>
                <a:t>kooperativen Spannungen geprägt </a:t>
              </a:r>
              <a:r>
                <a:rPr lang="de-DE" sz="1000" dirty="0">
                  <a:solidFill>
                    <a:srgbClr val="E6E6E6"/>
                  </a:solidFill>
                </a:rPr>
                <a:t>(Arslan, 2018; </a:t>
              </a:r>
              <a:r>
                <a:rPr lang="de-DE" sz="1000" dirty="0" err="1">
                  <a:solidFill>
                    <a:srgbClr val="E6E6E6"/>
                  </a:solidFill>
                </a:rPr>
                <a:t>Christoffersen</a:t>
              </a:r>
              <a:r>
                <a:rPr lang="de-DE" sz="1000" dirty="0">
                  <a:solidFill>
                    <a:srgbClr val="E6E6E6"/>
                  </a:solidFill>
                </a:rPr>
                <a:t>, 2013; Das &amp; Teng, 1998)</a:t>
              </a:r>
            </a:p>
            <a:p>
              <a:pPr marL="285750" indent="-285750">
                <a:spcBef>
                  <a:spcPts val="600"/>
                </a:spcBef>
                <a:buFont typeface="Arial" panose="020B0604020202020204" pitchFamily="34" charset="0"/>
                <a:buChar char="•"/>
              </a:pPr>
              <a:r>
                <a:rPr lang="de-DE" sz="1400" b="1" dirty="0">
                  <a:solidFill>
                    <a:srgbClr val="4B4B4B"/>
                  </a:solidFill>
                </a:rPr>
                <a:t>Ursachen</a:t>
              </a:r>
              <a:r>
                <a:rPr lang="de-DE" sz="1400" dirty="0">
                  <a:solidFill>
                    <a:srgbClr val="4B4B4B"/>
                  </a:solidFill>
                </a:rPr>
                <a:t>: Unterschiede in Ressourcen, Lernfähigkeit und Verhandlungsmacht der Allianzpartner</a:t>
              </a:r>
              <a:r>
                <a:rPr lang="de-DE" sz="1050" dirty="0">
                  <a:solidFill>
                    <a:schemeClr val="bg2"/>
                  </a:solidFill>
                </a:rPr>
                <a:t> </a:t>
              </a:r>
              <a:r>
                <a:rPr lang="de-DE" sz="1000" dirty="0">
                  <a:solidFill>
                    <a:srgbClr val="E6E6E6"/>
                  </a:solidFill>
                </a:rPr>
                <a:t>(</a:t>
              </a:r>
              <a:r>
                <a:rPr lang="de-DE" sz="1000" dirty="0" err="1">
                  <a:solidFill>
                    <a:srgbClr val="E6E6E6"/>
                  </a:solidFill>
                </a:rPr>
                <a:t>Gulati</a:t>
              </a:r>
              <a:r>
                <a:rPr lang="de-DE" sz="1000" dirty="0">
                  <a:solidFill>
                    <a:srgbClr val="E6E6E6"/>
                  </a:solidFill>
                </a:rPr>
                <a:t> &amp; Wang, 2003; Kumar, 2011)</a:t>
              </a:r>
            </a:p>
            <a:p>
              <a:pPr marL="285750" indent="-285750">
                <a:spcBef>
                  <a:spcPts val="600"/>
                </a:spcBef>
                <a:buFont typeface="Arial" panose="020B0604020202020204" pitchFamily="34" charset="0"/>
                <a:buChar char="•"/>
              </a:pPr>
              <a:r>
                <a:rPr lang="de-DE" sz="1400" b="1" dirty="0">
                  <a:solidFill>
                    <a:srgbClr val="4B4B4B"/>
                  </a:solidFill>
                </a:rPr>
                <a:t>Folge</a:t>
              </a:r>
              <a:r>
                <a:rPr lang="de-DE" sz="1400" dirty="0">
                  <a:solidFill>
                    <a:srgbClr val="4B4B4B"/>
                  </a:solidFill>
                </a:rPr>
                <a:t>: Hohe Abbruchraten oder </a:t>
              </a:r>
              <a:r>
                <a:rPr lang="de-DE" sz="1400" b="1" dirty="0">
                  <a:solidFill>
                    <a:srgbClr val="4B4B4B"/>
                  </a:solidFill>
                </a:rPr>
                <a:t>asymmetrische Wertverteilung</a:t>
              </a:r>
              <a:r>
                <a:rPr lang="de-DE" sz="1400" dirty="0">
                  <a:solidFill>
                    <a:srgbClr val="4B4B4B"/>
                  </a:solidFill>
                </a:rPr>
                <a:t>, bei der ein Partner einen überproportionalen Anteil am generierten Wert sichert </a:t>
              </a:r>
              <a:r>
                <a:rPr lang="de-DE" sz="1000" dirty="0">
                  <a:solidFill>
                    <a:srgbClr val="E6E6E6"/>
                  </a:solidFill>
                </a:rPr>
                <a:t>(</a:t>
              </a:r>
              <a:r>
                <a:rPr lang="de-DE" sz="1000" dirty="0" err="1">
                  <a:solidFill>
                    <a:srgbClr val="E6E6E6"/>
                  </a:solidFill>
                </a:rPr>
                <a:t>Lavie</a:t>
              </a:r>
              <a:r>
                <a:rPr lang="de-DE" sz="1000" dirty="0">
                  <a:solidFill>
                    <a:srgbClr val="E6E6E6"/>
                  </a:solidFill>
                </a:rPr>
                <a:t>, 2006)</a:t>
              </a:r>
            </a:p>
          </p:txBody>
        </p:sp>
        <p:sp>
          <p:nvSpPr>
            <p:cNvPr id="15" name="Rectangle 5">
              <a:extLst>
                <a:ext uri="{FF2B5EF4-FFF2-40B4-BE49-F238E27FC236}">
                  <a16:creationId xmlns:a16="http://schemas.microsoft.com/office/drawing/2014/main" id="{E2DF2EEA-8DA1-4A46-83D7-3A9281D32624}"/>
                </a:ext>
              </a:extLst>
            </p:cNvPr>
            <p:cNvSpPr>
              <a:spLocks noChangeArrowheads="1"/>
            </p:cNvSpPr>
            <p:nvPr/>
          </p:nvSpPr>
          <p:spPr bwMode="auto">
            <a:xfrm>
              <a:off x="4359563" y="3150235"/>
              <a:ext cx="6872646" cy="360000"/>
            </a:xfrm>
            <a:prstGeom prst="rect">
              <a:avLst/>
            </a:prstGeom>
            <a:solidFill>
              <a:srgbClr val="122769"/>
            </a:solidFill>
            <a:ln w="12700" algn="ctr">
              <a:solidFill>
                <a:schemeClr val="tx1"/>
              </a:solid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Kooperative</a:t>
              </a:r>
              <a:r>
                <a:rPr lang="en-US" sz="1600" b="1" dirty="0">
                  <a:solidFill>
                    <a:schemeClr val="bg1"/>
                  </a:solidFill>
                  <a:cs typeface="Arial"/>
                </a:rPr>
                <a:t> </a:t>
              </a:r>
              <a:r>
                <a:rPr lang="en-US" sz="1600" b="1" dirty="0" err="1">
                  <a:solidFill>
                    <a:schemeClr val="bg1"/>
                  </a:solidFill>
                  <a:cs typeface="Arial"/>
                </a:rPr>
                <a:t>Spannungen</a:t>
              </a:r>
              <a:r>
                <a:rPr lang="en-US" sz="1600" b="1" dirty="0">
                  <a:solidFill>
                    <a:schemeClr val="bg1"/>
                  </a:solidFill>
                  <a:cs typeface="Arial"/>
                </a:rPr>
                <a:t> in </a:t>
              </a:r>
              <a:r>
                <a:rPr lang="en-US" sz="1600" b="1" dirty="0" err="1">
                  <a:solidFill>
                    <a:schemeClr val="bg1"/>
                  </a:solidFill>
                  <a:cs typeface="Arial"/>
                </a:rPr>
                <a:t>Strategischen</a:t>
              </a:r>
              <a:r>
                <a:rPr lang="en-US" sz="1600" b="1" dirty="0">
                  <a:solidFill>
                    <a:schemeClr val="bg1"/>
                  </a:solidFill>
                  <a:cs typeface="Arial"/>
                </a:rPr>
                <a:t> </a:t>
              </a:r>
              <a:r>
                <a:rPr lang="en-US" sz="1600" b="1" dirty="0" err="1">
                  <a:solidFill>
                    <a:schemeClr val="bg1"/>
                  </a:solidFill>
                  <a:cs typeface="Arial"/>
                </a:rPr>
                <a:t>Allianzen</a:t>
              </a:r>
              <a:endParaRPr lang="en-US" sz="1600" b="1" dirty="0">
                <a:solidFill>
                  <a:schemeClr val="bg1"/>
                </a:solidFill>
                <a:cs typeface="Arial"/>
              </a:endParaRPr>
            </a:p>
          </p:txBody>
        </p:sp>
      </p:grpSp>
      <p:grpSp>
        <p:nvGrpSpPr>
          <p:cNvPr id="11" name="Gruppieren 10">
            <a:extLst>
              <a:ext uri="{FF2B5EF4-FFF2-40B4-BE49-F238E27FC236}">
                <a16:creationId xmlns:a16="http://schemas.microsoft.com/office/drawing/2014/main" id="{A562ECE8-7BB7-4B9B-AE64-0C6A6517C1C5}"/>
              </a:ext>
            </a:extLst>
          </p:cNvPr>
          <p:cNvGrpSpPr/>
          <p:nvPr/>
        </p:nvGrpSpPr>
        <p:grpSpPr>
          <a:xfrm>
            <a:off x="288925" y="5186331"/>
            <a:ext cx="10944225" cy="656223"/>
            <a:chOff x="288925" y="5186331"/>
            <a:chExt cx="10944225" cy="656223"/>
          </a:xfrm>
        </p:grpSpPr>
        <p:sp>
          <p:nvSpPr>
            <p:cNvPr id="18" name="Rechteck 17">
              <a:extLst>
                <a:ext uri="{FF2B5EF4-FFF2-40B4-BE49-F238E27FC236}">
                  <a16:creationId xmlns:a16="http://schemas.microsoft.com/office/drawing/2014/main" id="{22CCD06E-EC33-4D1D-8CBD-2F1A9A5D7A6F}"/>
                </a:ext>
              </a:extLst>
            </p:cNvPr>
            <p:cNvSpPr/>
            <p:nvPr/>
          </p:nvSpPr>
          <p:spPr>
            <a:xfrm>
              <a:off x="288925" y="5623057"/>
              <a:ext cx="10944225" cy="219497"/>
            </a:xfrm>
            <a:prstGeom prst="rect">
              <a:avLst/>
            </a:prstGeom>
            <a:solidFill>
              <a:schemeClr val="bg1"/>
            </a:solidFill>
            <a:ln w="12700" algn="ctr">
              <a:solidFill>
                <a:schemeClr val="bg1"/>
              </a:solidFill>
              <a:miter lim="800000"/>
              <a:headEnd/>
              <a:tailEnd/>
            </a:ln>
            <a:effectLst/>
          </p:spPr>
          <p:txBody>
            <a:bodyPr wrap="square" lIns="108000" tIns="72000" rIns="72000" bIns="72000" anchor="ctr">
              <a:noAutofit/>
            </a:bodyPr>
            <a:lstStyle/>
            <a:p>
              <a:pPr algn="ctr">
                <a:lnSpc>
                  <a:spcPct val="104000"/>
                </a:lnSpc>
              </a:pPr>
              <a:r>
                <a:rPr lang="de-DE" sz="1600" b="1" dirty="0">
                  <a:solidFill>
                    <a:schemeClr val="accent1"/>
                  </a:solidFill>
                  <a:cs typeface="Arial"/>
                </a:rPr>
                <a:t>Beeinflussen Board </a:t>
              </a:r>
              <a:r>
                <a:rPr lang="de-DE" sz="1600" b="1" dirty="0" err="1">
                  <a:solidFill>
                    <a:schemeClr val="accent1"/>
                  </a:solidFill>
                  <a:cs typeface="Arial"/>
                </a:rPr>
                <a:t>Interlocks</a:t>
              </a:r>
              <a:r>
                <a:rPr lang="de-DE" sz="1600" b="1" dirty="0">
                  <a:solidFill>
                    <a:schemeClr val="accent1"/>
                  </a:solidFill>
                  <a:cs typeface="Arial"/>
                </a:rPr>
                <a:t> kooperative Spannungen zwischen Allianzpartnern?</a:t>
              </a:r>
              <a:endParaRPr lang="de-CH" sz="1600" b="1" dirty="0">
                <a:solidFill>
                  <a:schemeClr val="accent1"/>
                </a:solidFill>
                <a:cs typeface="Arial"/>
              </a:endParaRPr>
            </a:p>
          </p:txBody>
        </p:sp>
        <p:sp>
          <p:nvSpPr>
            <p:cNvPr id="21" name="AutoShape 9">
              <a:extLst>
                <a:ext uri="{FF2B5EF4-FFF2-40B4-BE49-F238E27FC236}">
                  <a16:creationId xmlns:a16="http://schemas.microsoft.com/office/drawing/2014/main" id="{A7F70BDC-2C6A-4D2B-95F6-900E41BC34D7}"/>
                </a:ext>
              </a:extLst>
            </p:cNvPr>
            <p:cNvSpPr>
              <a:spLocks noChangeArrowheads="1"/>
            </p:cNvSpPr>
            <p:nvPr/>
          </p:nvSpPr>
          <p:spPr bwMode="auto">
            <a:xfrm rot="10800000">
              <a:off x="1141193" y="5186331"/>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sp>
          <p:nvSpPr>
            <p:cNvPr id="22" name="AutoShape 9">
              <a:extLst>
                <a:ext uri="{FF2B5EF4-FFF2-40B4-BE49-F238E27FC236}">
                  <a16:creationId xmlns:a16="http://schemas.microsoft.com/office/drawing/2014/main" id="{75A39130-D931-4802-905C-25D60CF2602F}"/>
                </a:ext>
              </a:extLst>
            </p:cNvPr>
            <p:cNvSpPr>
              <a:spLocks noChangeArrowheads="1"/>
            </p:cNvSpPr>
            <p:nvPr/>
          </p:nvSpPr>
          <p:spPr bwMode="auto">
            <a:xfrm rot="10800000">
              <a:off x="6785210" y="5186331"/>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grpSp>
    </p:spTree>
    <p:extLst>
      <p:ext uri="{BB962C8B-B14F-4D97-AF65-F5344CB8AC3E}">
        <p14:creationId xmlns:p14="http://schemas.microsoft.com/office/powerpoint/2010/main" val="65975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A295735-3CDF-493C-B6A8-846950803BE2}"/>
              </a:ext>
            </a:extLst>
          </p:cNvPr>
          <p:cNvGraphicFramePr>
            <a:graphicFrameLocks noChangeAspect="1"/>
          </p:cNvGraphicFramePr>
          <p:nvPr>
            <p:custDataLst>
              <p:tags r:id="rId1"/>
            </p:custDataLst>
            <p:extLst>
              <p:ext uri="{D42A27DB-BD31-4B8C-83A1-F6EECF244321}">
                <p14:modId xmlns:p14="http://schemas.microsoft.com/office/powerpoint/2010/main" val="787238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37" name="Gruppieren 36">
            <a:extLst>
              <a:ext uri="{FF2B5EF4-FFF2-40B4-BE49-F238E27FC236}">
                <a16:creationId xmlns:a16="http://schemas.microsoft.com/office/drawing/2014/main" id="{77D9EAC9-23AD-4BE7-8024-305D56FC9A30}"/>
              </a:ext>
            </a:extLst>
          </p:cNvPr>
          <p:cNvGrpSpPr/>
          <p:nvPr/>
        </p:nvGrpSpPr>
        <p:grpSpPr>
          <a:xfrm>
            <a:off x="3060699" y="2184360"/>
            <a:ext cx="4769921" cy="3782438"/>
            <a:chOff x="3042789" y="2189685"/>
            <a:chExt cx="4769921" cy="3782438"/>
          </a:xfrm>
        </p:grpSpPr>
        <p:sp>
          <p:nvSpPr>
            <p:cNvPr id="9" name="Pfeil: in vier Richtungen 8">
              <a:extLst>
                <a:ext uri="{FF2B5EF4-FFF2-40B4-BE49-F238E27FC236}">
                  <a16:creationId xmlns:a16="http://schemas.microsoft.com/office/drawing/2014/main" id="{441BA2DC-6B01-442E-885E-C1F020F1AE0F}"/>
                </a:ext>
              </a:extLst>
            </p:cNvPr>
            <p:cNvSpPr/>
            <p:nvPr/>
          </p:nvSpPr>
          <p:spPr>
            <a:xfrm rot="2700000">
              <a:off x="4184850" y="2372058"/>
              <a:ext cx="3197954" cy="2973972"/>
            </a:xfrm>
            <a:prstGeom prst="quadArrow">
              <a:avLst>
                <a:gd name="adj1" fmla="val 11387"/>
                <a:gd name="adj2" fmla="val 13769"/>
                <a:gd name="adj3" fmla="val 121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36" name="Gruppieren 35">
              <a:extLst>
                <a:ext uri="{FF2B5EF4-FFF2-40B4-BE49-F238E27FC236}">
                  <a16:creationId xmlns:a16="http://schemas.microsoft.com/office/drawing/2014/main" id="{A8CDD6BD-72A3-474A-B669-A5D099558247}"/>
                </a:ext>
              </a:extLst>
            </p:cNvPr>
            <p:cNvGrpSpPr/>
            <p:nvPr/>
          </p:nvGrpSpPr>
          <p:grpSpPr>
            <a:xfrm>
              <a:off x="3042789" y="2189685"/>
              <a:ext cx="4615056" cy="3782438"/>
              <a:chOff x="3042789" y="2189685"/>
              <a:chExt cx="4615056" cy="3782438"/>
            </a:xfrm>
          </p:grpSpPr>
          <p:sp>
            <p:nvSpPr>
              <p:cNvPr id="23" name="Pfeil: nach rechts 22">
                <a:extLst>
                  <a:ext uri="{FF2B5EF4-FFF2-40B4-BE49-F238E27FC236}">
                    <a16:creationId xmlns:a16="http://schemas.microsoft.com/office/drawing/2014/main" id="{FF03F6B5-E4FB-4632-9295-1C5BD3FD27BF}"/>
                  </a:ext>
                </a:extLst>
              </p:cNvPr>
              <p:cNvSpPr/>
              <p:nvPr/>
            </p:nvSpPr>
            <p:spPr>
              <a:xfrm rot="10800000" flipH="1">
                <a:off x="4204352" y="5307326"/>
                <a:ext cx="3109116" cy="664797"/>
              </a:xfrm>
              <a:prstGeom prst="rightArrow">
                <a:avLst/>
              </a:prstGeom>
              <a:gradFill>
                <a:gsLst>
                  <a:gs pos="42000">
                    <a:schemeClr val="bg1">
                      <a:lumMod val="95000"/>
                    </a:schemeClr>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25" name="Pfeil: nach rechts 24">
                <a:extLst>
                  <a:ext uri="{FF2B5EF4-FFF2-40B4-BE49-F238E27FC236}">
                    <a16:creationId xmlns:a16="http://schemas.microsoft.com/office/drawing/2014/main" id="{3DF49567-2588-484C-AAFA-EDF91B17A79D}"/>
                  </a:ext>
                </a:extLst>
              </p:cNvPr>
              <p:cNvSpPr/>
              <p:nvPr/>
            </p:nvSpPr>
            <p:spPr>
              <a:xfrm rot="5400000" flipH="1">
                <a:off x="2034116" y="3428617"/>
                <a:ext cx="3135209" cy="664797"/>
              </a:xfrm>
              <a:prstGeom prst="rightArrow">
                <a:avLst/>
              </a:prstGeom>
              <a:gradFill>
                <a:gsLst>
                  <a:gs pos="42000">
                    <a:schemeClr val="bg1">
                      <a:lumMod val="95000"/>
                    </a:schemeClr>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7" name="Gerade Verbindung mit Pfeil 6">
                <a:extLst>
                  <a:ext uri="{FF2B5EF4-FFF2-40B4-BE49-F238E27FC236}">
                    <a16:creationId xmlns:a16="http://schemas.microsoft.com/office/drawing/2014/main" id="{307AC0CD-18D5-4627-B9E6-AC2280CEB40E}"/>
                  </a:ext>
                </a:extLst>
              </p:cNvPr>
              <p:cNvCxnSpPr>
                <a:cxnSpLocks/>
              </p:cNvCxnSpPr>
              <p:nvPr/>
            </p:nvCxnSpPr>
            <p:spPr>
              <a:xfrm flipV="1">
                <a:off x="4181989" y="2189685"/>
                <a:ext cx="0" cy="3131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Gerade Verbindung mit Pfeil 7">
                <a:extLst>
                  <a:ext uri="{FF2B5EF4-FFF2-40B4-BE49-F238E27FC236}">
                    <a16:creationId xmlns:a16="http://schemas.microsoft.com/office/drawing/2014/main" id="{DA56394C-9631-47DF-B1E8-449C6349669D}"/>
                  </a:ext>
                </a:extLst>
              </p:cNvPr>
              <p:cNvCxnSpPr>
                <a:cxnSpLocks/>
              </p:cNvCxnSpPr>
              <p:nvPr/>
            </p:nvCxnSpPr>
            <p:spPr>
              <a:xfrm>
                <a:off x="4181989" y="5321168"/>
                <a:ext cx="3131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B6A85A32-93D9-4F2B-AD8B-845304284D32}"/>
                  </a:ext>
                </a:extLst>
              </p:cNvPr>
              <p:cNvSpPr/>
              <p:nvPr/>
            </p:nvSpPr>
            <p:spPr>
              <a:xfrm>
                <a:off x="4240811" y="2189685"/>
                <a:ext cx="1063603"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1"/>
                    </a:solidFill>
                    <a:cs typeface="Arial" panose="020B0604020202020204" pitchFamily="34" charset="0"/>
                  </a:rPr>
                  <a:t>Wettbewerb</a:t>
                </a:r>
              </a:p>
            </p:txBody>
          </p:sp>
          <p:sp>
            <p:nvSpPr>
              <p:cNvPr id="11" name="Rechteck 10">
                <a:extLst>
                  <a:ext uri="{FF2B5EF4-FFF2-40B4-BE49-F238E27FC236}">
                    <a16:creationId xmlns:a16="http://schemas.microsoft.com/office/drawing/2014/main" id="{B15257E8-B689-432A-B565-A324A681517F}"/>
                  </a:ext>
                </a:extLst>
              </p:cNvPr>
              <p:cNvSpPr/>
              <p:nvPr/>
            </p:nvSpPr>
            <p:spPr>
              <a:xfrm>
                <a:off x="6263463" y="2189685"/>
                <a:ext cx="1286960"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4"/>
                    </a:solidFill>
                    <a:cs typeface="Arial" panose="020B0604020202020204" pitchFamily="34" charset="0"/>
                  </a:rPr>
                  <a:t>Kooperation</a:t>
                </a:r>
              </a:p>
            </p:txBody>
          </p:sp>
          <p:sp>
            <p:nvSpPr>
              <p:cNvPr id="12" name="Rechteck 11">
                <a:extLst>
                  <a:ext uri="{FF2B5EF4-FFF2-40B4-BE49-F238E27FC236}">
                    <a16:creationId xmlns:a16="http://schemas.microsoft.com/office/drawing/2014/main" id="{807900D2-0DD1-479F-B141-A06249D81FB6}"/>
                  </a:ext>
                </a:extLst>
              </p:cNvPr>
              <p:cNvSpPr/>
              <p:nvPr/>
            </p:nvSpPr>
            <p:spPr>
              <a:xfrm>
                <a:off x="4146805" y="4896543"/>
                <a:ext cx="1063603"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1">
                        <a:lumMod val="40000"/>
                        <a:lumOff val="60000"/>
                      </a:schemeClr>
                    </a:solidFill>
                    <a:cs typeface="Arial" panose="020B0604020202020204" pitchFamily="34" charset="0"/>
                  </a:rPr>
                  <a:t>Vermeidung</a:t>
                </a:r>
              </a:p>
            </p:txBody>
          </p:sp>
          <p:sp>
            <p:nvSpPr>
              <p:cNvPr id="13" name="Rechteck 12">
                <a:extLst>
                  <a:ext uri="{FF2B5EF4-FFF2-40B4-BE49-F238E27FC236}">
                    <a16:creationId xmlns:a16="http://schemas.microsoft.com/office/drawing/2014/main" id="{E8CA0D58-3614-47C7-BEFC-855EC8F42E05}"/>
                  </a:ext>
                </a:extLst>
              </p:cNvPr>
              <p:cNvSpPr/>
              <p:nvPr/>
            </p:nvSpPr>
            <p:spPr>
              <a:xfrm>
                <a:off x="6156042" y="4896543"/>
                <a:ext cx="1501803"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accent4">
                        <a:lumMod val="20000"/>
                        <a:lumOff val="80000"/>
                      </a:schemeClr>
                    </a:solidFill>
                    <a:cs typeface="Arial" panose="020B0604020202020204" pitchFamily="34" charset="0"/>
                  </a:rPr>
                  <a:t>Beschwichtigung</a:t>
                </a:r>
              </a:p>
            </p:txBody>
          </p:sp>
          <p:sp>
            <p:nvSpPr>
              <p:cNvPr id="14" name="Rechteck 13">
                <a:extLst>
                  <a:ext uri="{FF2B5EF4-FFF2-40B4-BE49-F238E27FC236}">
                    <a16:creationId xmlns:a16="http://schemas.microsoft.com/office/drawing/2014/main" id="{4984806F-AC5C-4791-BBC0-419C6C3BD13B}"/>
                  </a:ext>
                </a:extLst>
              </p:cNvPr>
              <p:cNvSpPr/>
              <p:nvPr/>
            </p:nvSpPr>
            <p:spPr>
              <a:xfrm>
                <a:off x="5210408" y="3531374"/>
                <a:ext cx="1286960"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lumMod val="50000"/>
                      </a:schemeClr>
                    </a:solidFill>
                    <a:cs typeface="Arial" panose="020B0604020202020204" pitchFamily="34" charset="0"/>
                  </a:rPr>
                  <a:t>Kompromiss</a:t>
                </a:r>
              </a:p>
            </p:txBody>
          </p:sp>
          <p:sp>
            <p:nvSpPr>
              <p:cNvPr id="15" name="Rechteck 14">
                <a:extLst>
                  <a:ext uri="{FF2B5EF4-FFF2-40B4-BE49-F238E27FC236}">
                    <a16:creationId xmlns:a16="http://schemas.microsoft.com/office/drawing/2014/main" id="{02B0359F-4573-410E-A41A-5D400F2E923A}"/>
                  </a:ext>
                </a:extLst>
              </p:cNvPr>
              <p:cNvSpPr/>
              <p:nvPr/>
            </p:nvSpPr>
            <p:spPr>
              <a:xfrm>
                <a:off x="3069918" y="3528219"/>
                <a:ext cx="1063603"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Rezeptivität</a:t>
                </a:r>
              </a:p>
            </p:txBody>
          </p:sp>
          <p:sp>
            <p:nvSpPr>
              <p:cNvPr id="16" name="Rechteck 15">
                <a:extLst>
                  <a:ext uri="{FF2B5EF4-FFF2-40B4-BE49-F238E27FC236}">
                    <a16:creationId xmlns:a16="http://schemas.microsoft.com/office/drawing/2014/main" id="{EA526A8D-103D-4AA6-B473-5EE5533C0D69}"/>
                  </a:ext>
                </a:extLst>
              </p:cNvPr>
              <p:cNvSpPr/>
              <p:nvPr/>
            </p:nvSpPr>
            <p:spPr>
              <a:xfrm>
                <a:off x="5140345" y="5427412"/>
                <a:ext cx="1286960"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rgbClr val="6C6C6C"/>
                    </a:solidFill>
                    <a:cs typeface="Arial" panose="020B0604020202020204" pitchFamily="34" charset="0"/>
                  </a:rPr>
                  <a:t>Transparenz</a:t>
                </a:r>
              </a:p>
            </p:txBody>
          </p:sp>
          <p:sp>
            <p:nvSpPr>
              <p:cNvPr id="18" name="Rechteck 17">
                <a:extLst>
                  <a:ext uri="{FF2B5EF4-FFF2-40B4-BE49-F238E27FC236}">
                    <a16:creationId xmlns:a16="http://schemas.microsoft.com/office/drawing/2014/main" id="{8FC6D8F3-711F-4E82-9F37-2048D2B56156}"/>
                  </a:ext>
                </a:extLst>
              </p:cNvPr>
              <p:cNvSpPr/>
              <p:nvPr/>
            </p:nvSpPr>
            <p:spPr>
              <a:xfrm>
                <a:off x="6695167" y="5427412"/>
                <a:ext cx="600377"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cs typeface="Arial" panose="020B0604020202020204" pitchFamily="34" charset="0"/>
                  </a:rPr>
                  <a:t>Hoch</a:t>
                </a:r>
              </a:p>
            </p:txBody>
          </p:sp>
          <p:sp>
            <p:nvSpPr>
              <p:cNvPr id="20" name="Rechteck 19">
                <a:extLst>
                  <a:ext uri="{FF2B5EF4-FFF2-40B4-BE49-F238E27FC236}">
                    <a16:creationId xmlns:a16="http://schemas.microsoft.com/office/drawing/2014/main" id="{A6641F35-9385-405D-B6B4-4221491999D2}"/>
                  </a:ext>
                </a:extLst>
              </p:cNvPr>
              <p:cNvSpPr/>
              <p:nvPr/>
            </p:nvSpPr>
            <p:spPr>
              <a:xfrm>
                <a:off x="3042789" y="2238568"/>
                <a:ext cx="1104017" cy="4246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schemeClr val="bg1"/>
                    </a:solidFill>
                    <a:cs typeface="Arial" panose="020B0604020202020204" pitchFamily="34" charset="0"/>
                  </a:rPr>
                  <a:t>Hoch</a:t>
                </a:r>
              </a:p>
            </p:txBody>
          </p:sp>
        </p:grpSp>
        <p:sp>
          <p:nvSpPr>
            <p:cNvPr id="22" name="Ellipse 21">
              <a:extLst>
                <a:ext uri="{FF2B5EF4-FFF2-40B4-BE49-F238E27FC236}">
                  <a16:creationId xmlns:a16="http://schemas.microsoft.com/office/drawing/2014/main" id="{1215F2AE-D2E8-4CCF-A800-305B029E1FD0}"/>
                </a:ext>
              </a:extLst>
            </p:cNvPr>
            <p:cNvSpPr/>
            <p:nvPr/>
          </p:nvSpPr>
          <p:spPr>
            <a:xfrm rot="19034689">
              <a:off x="5041900" y="2339139"/>
              <a:ext cx="2770810" cy="180456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CH" sz="1200"/>
            </a:p>
          </p:txBody>
        </p:sp>
      </p:grpSp>
      <p:sp>
        <p:nvSpPr>
          <p:cNvPr id="5" name="Ellipse 4">
            <a:extLst>
              <a:ext uri="{FF2B5EF4-FFF2-40B4-BE49-F238E27FC236}">
                <a16:creationId xmlns:a16="http://schemas.microsoft.com/office/drawing/2014/main" id="{FFA315C3-C7E4-9645-A4C9-3369A6177879}"/>
              </a:ext>
            </a:extLst>
          </p:cNvPr>
          <p:cNvSpPr/>
          <p:nvPr/>
        </p:nvSpPr>
        <p:spPr>
          <a:xfrm rot="13500000">
            <a:off x="3981842" y="2399632"/>
            <a:ext cx="2853657" cy="1654980"/>
          </a:xfrm>
          <a:prstGeom prst="ellipse">
            <a:avLst/>
          </a:prstGeom>
          <a:noFill/>
          <a:ln>
            <a:solidFill>
              <a:schemeClr val="accent1"/>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de-CH" sz="1200" dirty="0"/>
          </a:p>
        </p:txBody>
      </p:sp>
      <p:sp>
        <p:nvSpPr>
          <p:cNvPr id="2" name="Fußzeilenplatzhalter 1">
            <a:extLst>
              <a:ext uri="{FF2B5EF4-FFF2-40B4-BE49-F238E27FC236}">
                <a16:creationId xmlns:a16="http://schemas.microsoft.com/office/drawing/2014/main" id="{EE408AEA-197C-4332-A5F2-340D8507A1B3}"/>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BDCE678F-96C5-4225-B965-EED0BB0ECFF9}"/>
              </a:ext>
            </a:extLst>
          </p:cNvPr>
          <p:cNvSpPr>
            <a:spLocks noGrp="1"/>
          </p:cNvSpPr>
          <p:nvPr>
            <p:ph type="body" sz="quarter" idx="10"/>
          </p:nvPr>
        </p:nvSpPr>
        <p:spPr/>
        <p:txBody>
          <a:bodyPr/>
          <a:lstStyle/>
          <a:p>
            <a:r>
              <a:rPr lang="de-CH" dirty="0">
                <a:solidFill>
                  <a:schemeClr val="accent4"/>
                </a:solidFill>
              </a:rPr>
              <a:t>Asymmetrische Erfolgseffekte </a:t>
            </a:r>
            <a:r>
              <a:rPr lang="de-CH" dirty="0"/>
              <a:t>werden u.a. durch das Wechselspiel von Transparenz und Rezeptivität der Partner beeinflusst</a:t>
            </a:r>
          </a:p>
        </p:txBody>
      </p:sp>
      <p:sp>
        <p:nvSpPr>
          <p:cNvPr id="33" name="Rectangle 5">
            <a:extLst>
              <a:ext uri="{FF2B5EF4-FFF2-40B4-BE49-F238E27FC236}">
                <a16:creationId xmlns:a16="http://schemas.microsoft.com/office/drawing/2014/main" id="{F133054C-F8CE-4684-8EE2-DD011C59C0CC}"/>
              </a:ext>
            </a:extLst>
          </p:cNvPr>
          <p:cNvSpPr>
            <a:spLocks noChangeArrowheads="1"/>
          </p:cNvSpPr>
          <p:nvPr/>
        </p:nvSpPr>
        <p:spPr bwMode="auto">
          <a:xfrm>
            <a:off x="295620" y="1612902"/>
            <a:ext cx="10930833" cy="360000"/>
          </a:xfrm>
          <a:prstGeom prst="rect">
            <a:avLst/>
          </a:prstGeom>
          <a:no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de-DE" sz="1600" b="1" dirty="0">
                <a:cs typeface="Arial"/>
              </a:rPr>
              <a:t>Topologie der Allianzstrategien nach Larsson et al. (1998)</a:t>
            </a:r>
            <a:endParaRPr lang="en-US" sz="1600" b="1" dirty="0">
              <a:cs typeface="Arial"/>
            </a:endParaRPr>
          </a:p>
        </p:txBody>
      </p:sp>
      <p:sp>
        <p:nvSpPr>
          <p:cNvPr id="39" name="Rechteck 38">
            <a:extLst>
              <a:ext uri="{FF2B5EF4-FFF2-40B4-BE49-F238E27FC236}">
                <a16:creationId xmlns:a16="http://schemas.microsoft.com/office/drawing/2014/main" id="{49C1A81D-1334-4733-9A65-CA717DBE664D}"/>
              </a:ext>
            </a:extLst>
          </p:cNvPr>
          <p:cNvSpPr/>
          <p:nvPr/>
        </p:nvSpPr>
        <p:spPr>
          <a:xfrm>
            <a:off x="295620" y="1968137"/>
            <a:ext cx="2620618" cy="38659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de-DE" sz="1400" b="1" dirty="0">
                <a:solidFill>
                  <a:schemeClr val="accent4"/>
                </a:solidFill>
              </a:rPr>
              <a:t>Gemeinsame Wertschöpfung: </a:t>
            </a:r>
            <a:br>
              <a:rPr lang="de-DE" sz="1400" b="1" dirty="0">
                <a:solidFill>
                  <a:srgbClr val="4B4B4B"/>
                </a:solidFill>
              </a:rPr>
            </a:br>
            <a:r>
              <a:rPr lang="de-DE" sz="1400" dirty="0">
                <a:solidFill>
                  <a:srgbClr val="4B4B4B"/>
                </a:solidFill>
              </a:rPr>
              <a:t>Beide Allianzpartner verfolgen eine kooperative oder kompromissorientierte Strategie</a:t>
            </a:r>
            <a:br>
              <a:rPr lang="de-DE" sz="1400" dirty="0">
                <a:solidFill>
                  <a:srgbClr val="4B4B4B"/>
                </a:solidFill>
              </a:rPr>
            </a:br>
            <a:endParaRPr lang="de-DE" sz="1400" dirty="0">
              <a:solidFill>
                <a:srgbClr val="4B4B4B"/>
              </a:solidFill>
            </a:endParaRPr>
          </a:p>
          <a:p>
            <a:pPr marL="285750" indent="-285750">
              <a:spcBef>
                <a:spcPts val="600"/>
              </a:spcBef>
              <a:buFont typeface="Arial" panose="020B0604020202020204" pitchFamily="34" charset="0"/>
              <a:buChar char="•"/>
            </a:pPr>
            <a:r>
              <a:rPr lang="de-DE" sz="1400" b="1" dirty="0">
                <a:solidFill>
                  <a:schemeClr val="accent1"/>
                </a:solidFill>
              </a:rPr>
              <a:t>Private Wertschöpfung: </a:t>
            </a:r>
            <a:r>
              <a:rPr lang="de-DE" sz="1400" dirty="0">
                <a:solidFill>
                  <a:srgbClr val="4B4B4B"/>
                </a:solidFill>
              </a:rPr>
              <a:t>Begünstigt, wenn Unternehmen ihre Transparenz senken und gleichzeitig ihre Rezeptivität für externe Informationen erhöhen</a:t>
            </a:r>
          </a:p>
        </p:txBody>
      </p:sp>
      <p:sp>
        <p:nvSpPr>
          <p:cNvPr id="38" name="Rechteck 37">
            <a:extLst>
              <a:ext uri="{FF2B5EF4-FFF2-40B4-BE49-F238E27FC236}">
                <a16:creationId xmlns:a16="http://schemas.microsoft.com/office/drawing/2014/main" id="{589481B9-E408-424D-8D51-628004F23BF7}"/>
              </a:ext>
            </a:extLst>
          </p:cNvPr>
          <p:cNvSpPr/>
          <p:nvPr/>
        </p:nvSpPr>
        <p:spPr>
          <a:xfrm>
            <a:off x="8605837" y="1968138"/>
            <a:ext cx="2605233" cy="3209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Bef>
                <a:spcPts val="600"/>
              </a:spcBef>
              <a:buFont typeface="Arial" panose="020B0604020202020204" pitchFamily="34" charset="0"/>
              <a:buChar char="•"/>
            </a:pPr>
            <a:r>
              <a:rPr lang="de-DE" sz="1400" b="1" dirty="0">
                <a:solidFill>
                  <a:srgbClr val="4B4B4B"/>
                </a:solidFill>
              </a:rPr>
              <a:t>Rezeptivität:</a:t>
            </a:r>
            <a:br>
              <a:rPr lang="de-DE" sz="1400" b="1" dirty="0">
                <a:solidFill>
                  <a:srgbClr val="4B4B4B"/>
                </a:solidFill>
              </a:rPr>
            </a:br>
            <a:r>
              <a:rPr lang="de-DE" sz="1400" dirty="0">
                <a:solidFill>
                  <a:srgbClr val="4B4B4B"/>
                </a:solidFill>
              </a:rPr>
              <a:t>Beschreibt die Offenheit eines Allianzpartners gegenüber externen Informationen</a:t>
            </a:r>
            <a:br>
              <a:rPr lang="de-DE" sz="1400" dirty="0">
                <a:solidFill>
                  <a:srgbClr val="4B4B4B"/>
                </a:solidFill>
              </a:rPr>
            </a:br>
            <a:endParaRPr lang="de-DE" sz="1400" b="1" dirty="0">
              <a:solidFill>
                <a:srgbClr val="4B4B4B"/>
              </a:solidFill>
            </a:endParaRPr>
          </a:p>
          <a:p>
            <a:pPr marL="285750" indent="-285750">
              <a:spcBef>
                <a:spcPts val="600"/>
              </a:spcBef>
              <a:buFont typeface="Arial" panose="020B0604020202020204" pitchFamily="34" charset="0"/>
              <a:buChar char="•"/>
            </a:pPr>
            <a:r>
              <a:rPr lang="de-DE" sz="1400" b="1" dirty="0">
                <a:solidFill>
                  <a:srgbClr val="4B4B4B"/>
                </a:solidFill>
              </a:rPr>
              <a:t>Transparenz:</a:t>
            </a:r>
            <a:br>
              <a:rPr lang="de-DE" sz="1400" b="1" dirty="0">
                <a:solidFill>
                  <a:srgbClr val="4B4B4B"/>
                </a:solidFill>
              </a:rPr>
            </a:br>
            <a:r>
              <a:rPr lang="de-DE" sz="1400" dirty="0">
                <a:solidFill>
                  <a:srgbClr val="4B4B4B"/>
                </a:solidFill>
              </a:rPr>
              <a:t>Beschreibt das Ausmaß, in dem das Unternehmen Ressourcen mit seinen Allianzpartnern teilt</a:t>
            </a:r>
          </a:p>
        </p:txBody>
      </p:sp>
    </p:spTree>
    <p:extLst>
      <p:ext uri="{BB962C8B-B14F-4D97-AF65-F5344CB8AC3E}">
        <p14:creationId xmlns:p14="http://schemas.microsoft.com/office/powerpoint/2010/main" val="436743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2" name="Objek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platzhalter 2"/>
          <p:cNvSpPr>
            <a:spLocks noGrp="1"/>
          </p:cNvSpPr>
          <p:nvPr>
            <p:ph type="body" sz="quarter" idx="10"/>
          </p:nvPr>
        </p:nvSpPr>
        <p:spPr/>
        <p:txBody>
          <a:bodyPr/>
          <a:lstStyle/>
          <a:p>
            <a:r>
              <a:rPr lang="de-DE" dirty="0"/>
              <a:t>Theoretische Ansätze betonen die Rolle der </a:t>
            </a:r>
            <a:r>
              <a:rPr lang="de-DE" dirty="0">
                <a:solidFill>
                  <a:schemeClr val="accent1"/>
                </a:solidFill>
              </a:rPr>
              <a:t>Ressourcenausstattung</a:t>
            </a:r>
            <a:r>
              <a:rPr lang="de-DE" dirty="0"/>
              <a:t> und des </a:t>
            </a:r>
            <a:r>
              <a:rPr lang="de-DE" dirty="0">
                <a:solidFill>
                  <a:schemeClr val="accent1"/>
                </a:solidFill>
              </a:rPr>
              <a:t>Ressourcenaustauschs</a:t>
            </a:r>
            <a:r>
              <a:rPr lang="de-DE" dirty="0"/>
              <a:t> als zentrale </a:t>
            </a:r>
            <a:r>
              <a:rPr lang="de-DE" dirty="0">
                <a:solidFill>
                  <a:schemeClr val="accent4"/>
                </a:solidFill>
              </a:rPr>
              <a:t>Determinanten von Spannungen</a:t>
            </a:r>
          </a:p>
        </p:txBody>
      </p:sp>
      <p:sp>
        <p:nvSpPr>
          <p:cNvPr id="4" name="Inhaltsplatzhalter 3"/>
          <p:cNvSpPr>
            <a:spLocks noGrp="1"/>
          </p:cNvSpPr>
          <p:nvPr>
            <p:ph sz="quarter" idx="13"/>
          </p:nvPr>
        </p:nvSpPr>
        <p:spPr>
          <a:xfrm>
            <a:off x="287999" y="1995261"/>
            <a:ext cx="5401601" cy="2789595"/>
          </a:xfrm>
        </p:spPr>
        <p:txBody>
          <a:bodyPr tIns="72000" rIns="72000" bIns="72000"/>
          <a:lstStyle/>
          <a:p>
            <a:pPr lvl="1">
              <a:spcBef>
                <a:spcPts val="1800"/>
              </a:spcBef>
            </a:pPr>
            <a:r>
              <a:rPr lang="de-DE" dirty="0" err="1"/>
              <a:t>Ressourcenaustattung</a:t>
            </a:r>
            <a:r>
              <a:rPr lang="de-DE" dirty="0"/>
              <a:t> beeinflusst die </a:t>
            </a:r>
            <a:r>
              <a:rPr lang="de-DE" b="1" dirty="0"/>
              <a:t>Verhandlungsmacht</a:t>
            </a:r>
            <a:r>
              <a:rPr lang="de-DE" dirty="0"/>
              <a:t> von Allianzpartnern </a:t>
            </a:r>
            <a:r>
              <a:rPr lang="de-DE" sz="1050" dirty="0">
                <a:solidFill>
                  <a:srgbClr val="E6E6E6"/>
                </a:solidFill>
              </a:rPr>
              <a:t>(Pfeffer &amp; </a:t>
            </a:r>
            <a:r>
              <a:rPr lang="de-DE" sz="1050" dirty="0" err="1">
                <a:solidFill>
                  <a:srgbClr val="E6E6E6"/>
                </a:solidFill>
              </a:rPr>
              <a:t>Salancik</a:t>
            </a:r>
            <a:r>
              <a:rPr lang="de-DE" sz="1050" dirty="0">
                <a:solidFill>
                  <a:srgbClr val="E6E6E6"/>
                </a:solidFill>
              </a:rPr>
              <a:t>, 1978; </a:t>
            </a:r>
            <a:r>
              <a:rPr lang="de-DE" sz="1050" dirty="0" err="1">
                <a:solidFill>
                  <a:srgbClr val="E6E6E6"/>
                </a:solidFill>
              </a:rPr>
              <a:t>Casciaro</a:t>
            </a:r>
            <a:r>
              <a:rPr lang="de-DE" sz="1050" dirty="0">
                <a:solidFill>
                  <a:srgbClr val="E6E6E6"/>
                </a:solidFill>
              </a:rPr>
              <a:t> &amp; </a:t>
            </a:r>
            <a:r>
              <a:rPr lang="de-DE" sz="1050" dirty="0" err="1">
                <a:solidFill>
                  <a:srgbClr val="E6E6E6"/>
                </a:solidFill>
              </a:rPr>
              <a:t>Piskorski</a:t>
            </a:r>
            <a:r>
              <a:rPr lang="de-DE" sz="1050" dirty="0">
                <a:solidFill>
                  <a:srgbClr val="E6E6E6"/>
                </a:solidFill>
              </a:rPr>
              <a:t>, 2005)</a:t>
            </a:r>
          </a:p>
          <a:p>
            <a:pPr lvl="1">
              <a:spcBef>
                <a:spcPts val="1800"/>
              </a:spcBef>
            </a:pPr>
            <a:r>
              <a:rPr lang="de-DE" b="1" dirty="0"/>
              <a:t>Mächtigere Partner sichern sich überproportionale Allianzgewinne</a:t>
            </a:r>
            <a:r>
              <a:rPr lang="de-DE" dirty="0"/>
              <a:t>, während ressourcenschwächere Unternehmen benachteiligt werden </a:t>
            </a:r>
            <a:r>
              <a:rPr lang="de-DE" sz="1050" dirty="0">
                <a:solidFill>
                  <a:srgbClr val="E6E6E6"/>
                </a:solidFill>
              </a:rPr>
              <a:t>(Koh &amp; </a:t>
            </a:r>
            <a:r>
              <a:rPr lang="de-DE" sz="1050" dirty="0" err="1">
                <a:solidFill>
                  <a:srgbClr val="E6E6E6"/>
                </a:solidFill>
              </a:rPr>
              <a:t>Venkatraman</a:t>
            </a:r>
            <a:r>
              <a:rPr lang="de-DE" sz="1050" dirty="0">
                <a:solidFill>
                  <a:srgbClr val="E6E6E6"/>
                </a:solidFill>
              </a:rPr>
              <a:t>, 1991; Yan &amp; Gray, 1994)</a:t>
            </a:r>
          </a:p>
          <a:p>
            <a:pPr lvl="1">
              <a:spcBef>
                <a:spcPts val="1800"/>
              </a:spcBef>
            </a:pPr>
            <a:r>
              <a:rPr lang="de-DE" b="1" dirty="0"/>
              <a:t>Strategien zur Machtsteigerung </a:t>
            </a:r>
            <a:r>
              <a:rPr lang="de-DE" dirty="0"/>
              <a:t>ressourcenschwächerer Partner </a:t>
            </a:r>
            <a:r>
              <a:rPr lang="de-DE" b="1" dirty="0"/>
              <a:t>verschärfen Spannungen </a:t>
            </a:r>
            <a:r>
              <a:rPr lang="de-DE" dirty="0"/>
              <a:t>und Konflikte innerhalb der Allianz </a:t>
            </a:r>
            <a:r>
              <a:rPr lang="de-DE" sz="1050" dirty="0">
                <a:solidFill>
                  <a:srgbClr val="E6E6E6"/>
                </a:solidFill>
              </a:rPr>
              <a:t>(</a:t>
            </a:r>
            <a:r>
              <a:rPr lang="de-DE" sz="1050" dirty="0" err="1">
                <a:solidFill>
                  <a:srgbClr val="E6E6E6"/>
                </a:solidFill>
              </a:rPr>
              <a:t>Bucklin</a:t>
            </a:r>
            <a:r>
              <a:rPr lang="de-DE" sz="1050" dirty="0">
                <a:solidFill>
                  <a:srgbClr val="E6E6E6"/>
                </a:solidFill>
              </a:rPr>
              <a:t> &amp; Sengupta, 1993).</a:t>
            </a:r>
            <a:endParaRPr lang="en-US" sz="1050" dirty="0">
              <a:solidFill>
                <a:srgbClr val="E6E6E6"/>
              </a:solidFill>
            </a:endParaRPr>
          </a:p>
        </p:txBody>
      </p:sp>
      <p:sp>
        <p:nvSpPr>
          <p:cNvPr id="5" name="Inhaltsplatzhalter 4"/>
          <p:cNvSpPr>
            <a:spLocks noGrp="1"/>
          </p:cNvSpPr>
          <p:nvPr>
            <p:ph sz="quarter" idx="14"/>
          </p:nvPr>
        </p:nvSpPr>
        <p:spPr>
          <a:xfrm>
            <a:off x="5832475" y="1995261"/>
            <a:ext cx="5401601" cy="2789595"/>
          </a:xfrm>
        </p:spPr>
        <p:txBody>
          <a:bodyPr tIns="72000" rIns="72000" bIns="72000"/>
          <a:lstStyle/>
          <a:p>
            <a:pPr lvl="1">
              <a:spcBef>
                <a:spcPts val="1800"/>
              </a:spcBef>
            </a:pPr>
            <a:r>
              <a:rPr lang="de-DE" dirty="0"/>
              <a:t>Allianzen ermöglichen den </a:t>
            </a:r>
            <a:r>
              <a:rPr lang="de-DE" b="1" dirty="0"/>
              <a:t>Zugang zu externem Wissen </a:t>
            </a:r>
            <a:r>
              <a:rPr lang="de-DE" dirty="0"/>
              <a:t>und fördern interorganisationales Lernen </a:t>
            </a:r>
            <a:r>
              <a:rPr lang="de-DE" sz="1050" dirty="0">
                <a:solidFill>
                  <a:srgbClr val="E6E6E6"/>
                </a:solidFill>
              </a:rPr>
              <a:t>(</a:t>
            </a:r>
            <a:r>
              <a:rPr lang="de-DE" sz="1050" dirty="0" err="1">
                <a:solidFill>
                  <a:srgbClr val="E6E6E6"/>
                </a:solidFill>
              </a:rPr>
              <a:t>Crossan</a:t>
            </a:r>
            <a:r>
              <a:rPr lang="de-DE" sz="1050" dirty="0">
                <a:solidFill>
                  <a:srgbClr val="E6E6E6"/>
                </a:solidFill>
              </a:rPr>
              <a:t> et al., 1999; Barringer &amp; Harrison, 2000)</a:t>
            </a:r>
          </a:p>
          <a:p>
            <a:pPr lvl="1">
              <a:spcBef>
                <a:spcPts val="1800"/>
              </a:spcBef>
            </a:pPr>
            <a:r>
              <a:rPr lang="de-DE" b="1" dirty="0"/>
              <a:t>Wissensasymmetrien begünstigen unbeabsichtigten Wissensabfluss</a:t>
            </a:r>
            <a:r>
              <a:rPr lang="de-DE" dirty="0"/>
              <a:t>, wodurch ressourcenschwächere Partner überproportional profitieren </a:t>
            </a:r>
            <a:r>
              <a:rPr lang="de-DE" sz="1050" dirty="0">
                <a:solidFill>
                  <a:srgbClr val="E6E6E6"/>
                </a:solidFill>
              </a:rPr>
              <a:t>(Hamel, 1991; </a:t>
            </a:r>
            <a:r>
              <a:rPr lang="de-DE" sz="1050" dirty="0" err="1">
                <a:solidFill>
                  <a:srgbClr val="E6E6E6"/>
                </a:solidFill>
              </a:rPr>
              <a:t>Kale</a:t>
            </a:r>
            <a:r>
              <a:rPr lang="de-DE" sz="1050" dirty="0">
                <a:solidFill>
                  <a:srgbClr val="E6E6E6"/>
                </a:solidFill>
              </a:rPr>
              <a:t> et al., 2000)</a:t>
            </a:r>
          </a:p>
          <a:p>
            <a:pPr lvl="1">
              <a:spcBef>
                <a:spcPts val="1800"/>
              </a:spcBef>
            </a:pPr>
            <a:r>
              <a:rPr lang="de-DE" b="1" dirty="0"/>
              <a:t>Lernwettbewerbe ("Learning </a:t>
            </a:r>
            <a:r>
              <a:rPr lang="de-DE" b="1" dirty="0" err="1"/>
              <a:t>Races</a:t>
            </a:r>
            <a:r>
              <a:rPr lang="de-DE" b="1" dirty="0"/>
              <a:t>") verstärken Spannungen</a:t>
            </a:r>
            <a:r>
              <a:rPr lang="de-DE" dirty="0"/>
              <a:t>, da Unternehmen versuchen, Wissen schneller zu absorbieren, um Abhängigkeiten zu reduzieren </a:t>
            </a:r>
            <a:r>
              <a:rPr lang="de-DE" sz="1050" dirty="0">
                <a:solidFill>
                  <a:srgbClr val="E6E6E6"/>
                </a:solidFill>
              </a:rPr>
              <a:t>(Hamel, 1991; Yang, Zheng &amp; </a:t>
            </a:r>
            <a:r>
              <a:rPr lang="de-DE" sz="1050" dirty="0" err="1">
                <a:solidFill>
                  <a:srgbClr val="E6E6E6"/>
                </a:solidFill>
              </a:rPr>
              <a:t>Zaheer</a:t>
            </a:r>
            <a:r>
              <a:rPr lang="de-DE" sz="1050" dirty="0">
                <a:solidFill>
                  <a:srgbClr val="E6E6E6"/>
                </a:solidFill>
              </a:rPr>
              <a:t>, 2015).</a:t>
            </a:r>
          </a:p>
        </p:txBody>
      </p:sp>
      <p:sp>
        <p:nvSpPr>
          <p:cNvPr id="6" name="Fußzeilenplatzhalter 5"/>
          <p:cNvSpPr>
            <a:spLocks noGrp="1"/>
          </p:cNvSpPr>
          <p:nvPr>
            <p:ph type="ftr" sz="quarter" idx="3"/>
          </p:nvPr>
        </p:nvSpPr>
        <p:spPr/>
        <p:txBody>
          <a:bodyPr/>
          <a:lstStyle/>
          <a:p>
            <a:r>
              <a:rPr lang="de-DE" dirty="0"/>
              <a:t>Artikel 2: Strategische Allianzen</a:t>
            </a:r>
          </a:p>
        </p:txBody>
      </p:sp>
      <p:grpSp>
        <p:nvGrpSpPr>
          <p:cNvPr id="8" name="Gruppieren 7">
            <a:extLst>
              <a:ext uri="{FF2B5EF4-FFF2-40B4-BE49-F238E27FC236}">
                <a16:creationId xmlns:a16="http://schemas.microsoft.com/office/drawing/2014/main" id="{CA663404-D194-4B5E-ADBC-8904585189F6}"/>
              </a:ext>
            </a:extLst>
          </p:cNvPr>
          <p:cNvGrpSpPr/>
          <p:nvPr/>
        </p:nvGrpSpPr>
        <p:grpSpPr>
          <a:xfrm>
            <a:off x="289819" y="4959807"/>
            <a:ext cx="10942391" cy="866317"/>
            <a:chOff x="289819" y="4959807"/>
            <a:chExt cx="10942391" cy="866317"/>
          </a:xfrm>
        </p:grpSpPr>
        <p:grpSp>
          <p:nvGrpSpPr>
            <p:cNvPr id="22" name="Gruppieren 21">
              <a:extLst>
                <a:ext uri="{FF2B5EF4-FFF2-40B4-BE49-F238E27FC236}">
                  <a16:creationId xmlns:a16="http://schemas.microsoft.com/office/drawing/2014/main" id="{8CF4C8EC-D491-4055-A96D-4BCC8092FE93}"/>
                </a:ext>
              </a:extLst>
            </p:cNvPr>
            <p:cNvGrpSpPr/>
            <p:nvPr/>
          </p:nvGrpSpPr>
          <p:grpSpPr>
            <a:xfrm>
              <a:off x="1975741" y="4959807"/>
              <a:ext cx="7564009" cy="219496"/>
              <a:chOff x="1975741" y="4959807"/>
              <a:chExt cx="7564009" cy="219496"/>
            </a:xfrm>
          </p:grpSpPr>
          <p:sp>
            <p:nvSpPr>
              <p:cNvPr id="7" name="AutoShape 9">
                <a:extLst>
                  <a:ext uri="{FF2B5EF4-FFF2-40B4-BE49-F238E27FC236}">
                    <a16:creationId xmlns:a16="http://schemas.microsoft.com/office/drawing/2014/main" id="{A96CFA69-E572-6009-4509-F6E350C5F368}"/>
                  </a:ext>
                </a:extLst>
              </p:cNvPr>
              <p:cNvSpPr>
                <a:spLocks noChangeArrowheads="1"/>
              </p:cNvSpPr>
              <p:nvPr/>
            </p:nvSpPr>
            <p:spPr bwMode="auto">
              <a:xfrm rot="10800000">
                <a:off x="1975741" y="4959807"/>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sp>
            <p:nvSpPr>
              <p:cNvPr id="10" name="AutoShape 9">
                <a:extLst>
                  <a:ext uri="{FF2B5EF4-FFF2-40B4-BE49-F238E27FC236}">
                    <a16:creationId xmlns:a16="http://schemas.microsoft.com/office/drawing/2014/main" id="{2CBEB285-EF9E-EBA6-7B26-76680063CBD8}"/>
                  </a:ext>
                </a:extLst>
              </p:cNvPr>
              <p:cNvSpPr>
                <a:spLocks noChangeArrowheads="1"/>
              </p:cNvSpPr>
              <p:nvPr/>
            </p:nvSpPr>
            <p:spPr bwMode="auto">
              <a:xfrm rot="10800000">
                <a:off x="7518397" y="4959807"/>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grpSp>
        <p:sp>
          <p:nvSpPr>
            <p:cNvPr id="11" name="Rechteck 10">
              <a:extLst>
                <a:ext uri="{FF2B5EF4-FFF2-40B4-BE49-F238E27FC236}">
                  <a16:creationId xmlns:a16="http://schemas.microsoft.com/office/drawing/2014/main" id="{2131CB2E-109F-D369-E250-96A5F0AA0B6B}"/>
                </a:ext>
              </a:extLst>
            </p:cNvPr>
            <p:cNvSpPr/>
            <p:nvPr/>
          </p:nvSpPr>
          <p:spPr bwMode="gray">
            <a:xfrm>
              <a:off x="289819" y="5354255"/>
              <a:ext cx="10942391" cy="471869"/>
            </a:xfrm>
            <a:prstGeom prst="rect">
              <a:avLst/>
            </a:prstGeom>
            <a:solidFill>
              <a:schemeClr val="tx1"/>
            </a:solidFill>
            <a:ln w="19050" algn="ctr">
              <a:solidFill>
                <a:srgbClr val="122769"/>
              </a:solidFill>
              <a:miter lim="800000"/>
              <a:headEnd/>
              <a:tailEnd/>
            </a:ln>
            <a:effectLst/>
          </p:spPr>
          <p:txBody>
            <a:bodyPr wrap="square" lIns="97956" tIns="97956" rIns="97956" bIns="97956" rtlCol="0" anchor="ctr" anchorCtr="0">
              <a:noAutofit/>
            </a:bodyPr>
            <a:lstStyle/>
            <a:p>
              <a:pPr algn="ctr" defTabSz="414765" fontAlgn="base">
                <a:lnSpc>
                  <a:spcPct val="90000"/>
                </a:lnSpc>
                <a:buClr>
                  <a:srgbClr val="E20074"/>
                </a:buClr>
                <a:buSzPct val="75000"/>
              </a:pPr>
              <a:r>
                <a:rPr lang="de-DE" b="1" dirty="0">
                  <a:solidFill>
                    <a:schemeClr val="bg1"/>
                  </a:solidFill>
                  <a:cs typeface="Arial"/>
                </a:rPr>
                <a:t>Kooperative Spannungen in Strategischen Allianzen</a:t>
              </a:r>
            </a:p>
          </p:txBody>
        </p:sp>
      </p:grpSp>
      <p:sp>
        <p:nvSpPr>
          <p:cNvPr id="25" name="Rectangle 5">
            <a:extLst>
              <a:ext uri="{FF2B5EF4-FFF2-40B4-BE49-F238E27FC236}">
                <a16:creationId xmlns:a16="http://schemas.microsoft.com/office/drawing/2014/main" id="{E0B93416-7F48-49FD-AFD9-8FA126B91081}"/>
              </a:ext>
            </a:extLst>
          </p:cNvPr>
          <p:cNvSpPr>
            <a:spLocks noChangeArrowheads="1"/>
          </p:cNvSpPr>
          <p:nvPr/>
        </p:nvSpPr>
        <p:spPr bwMode="auto">
          <a:xfrm>
            <a:off x="289865" y="1603077"/>
            <a:ext cx="5399735"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a:solidFill>
                  <a:schemeClr val="bg1"/>
                </a:solidFill>
                <a:cs typeface="Arial"/>
              </a:rPr>
              <a:t>Resource-</a:t>
            </a:r>
            <a:r>
              <a:rPr lang="en-US" sz="1600" b="1" dirty="0" err="1">
                <a:solidFill>
                  <a:schemeClr val="bg1"/>
                </a:solidFill>
                <a:cs typeface="Arial"/>
              </a:rPr>
              <a:t>dependce</a:t>
            </a:r>
            <a:r>
              <a:rPr lang="en-US" sz="1600" b="1" dirty="0">
                <a:solidFill>
                  <a:schemeClr val="bg1"/>
                </a:solidFill>
                <a:cs typeface="Arial"/>
              </a:rPr>
              <a:t> Theory</a:t>
            </a:r>
          </a:p>
        </p:txBody>
      </p:sp>
      <p:sp>
        <p:nvSpPr>
          <p:cNvPr id="26" name="Rectangle 5">
            <a:extLst>
              <a:ext uri="{FF2B5EF4-FFF2-40B4-BE49-F238E27FC236}">
                <a16:creationId xmlns:a16="http://schemas.microsoft.com/office/drawing/2014/main" id="{9FC242CB-452C-4093-BFBD-7A2EB4B45E94}"/>
              </a:ext>
            </a:extLst>
          </p:cNvPr>
          <p:cNvSpPr>
            <a:spLocks noChangeArrowheads="1"/>
          </p:cNvSpPr>
          <p:nvPr/>
        </p:nvSpPr>
        <p:spPr bwMode="auto">
          <a:xfrm>
            <a:off x="5832475" y="1603077"/>
            <a:ext cx="5399735" cy="360000"/>
          </a:xfrm>
          <a:prstGeom prst="rect">
            <a:avLst/>
          </a:prstGeom>
          <a:solidFill>
            <a:schemeClr val="bg2"/>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cs typeface="Arial"/>
              </a:rPr>
              <a:t>Organizational </a:t>
            </a:r>
            <a:r>
              <a:rPr lang="en-US" sz="1600" b="1">
                <a:cs typeface="Arial"/>
              </a:rPr>
              <a:t>Learning Theory</a:t>
            </a:r>
            <a:endParaRPr lang="en-US" sz="1600" b="1" dirty="0">
              <a:cs typeface="Arial"/>
            </a:endParaRPr>
          </a:p>
        </p:txBody>
      </p:sp>
    </p:spTree>
    <p:custDataLst>
      <p:tags r:id="rId1"/>
    </p:custDataLst>
    <p:extLst>
      <p:ext uri="{BB962C8B-B14F-4D97-AF65-F5344CB8AC3E}">
        <p14:creationId xmlns:p14="http://schemas.microsoft.com/office/powerpoint/2010/main" val="3275609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C9BFA34D-9279-4D0E-8EAA-B5A72BC294DE}"/>
              </a:ext>
            </a:extLst>
          </p:cNvPr>
          <p:cNvGraphicFramePr>
            <a:graphicFrameLocks noChangeAspect="1"/>
          </p:cNvGraphicFramePr>
          <p:nvPr>
            <p:custDataLst>
              <p:tags r:id="rId1"/>
            </p:custDataLst>
            <p:extLst>
              <p:ext uri="{D42A27DB-BD31-4B8C-83A1-F6EECF244321}">
                <p14:modId xmlns:p14="http://schemas.microsoft.com/office/powerpoint/2010/main" val="1255738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B4424383-72BA-4FA0-A9B9-52EEB31E2B7B}"/>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8A127159-2436-40CD-B372-307ABEE2DA36}"/>
              </a:ext>
            </a:extLst>
          </p:cNvPr>
          <p:cNvSpPr>
            <a:spLocks noGrp="1"/>
          </p:cNvSpPr>
          <p:nvPr>
            <p:ph type="body" sz="quarter" idx="10"/>
          </p:nvPr>
        </p:nvSpPr>
        <p:spPr/>
        <p:txBody>
          <a:bodyPr/>
          <a:lstStyle/>
          <a:p>
            <a:r>
              <a:rPr lang="de-DE" dirty="0">
                <a:solidFill>
                  <a:schemeClr val="accent4"/>
                </a:solidFill>
              </a:rPr>
              <a:t>Board </a:t>
            </a:r>
            <a:r>
              <a:rPr lang="de-DE" dirty="0" err="1">
                <a:solidFill>
                  <a:schemeClr val="accent4"/>
                </a:solidFill>
              </a:rPr>
              <a:t>Interlocks</a:t>
            </a:r>
            <a:r>
              <a:rPr lang="de-DE" dirty="0">
                <a:solidFill>
                  <a:schemeClr val="accent4"/>
                </a:solidFill>
              </a:rPr>
              <a:t> </a:t>
            </a:r>
            <a:r>
              <a:rPr lang="de-DE" dirty="0"/>
              <a:t>als Instrument zur Reduzierung der Transparenz und Erhöhung der Rezeptivität</a:t>
            </a:r>
          </a:p>
        </p:txBody>
      </p:sp>
      <p:sp>
        <p:nvSpPr>
          <p:cNvPr id="6" name="Rechteck 5">
            <a:extLst>
              <a:ext uri="{FF2B5EF4-FFF2-40B4-BE49-F238E27FC236}">
                <a16:creationId xmlns:a16="http://schemas.microsoft.com/office/drawing/2014/main" id="{4AB8E76D-0261-4069-82A8-9F33DAAA2569}"/>
              </a:ext>
            </a:extLst>
          </p:cNvPr>
          <p:cNvSpPr/>
          <p:nvPr/>
        </p:nvSpPr>
        <p:spPr>
          <a:xfrm>
            <a:off x="292712" y="1994911"/>
            <a:ext cx="5036526" cy="3337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spcBef>
                <a:spcPts val="600"/>
              </a:spcBef>
              <a:buFont typeface="Arial" panose="020B0604020202020204" pitchFamily="34" charset="0"/>
              <a:buChar char="•"/>
            </a:pPr>
            <a:r>
              <a:rPr lang="de-DE" sz="1400" b="1" dirty="0">
                <a:solidFill>
                  <a:srgbClr val="4B4B4B"/>
                </a:solidFill>
              </a:rPr>
              <a:t>Förderung der </a:t>
            </a:r>
            <a:r>
              <a:rPr lang="de-DE" sz="1400" b="1" dirty="0">
                <a:solidFill>
                  <a:schemeClr val="accent4"/>
                </a:solidFill>
              </a:rPr>
              <a:t>Kommunikation</a:t>
            </a:r>
            <a:r>
              <a:rPr lang="de-DE" sz="1400" b="1" dirty="0">
                <a:solidFill>
                  <a:srgbClr val="4B4B4B"/>
                </a:solidFill>
              </a:rPr>
              <a:t> und </a:t>
            </a:r>
            <a:r>
              <a:rPr lang="de-DE" sz="1400" b="1" dirty="0">
                <a:solidFill>
                  <a:schemeClr val="accent4"/>
                </a:solidFill>
              </a:rPr>
              <a:t>Koordination</a:t>
            </a:r>
            <a:r>
              <a:rPr lang="de-DE" sz="1400" b="1" dirty="0">
                <a:solidFill>
                  <a:srgbClr val="4B4B4B"/>
                </a:solidFill>
              </a:rPr>
              <a:t> </a:t>
            </a:r>
            <a:r>
              <a:rPr lang="de-DE" sz="1400" dirty="0">
                <a:solidFill>
                  <a:srgbClr val="4B4B4B"/>
                </a:solidFill>
              </a:rPr>
              <a:t>zwischen Allianzpartner durch Vernetzung von Entscheidungsträger</a:t>
            </a:r>
            <a:br>
              <a:rPr lang="de-DE" sz="1400" dirty="0">
                <a:solidFill>
                  <a:srgbClr val="4B4B4B"/>
                </a:solidFill>
              </a:rPr>
            </a:br>
            <a:endParaRPr lang="de-DE" sz="1400" dirty="0">
              <a:solidFill>
                <a:srgbClr val="4B4B4B"/>
              </a:solidFill>
            </a:endParaRPr>
          </a:p>
          <a:p>
            <a:pPr marL="285750" lvl="1" indent="-285750">
              <a:spcBef>
                <a:spcPts val="600"/>
              </a:spcBef>
              <a:buFont typeface="Arial" panose="020B0604020202020204" pitchFamily="34" charset="0"/>
              <a:buChar char="•"/>
            </a:pPr>
            <a:r>
              <a:rPr lang="de-DE" sz="1400" b="1" dirty="0">
                <a:solidFill>
                  <a:schemeClr val="accent4"/>
                </a:solidFill>
              </a:rPr>
              <a:t>Vertrauensbildung</a:t>
            </a:r>
            <a:r>
              <a:rPr lang="de-DE" sz="1400" dirty="0">
                <a:solidFill>
                  <a:srgbClr val="4B4B4B"/>
                </a:solidFill>
              </a:rPr>
              <a:t> und gemeinsame Zielausrichtung durch regelmäßige Interaktion auf höchster Ebene</a:t>
            </a:r>
            <a:br>
              <a:rPr lang="de-DE" sz="1400" dirty="0">
                <a:solidFill>
                  <a:srgbClr val="4B4B4B"/>
                </a:solidFill>
              </a:rPr>
            </a:br>
            <a:endParaRPr lang="de-DE" sz="1400" dirty="0">
              <a:solidFill>
                <a:srgbClr val="4B4B4B"/>
              </a:solidFill>
            </a:endParaRPr>
          </a:p>
          <a:p>
            <a:pPr marL="285750" lvl="1" indent="-285750">
              <a:spcBef>
                <a:spcPts val="600"/>
              </a:spcBef>
              <a:buFont typeface="Arial" panose="020B0604020202020204" pitchFamily="34" charset="0"/>
              <a:buChar char="•"/>
            </a:pPr>
            <a:r>
              <a:rPr lang="de-DE" sz="1400" dirty="0">
                <a:solidFill>
                  <a:srgbClr val="4B4B4B"/>
                </a:solidFill>
              </a:rPr>
              <a:t>Erleichterung des Wissensaustauschs und </a:t>
            </a:r>
            <a:r>
              <a:rPr lang="de-DE" sz="1400" b="1" dirty="0">
                <a:solidFill>
                  <a:schemeClr val="accent4"/>
                </a:solidFill>
              </a:rPr>
              <a:t>gemeinsames Lernen</a:t>
            </a:r>
            <a:endParaRPr lang="de-DE" sz="1400" dirty="0">
              <a:solidFill>
                <a:schemeClr val="accent4"/>
              </a:solidFill>
            </a:endParaRPr>
          </a:p>
        </p:txBody>
      </p:sp>
      <p:sp>
        <p:nvSpPr>
          <p:cNvPr id="7" name="Rechteck 6">
            <a:extLst>
              <a:ext uri="{FF2B5EF4-FFF2-40B4-BE49-F238E27FC236}">
                <a16:creationId xmlns:a16="http://schemas.microsoft.com/office/drawing/2014/main" id="{B042D87C-91DA-4667-9A22-61BABBB645F5}"/>
              </a:ext>
            </a:extLst>
          </p:cNvPr>
          <p:cNvSpPr/>
          <p:nvPr/>
        </p:nvSpPr>
        <p:spPr>
          <a:xfrm>
            <a:off x="5832474" y="2050667"/>
            <a:ext cx="5224781" cy="33636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285750" indent="-285750">
              <a:spcBef>
                <a:spcPts val="600"/>
              </a:spcBef>
              <a:buFont typeface="Arial" panose="020B0604020202020204" pitchFamily="34" charset="0"/>
              <a:buChar char="•"/>
            </a:pPr>
            <a:r>
              <a:rPr lang="de-DE" sz="1400" b="1" dirty="0">
                <a:solidFill>
                  <a:schemeClr val="accent1"/>
                </a:solidFill>
              </a:rPr>
              <a:t>Einflussnahme </a:t>
            </a:r>
            <a:r>
              <a:rPr lang="de-DE" sz="1400" dirty="0">
                <a:solidFill>
                  <a:srgbClr val="4B4B4B"/>
                </a:solidFill>
              </a:rPr>
              <a:t>auf das verbundene Unternehmen </a:t>
            </a:r>
            <a:r>
              <a:rPr lang="de-DE" sz="1400" b="1" dirty="0">
                <a:solidFill>
                  <a:schemeClr val="accent1"/>
                </a:solidFill>
              </a:rPr>
              <a:t>als</a:t>
            </a:r>
            <a:r>
              <a:rPr lang="de-DE" sz="1400" dirty="0">
                <a:solidFill>
                  <a:srgbClr val="4B4B4B"/>
                </a:solidFill>
              </a:rPr>
              <a:t> </a:t>
            </a:r>
            <a:r>
              <a:rPr lang="de-DE" sz="1400" b="1" dirty="0">
                <a:solidFill>
                  <a:schemeClr val="accent1"/>
                </a:solidFill>
              </a:rPr>
              <a:t>Schutzmechanismus</a:t>
            </a:r>
            <a:r>
              <a:rPr lang="de-DE" sz="1400" dirty="0">
                <a:solidFill>
                  <a:srgbClr val="4B4B4B"/>
                </a:solidFill>
              </a:rPr>
              <a:t> gegen Nutzung „kritischen“ Wissens (Reduktion der Transparenz)</a:t>
            </a:r>
            <a:br>
              <a:rPr lang="de-DE" sz="1400" dirty="0">
                <a:solidFill>
                  <a:srgbClr val="4B4B4B"/>
                </a:solidFill>
              </a:rPr>
            </a:br>
            <a:endParaRPr lang="de-DE" sz="1400" dirty="0">
              <a:solidFill>
                <a:srgbClr val="4B4B4B"/>
              </a:solidFill>
            </a:endParaRPr>
          </a:p>
          <a:p>
            <a:pPr marL="285750" indent="-285750">
              <a:spcBef>
                <a:spcPts val="600"/>
              </a:spcBef>
              <a:buFont typeface="Arial" panose="020B0604020202020204" pitchFamily="34" charset="0"/>
              <a:buChar char="•"/>
            </a:pPr>
            <a:r>
              <a:rPr lang="de-DE" sz="1400" b="1" dirty="0">
                <a:solidFill>
                  <a:schemeClr val="accent1"/>
                </a:solidFill>
              </a:rPr>
              <a:t>Uneingeschränkter Zugang zu den Ressourcen des Partners </a:t>
            </a:r>
            <a:r>
              <a:rPr lang="de-DE" sz="1400" dirty="0">
                <a:solidFill>
                  <a:srgbClr val="4B4B4B"/>
                </a:solidFill>
              </a:rPr>
              <a:t>erhöht die Wahrscheinlichkeit, dass der fokale Allianzpartner private Benefits erzielt (Hohe Rezeptivität)</a:t>
            </a:r>
            <a:br>
              <a:rPr lang="de-DE" sz="1400" dirty="0">
                <a:solidFill>
                  <a:srgbClr val="4B4B4B"/>
                </a:solidFill>
              </a:rPr>
            </a:br>
            <a:endParaRPr lang="de-DE" sz="1400" dirty="0">
              <a:solidFill>
                <a:srgbClr val="4B4B4B"/>
              </a:solidFill>
            </a:endParaRPr>
          </a:p>
        </p:txBody>
      </p:sp>
      <p:grpSp>
        <p:nvGrpSpPr>
          <p:cNvPr id="14" name="Gruppieren 13">
            <a:extLst>
              <a:ext uri="{FF2B5EF4-FFF2-40B4-BE49-F238E27FC236}">
                <a16:creationId xmlns:a16="http://schemas.microsoft.com/office/drawing/2014/main" id="{3F2562ED-6EAC-4004-B0DB-ED393253DFFE}"/>
              </a:ext>
            </a:extLst>
          </p:cNvPr>
          <p:cNvGrpSpPr/>
          <p:nvPr/>
        </p:nvGrpSpPr>
        <p:grpSpPr>
          <a:xfrm>
            <a:off x="283237" y="1577118"/>
            <a:ext cx="10984078" cy="435600"/>
            <a:chOff x="283237" y="1577118"/>
            <a:chExt cx="10984078" cy="435600"/>
          </a:xfrm>
        </p:grpSpPr>
        <p:sp>
          <p:nvSpPr>
            <p:cNvPr id="15" name="Rectangle 5">
              <a:extLst>
                <a:ext uri="{FF2B5EF4-FFF2-40B4-BE49-F238E27FC236}">
                  <a16:creationId xmlns:a16="http://schemas.microsoft.com/office/drawing/2014/main" id="{AE3A0E9C-A579-4831-9D97-5492AF28DB59}"/>
                </a:ext>
              </a:extLst>
            </p:cNvPr>
            <p:cNvSpPr>
              <a:spLocks noChangeArrowheads="1"/>
            </p:cNvSpPr>
            <p:nvPr/>
          </p:nvSpPr>
          <p:spPr bwMode="auto">
            <a:xfrm>
              <a:off x="283237" y="1590529"/>
              <a:ext cx="525079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de-DE" sz="1600" b="1" dirty="0">
                  <a:solidFill>
                    <a:schemeClr val="bg1"/>
                  </a:solidFill>
                  <a:cs typeface="Arial"/>
                </a:rPr>
                <a:t>Argumente für eine kooperative Perspektive</a:t>
              </a:r>
            </a:p>
          </p:txBody>
        </p:sp>
        <p:sp>
          <p:nvSpPr>
            <p:cNvPr id="17" name="Rectangle 5">
              <a:extLst>
                <a:ext uri="{FF2B5EF4-FFF2-40B4-BE49-F238E27FC236}">
                  <a16:creationId xmlns:a16="http://schemas.microsoft.com/office/drawing/2014/main" id="{53E60091-37AD-4000-93C8-D32A3325F20B}"/>
                </a:ext>
              </a:extLst>
            </p:cNvPr>
            <p:cNvSpPr>
              <a:spLocks noChangeArrowheads="1"/>
            </p:cNvSpPr>
            <p:nvPr/>
          </p:nvSpPr>
          <p:spPr bwMode="auto">
            <a:xfrm>
              <a:off x="5832475" y="1590529"/>
              <a:ext cx="5269684" cy="360000"/>
            </a:xfrm>
            <a:prstGeom prst="rect">
              <a:avLst/>
            </a:prstGeom>
            <a:solidFill>
              <a:schemeClr val="bg2"/>
            </a:solidFill>
            <a:ln w="12700" algn="ctr">
              <a:noFill/>
              <a:miter lim="800000"/>
              <a:headEnd/>
              <a:tailEnd/>
            </a:ln>
            <a:effectLst/>
          </p:spPr>
          <p:txBody>
            <a:bodyPr wrap="square" lIns="108000" tIns="72000" rIns="72000" bIns="72000" anchor="ctr">
              <a:noAutofit/>
            </a:bodyPr>
            <a:lstStyle/>
            <a:p>
              <a:pPr>
                <a:lnSpc>
                  <a:spcPct val="104000"/>
                </a:lnSpc>
              </a:pPr>
              <a:r>
                <a:rPr lang="de-DE" sz="1600" b="1" dirty="0">
                  <a:cs typeface="Arial"/>
                </a:rPr>
                <a:t>Argumente für eine kompetitive Perspektive</a:t>
              </a:r>
            </a:p>
          </p:txBody>
        </p:sp>
        <p:grpSp>
          <p:nvGrpSpPr>
            <p:cNvPr id="18" name="Gruppieren 43">
              <a:extLst>
                <a:ext uri="{FF2B5EF4-FFF2-40B4-BE49-F238E27FC236}">
                  <a16:creationId xmlns:a16="http://schemas.microsoft.com/office/drawing/2014/main" id="{7676F798-C1A8-4B87-A47B-3E44941EFC0C}"/>
                </a:ext>
              </a:extLst>
            </p:cNvPr>
            <p:cNvGrpSpPr/>
            <p:nvPr/>
          </p:nvGrpSpPr>
          <p:grpSpPr>
            <a:xfrm>
              <a:off x="5339437" y="1577118"/>
              <a:ext cx="435600" cy="435600"/>
              <a:chOff x="3783166" y="3300407"/>
              <a:chExt cx="514934" cy="514934"/>
            </a:xfrm>
          </p:grpSpPr>
          <p:sp>
            <p:nvSpPr>
              <p:cNvPr id="23" name="Ellipse 44">
                <a:extLst>
                  <a:ext uri="{FF2B5EF4-FFF2-40B4-BE49-F238E27FC236}">
                    <a16:creationId xmlns:a16="http://schemas.microsoft.com/office/drawing/2014/main" id="{B8D06A5B-515D-4090-8B67-BCEFF3AB7559}"/>
                  </a:ext>
                </a:extLst>
              </p:cNvPr>
              <p:cNvSpPr/>
              <p:nvPr/>
            </p:nvSpPr>
            <p:spPr bwMode="gray">
              <a:xfrm>
                <a:off x="3783166" y="3300407"/>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de-DE" sz="1600" dirty="0">
                  <a:cs typeface="Arial Unicode MS"/>
                </a:endParaRPr>
              </a:p>
            </p:txBody>
          </p:sp>
          <p:sp>
            <p:nvSpPr>
              <p:cNvPr id="24" name="Freihandform 19">
                <a:extLst>
                  <a:ext uri="{FF2B5EF4-FFF2-40B4-BE49-F238E27FC236}">
                    <a16:creationId xmlns:a16="http://schemas.microsoft.com/office/drawing/2014/main" id="{569B26D7-D9A0-4300-A8C6-FC62F0720B17}"/>
                  </a:ext>
                </a:extLst>
              </p:cNvPr>
              <p:cNvSpPr>
                <a:spLocks noChangeArrowheads="1"/>
              </p:cNvSpPr>
              <p:nvPr/>
            </p:nvSpPr>
            <p:spPr bwMode="gray">
              <a:xfrm>
                <a:off x="3828028" y="3345269"/>
                <a:ext cx="425210" cy="425210"/>
              </a:xfrm>
              <a:custGeom>
                <a:avLst/>
                <a:gdLst>
                  <a:gd name="connsiteX0" fmla="*/ 559361 w 1117772"/>
                  <a:gd name="connsiteY0" fmla="*/ 204080 h 1117772"/>
                  <a:gd name="connsiteX1" fmla="*/ 508064 w 1117772"/>
                  <a:gd name="connsiteY1" fmla="*/ 254495 h 1117772"/>
                  <a:gd name="connsiteX2" fmla="*/ 508064 w 1117772"/>
                  <a:gd name="connsiteY2" fmla="*/ 508472 h 1117772"/>
                  <a:gd name="connsiteX3" fmla="*/ 255377 w 1117772"/>
                  <a:gd name="connsiteY3" fmla="*/ 508472 h 1117772"/>
                  <a:gd name="connsiteX4" fmla="*/ 204080 w 1117772"/>
                  <a:gd name="connsiteY4" fmla="*/ 558887 h 1117772"/>
                  <a:gd name="connsiteX5" fmla="*/ 255377 w 1117772"/>
                  <a:gd name="connsiteY5" fmla="*/ 609301 h 1117772"/>
                  <a:gd name="connsiteX6" fmla="*/ 508064 w 1117772"/>
                  <a:gd name="connsiteY6" fmla="*/ 609301 h 1117772"/>
                  <a:gd name="connsiteX7" fmla="*/ 508064 w 1117772"/>
                  <a:gd name="connsiteY7" fmla="*/ 863278 h 1117772"/>
                  <a:gd name="connsiteX8" fmla="*/ 559361 w 1117772"/>
                  <a:gd name="connsiteY8" fmla="*/ 913693 h 1117772"/>
                  <a:gd name="connsiteX9" fmla="*/ 609709 w 1117772"/>
                  <a:gd name="connsiteY9" fmla="*/ 863278 h 1117772"/>
                  <a:gd name="connsiteX10" fmla="*/ 609709 w 1117772"/>
                  <a:gd name="connsiteY10" fmla="*/ 609301 h 1117772"/>
                  <a:gd name="connsiteX11" fmla="*/ 863346 w 1117772"/>
                  <a:gd name="connsiteY11" fmla="*/ 609301 h 1117772"/>
                  <a:gd name="connsiteX12" fmla="*/ 913693 w 1117772"/>
                  <a:gd name="connsiteY12" fmla="*/ 558887 h 1117772"/>
                  <a:gd name="connsiteX13" fmla="*/ 863346 w 1117772"/>
                  <a:gd name="connsiteY13" fmla="*/ 508472 h 1117772"/>
                  <a:gd name="connsiteX14" fmla="*/ 609709 w 1117772"/>
                  <a:gd name="connsiteY14" fmla="*/ 508472 h 1117772"/>
                  <a:gd name="connsiteX15" fmla="*/ 609709 w 1117772"/>
                  <a:gd name="connsiteY15" fmla="*/ 254495 h 1117772"/>
                  <a:gd name="connsiteX16" fmla="*/ 559361 w 1117772"/>
                  <a:gd name="connsiteY16" fmla="*/ 204080 h 1117772"/>
                  <a:gd name="connsiteX17" fmla="*/ 558886 w 1117772"/>
                  <a:gd name="connsiteY17" fmla="*/ 0 h 1117772"/>
                  <a:gd name="connsiteX18" fmla="*/ 1117772 w 1117772"/>
                  <a:gd name="connsiteY18" fmla="*/ 558886 h 1117772"/>
                  <a:gd name="connsiteX19" fmla="*/ 558886 w 1117772"/>
                  <a:gd name="connsiteY19" fmla="*/ 1117772 h 1117772"/>
                  <a:gd name="connsiteX20" fmla="*/ 0 w 1117772"/>
                  <a:gd name="connsiteY20" fmla="*/ 558886 h 1117772"/>
                  <a:gd name="connsiteX21" fmla="*/ 558886 w 1117772"/>
                  <a:gd name="connsiteY2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7772" h="1117772">
                    <a:moveTo>
                      <a:pt x="559361" y="204080"/>
                    </a:moveTo>
                    <a:cubicBezTo>
                      <a:pt x="530863" y="204080"/>
                      <a:pt x="508064" y="226909"/>
                      <a:pt x="508064" y="254495"/>
                    </a:cubicBezTo>
                    <a:cubicBezTo>
                      <a:pt x="508064" y="508472"/>
                      <a:pt x="508064" y="508472"/>
                      <a:pt x="508064" y="508472"/>
                    </a:cubicBezTo>
                    <a:cubicBezTo>
                      <a:pt x="255377" y="508472"/>
                      <a:pt x="255377" y="508472"/>
                      <a:pt x="255377" y="508472"/>
                    </a:cubicBezTo>
                    <a:cubicBezTo>
                      <a:pt x="226879" y="508472"/>
                      <a:pt x="204080" y="531301"/>
                      <a:pt x="204080" y="558887"/>
                    </a:cubicBezTo>
                    <a:cubicBezTo>
                      <a:pt x="204080" y="586472"/>
                      <a:pt x="226879" y="609301"/>
                      <a:pt x="255377" y="609301"/>
                    </a:cubicBezTo>
                    <a:cubicBezTo>
                      <a:pt x="508064" y="609301"/>
                      <a:pt x="508064" y="609301"/>
                      <a:pt x="508064" y="609301"/>
                    </a:cubicBezTo>
                    <a:cubicBezTo>
                      <a:pt x="508064" y="863278"/>
                      <a:pt x="508064" y="863278"/>
                      <a:pt x="508064" y="863278"/>
                    </a:cubicBezTo>
                    <a:cubicBezTo>
                      <a:pt x="508064" y="890864"/>
                      <a:pt x="530863" y="913693"/>
                      <a:pt x="559361" y="913693"/>
                    </a:cubicBezTo>
                    <a:cubicBezTo>
                      <a:pt x="586910" y="913693"/>
                      <a:pt x="609709" y="890864"/>
                      <a:pt x="609709" y="863278"/>
                    </a:cubicBezTo>
                    <a:cubicBezTo>
                      <a:pt x="609709" y="609301"/>
                      <a:pt x="609709" y="609301"/>
                      <a:pt x="609709" y="609301"/>
                    </a:cubicBezTo>
                    <a:cubicBezTo>
                      <a:pt x="863346" y="609301"/>
                      <a:pt x="863346" y="609301"/>
                      <a:pt x="863346" y="609301"/>
                    </a:cubicBezTo>
                    <a:cubicBezTo>
                      <a:pt x="890894" y="609301"/>
                      <a:pt x="913693" y="586472"/>
                      <a:pt x="913693" y="558887"/>
                    </a:cubicBezTo>
                    <a:cubicBezTo>
                      <a:pt x="913693" y="531301"/>
                      <a:pt x="890894" y="508472"/>
                      <a:pt x="863346" y="508472"/>
                    </a:cubicBezTo>
                    <a:cubicBezTo>
                      <a:pt x="609709" y="508472"/>
                      <a:pt x="609709" y="508472"/>
                      <a:pt x="609709" y="508472"/>
                    </a:cubicBezTo>
                    <a:cubicBezTo>
                      <a:pt x="609709" y="254495"/>
                      <a:pt x="609709" y="254495"/>
                      <a:pt x="609709" y="254495"/>
                    </a:cubicBezTo>
                    <a:cubicBezTo>
                      <a:pt x="609709" y="226909"/>
                      <a:pt x="586910" y="204080"/>
                      <a:pt x="559361" y="2040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chemeClr val="tx1"/>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de-DE" dirty="0">
                  <a:solidFill>
                    <a:srgbClr val="FFFFFF"/>
                  </a:solidFill>
                  <a:latin typeface="TeleGrotesk Headline Ultra" pitchFamily="2" charset="0"/>
                  <a:ea typeface="Arial Unicode MS"/>
                  <a:cs typeface="Arial Unicode MS"/>
                </a:endParaRPr>
              </a:p>
            </p:txBody>
          </p:sp>
        </p:grpSp>
        <p:grpSp>
          <p:nvGrpSpPr>
            <p:cNvPr id="19" name="Gruppieren 40">
              <a:extLst>
                <a:ext uri="{FF2B5EF4-FFF2-40B4-BE49-F238E27FC236}">
                  <a16:creationId xmlns:a16="http://schemas.microsoft.com/office/drawing/2014/main" id="{5AE832AE-B4CC-4EAA-9F55-211E65E66DAE}"/>
                </a:ext>
              </a:extLst>
            </p:cNvPr>
            <p:cNvGrpSpPr/>
            <p:nvPr/>
          </p:nvGrpSpPr>
          <p:grpSpPr>
            <a:xfrm>
              <a:off x="10831715" y="1577118"/>
              <a:ext cx="435600" cy="435600"/>
              <a:chOff x="4476751" y="3255546"/>
              <a:chExt cx="514934" cy="514934"/>
            </a:xfrm>
          </p:grpSpPr>
          <p:sp>
            <p:nvSpPr>
              <p:cNvPr id="20" name="Ellipse 41">
                <a:extLst>
                  <a:ext uri="{FF2B5EF4-FFF2-40B4-BE49-F238E27FC236}">
                    <a16:creationId xmlns:a16="http://schemas.microsoft.com/office/drawing/2014/main" id="{FD422E47-2F4D-4FB9-BB98-537883785BCE}"/>
                  </a:ext>
                </a:extLst>
              </p:cNvPr>
              <p:cNvSpPr/>
              <p:nvPr/>
            </p:nvSpPr>
            <p:spPr bwMode="gray">
              <a:xfrm>
                <a:off x="4476751" y="3255546"/>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de-DE" sz="1600" dirty="0">
                  <a:cs typeface="Arial Unicode MS"/>
                </a:endParaRPr>
              </a:p>
            </p:txBody>
          </p:sp>
          <p:sp>
            <p:nvSpPr>
              <p:cNvPr id="21" name="Freihandform 16">
                <a:extLst>
                  <a:ext uri="{FF2B5EF4-FFF2-40B4-BE49-F238E27FC236}">
                    <a16:creationId xmlns:a16="http://schemas.microsoft.com/office/drawing/2014/main" id="{F45F6531-A321-4F59-B409-B872367071FF}"/>
                  </a:ext>
                </a:extLst>
              </p:cNvPr>
              <p:cNvSpPr>
                <a:spLocks noChangeArrowheads="1"/>
              </p:cNvSpPr>
              <p:nvPr/>
            </p:nvSpPr>
            <p:spPr bwMode="gray">
              <a:xfrm>
                <a:off x="4521612" y="3300407"/>
                <a:ext cx="425210" cy="425210"/>
              </a:xfrm>
              <a:custGeom>
                <a:avLst/>
                <a:gdLst>
                  <a:gd name="connsiteX0" fmla="*/ 255377 w 1117772"/>
                  <a:gd name="connsiteY0" fmla="*/ 508880 h 1117772"/>
                  <a:gd name="connsiteX1" fmla="*/ 204080 w 1117772"/>
                  <a:gd name="connsiteY1" fmla="*/ 558887 h 1117772"/>
                  <a:gd name="connsiteX2" fmla="*/ 255377 w 1117772"/>
                  <a:gd name="connsiteY2" fmla="*/ 608893 h 1117772"/>
                  <a:gd name="connsiteX3" fmla="*/ 863345 w 1117772"/>
                  <a:gd name="connsiteY3" fmla="*/ 608893 h 1117772"/>
                  <a:gd name="connsiteX4" fmla="*/ 913692 w 1117772"/>
                  <a:gd name="connsiteY4" fmla="*/ 558887 h 1117772"/>
                  <a:gd name="connsiteX5" fmla="*/ 863345 w 1117772"/>
                  <a:gd name="connsiteY5" fmla="*/ 508880 h 1117772"/>
                  <a:gd name="connsiteX6" fmla="*/ 255377 w 1117772"/>
                  <a:gd name="connsiteY6" fmla="*/ 508880 h 1117772"/>
                  <a:gd name="connsiteX7" fmla="*/ 558886 w 1117772"/>
                  <a:gd name="connsiteY7" fmla="*/ 0 h 1117772"/>
                  <a:gd name="connsiteX8" fmla="*/ 1117772 w 1117772"/>
                  <a:gd name="connsiteY8" fmla="*/ 558886 h 1117772"/>
                  <a:gd name="connsiteX9" fmla="*/ 558886 w 1117772"/>
                  <a:gd name="connsiteY9" fmla="*/ 1117772 h 1117772"/>
                  <a:gd name="connsiteX10" fmla="*/ 0 w 1117772"/>
                  <a:gd name="connsiteY10" fmla="*/ 558886 h 1117772"/>
                  <a:gd name="connsiteX11" fmla="*/ 558886 w 1117772"/>
                  <a:gd name="connsiteY1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7772" h="1117772">
                    <a:moveTo>
                      <a:pt x="255377" y="508880"/>
                    </a:moveTo>
                    <a:cubicBezTo>
                      <a:pt x="226879" y="508880"/>
                      <a:pt x="204080" y="531525"/>
                      <a:pt x="204080" y="558887"/>
                    </a:cubicBezTo>
                    <a:cubicBezTo>
                      <a:pt x="204080" y="586249"/>
                      <a:pt x="226879" y="608893"/>
                      <a:pt x="255377" y="608893"/>
                    </a:cubicBezTo>
                    <a:cubicBezTo>
                      <a:pt x="863345" y="608893"/>
                      <a:pt x="863345" y="608893"/>
                      <a:pt x="863345" y="608893"/>
                    </a:cubicBezTo>
                    <a:cubicBezTo>
                      <a:pt x="890893" y="608893"/>
                      <a:pt x="913692" y="586249"/>
                      <a:pt x="913692" y="558887"/>
                    </a:cubicBezTo>
                    <a:cubicBezTo>
                      <a:pt x="913692" y="531525"/>
                      <a:pt x="890893" y="508880"/>
                      <a:pt x="863345" y="508880"/>
                    </a:cubicBezTo>
                    <a:cubicBezTo>
                      <a:pt x="255377" y="508880"/>
                      <a:pt x="255377" y="508880"/>
                      <a:pt x="255377" y="5088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rgbClr val="D0D0D0"/>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de-DE" dirty="0">
                  <a:solidFill>
                    <a:srgbClr val="FFFFFF"/>
                  </a:solidFill>
                  <a:latin typeface="TeleGrotesk Headline Ultra" pitchFamily="2" charset="0"/>
                  <a:ea typeface="Arial Unicode MS"/>
                  <a:cs typeface="Arial Unicode MS"/>
                </a:endParaRPr>
              </a:p>
            </p:txBody>
          </p:sp>
        </p:grpSp>
      </p:grpSp>
      <p:grpSp>
        <p:nvGrpSpPr>
          <p:cNvPr id="8" name="Gruppieren 7">
            <a:extLst>
              <a:ext uri="{FF2B5EF4-FFF2-40B4-BE49-F238E27FC236}">
                <a16:creationId xmlns:a16="http://schemas.microsoft.com/office/drawing/2014/main" id="{5C9A2857-6BB6-4A2F-8653-8BEEECFDDF6B}"/>
              </a:ext>
            </a:extLst>
          </p:cNvPr>
          <p:cNvGrpSpPr/>
          <p:nvPr/>
        </p:nvGrpSpPr>
        <p:grpSpPr>
          <a:xfrm>
            <a:off x="7558806" y="4431581"/>
            <a:ext cx="1620000" cy="1425600"/>
            <a:chOff x="7558806" y="4431581"/>
            <a:chExt cx="1620000" cy="1425600"/>
          </a:xfrm>
        </p:grpSpPr>
        <p:grpSp>
          <p:nvGrpSpPr>
            <p:cNvPr id="28" name="Gruppieren 27">
              <a:extLst>
                <a:ext uri="{FF2B5EF4-FFF2-40B4-BE49-F238E27FC236}">
                  <a16:creationId xmlns:a16="http://schemas.microsoft.com/office/drawing/2014/main" id="{E0519F53-D695-4547-A05C-A8DFB90CA8F1}"/>
                </a:ext>
              </a:extLst>
            </p:cNvPr>
            <p:cNvGrpSpPr/>
            <p:nvPr/>
          </p:nvGrpSpPr>
          <p:grpSpPr>
            <a:xfrm>
              <a:off x="7558806" y="4431581"/>
              <a:ext cx="1620000" cy="1425600"/>
              <a:chOff x="3867224" y="2147914"/>
              <a:chExt cx="3446246" cy="3467480"/>
            </a:xfrm>
          </p:grpSpPr>
          <p:sp>
            <p:nvSpPr>
              <p:cNvPr id="29" name="Pfeil: in vier Richtungen 28">
                <a:extLst>
                  <a:ext uri="{FF2B5EF4-FFF2-40B4-BE49-F238E27FC236}">
                    <a16:creationId xmlns:a16="http://schemas.microsoft.com/office/drawing/2014/main" id="{A799DC2E-BE76-4F9E-8DFF-37BD12CA240D}"/>
                  </a:ext>
                </a:extLst>
              </p:cNvPr>
              <p:cNvSpPr/>
              <p:nvPr/>
            </p:nvSpPr>
            <p:spPr>
              <a:xfrm rot="2700000">
                <a:off x="4184850" y="2372058"/>
                <a:ext cx="3197954" cy="2973972"/>
              </a:xfrm>
              <a:prstGeom prst="quadArrow">
                <a:avLst>
                  <a:gd name="adj1" fmla="val 11387"/>
                  <a:gd name="adj2" fmla="val 13769"/>
                  <a:gd name="adj3" fmla="val 121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30" name="Gruppieren 29">
                <a:extLst>
                  <a:ext uri="{FF2B5EF4-FFF2-40B4-BE49-F238E27FC236}">
                    <a16:creationId xmlns:a16="http://schemas.microsoft.com/office/drawing/2014/main" id="{10195763-7098-4274-AD75-4BC1FBAC7F1D}"/>
                  </a:ext>
                </a:extLst>
              </p:cNvPr>
              <p:cNvGrpSpPr/>
              <p:nvPr/>
            </p:nvGrpSpPr>
            <p:grpSpPr>
              <a:xfrm>
                <a:off x="3867224" y="2147914"/>
                <a:ext cx="3446246" cy="3467480"/>
                <a:chOff x="3867224" y="2147914"/>
                <a:chExt cx="3446246" cy="3467480"/>
              </a:xfrm>
            </p:grpSpPr>
            <p:sp>
              <p:nvSpPr>
                <p:cNvPr id="32" name="Pfeil: nach rechts 31">
                  <a:extLst>
                    <a:ext uri="{FF2B5EF4-FFF2-40B4-BE49-F238E27FC236}">
                      <a16:creationId xmlns:a16="http://schemas.microsoft.com/office/drawing/2014/main" id="{2FDD7A40-DBF1-4104-A227-49643807BE98}"/>
                    </a:ext>
                  </a:extLst>
                </p:cNvPr>
                <p:cNvSpPr/>
                <p:nvPr/>
              </p:nvSpPr>
              <p:spPr>
                <a:xfrm flipH="1">
                  <a:off x="4181989" y="4950597"/>
                  <a:ext cx="3109116" cy="66479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33" name="Pfeil: nach rechts 32">
                  <a:extLst>
                    <a:ext uri="{FF2B5EF4-FFF2-40B4-BE49-F238E27FC236}">
                      <a16:creationId xmlns:a16="http://schemas.microsoft.com/office/drawing/2014/main" id="{CD6BE73D-9159-4A9D-8BCC-321E012BFA2C}"/>
                    </a:ext>
                  </a:extLst>
                </p:cNvPr>
                <p:cNvSpPr/>
                <p:nvPr/>
              </p:nvSpPr>
              <p:spPr>
                <a:xfrm rot="5400000" flipH="1">
                  <a:off x="2632018" y="3383120"/>
                  <a:ext cx="3135209" cy="664797"/>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34" name="Gerade Verbindung mit Pfeil 33">
                  <a:extLst>
                    <a:ext uri="{FF2B5EF4-FFF2-40B4-BE49-F238E27FC236}">
                      <a16:creationId xmlns:a16="http://schemas.microsoft.com/office/drawing/2014/main" id="{2D82896E-350A-4E50-8147-24BD481059A8}"/>
                    </a:ext>
                  </a:extLst>
                </p:cNvPr>
                <p:cNvCxnSpPr>
                  <a:cxnSpLocks/>
                </p:cNvCxnSpPr>
                <p:nvPr/>
              </p:nvCxnSpPr>
              <p:spPr>
                <a:xfrm flipV="1">
                  <a:off x="4181989" y="2189685"/>
                  <a:ext cx="0" cy="3131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a:extLst>
                    <a:ext uri="{FF2B5EF4-FFF2-40B4-BE49-F238E27FC236}">
                      <a16:creationId xmlns:a16="http://schemas.microsoft.com/office/drawing/2014/main" id="{159E0B41-6A4B-468F-B1B2-1EF19A7DF35F}"/>
                    </a:ext>
                  </a:extLst>
                </p:cNvPr>
                <p:cNvCxnSpPr>
                  <a:cxnSpLocks/>
                </p:cNvCxnSpPr>
                <p:nvPr/>
              </p:nvCxnSpPr>
              <p:spPr>
                <a:xfrm>
                  <a:off x="4181989" y="5321168"/>
                  <a:ext cx="3131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Ellipse 30">
                <a:extLst>
                  <a:ext uri="{FF2B5EF4-FFF2-40B4-BE49-F238E27FC236}">
                    <a16:creationId xmlns:a16="http://schemas.microsoft.com/office/drawing/2014/main" id="{66961BD0-5EBB-4082-88EC-E904EAF9A1C5}"/>
                  </a:ext>
                </a:extLst>
              </p:cNvPr>
              <p:cNvSpPr/>
              <p:nvPr/>
            </p:nvSpPr>
            <p:spPr>
              <a:xfrm rot="13500000">
                <a:off x="4164591" y="2488163"/>
                <a:ext cx="1960598" cy="1294374"/>
              </a:xfrm>
              <a:prstGeom prst="ellipse">
                <a:avLst/>
              </a:prstGeom>
              <a:solidFill>
                <a:schemeClr val="accent1">
                  <a:lumMod val="20000"/>
                  <a:lumOff val="80000"/>
                </a:schemeClr>
              </a:solidFill>
              <a:ln>
                <a:solidFill>
                  <a:schemeClr val="accent1"/>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CH" sz="1200" dirty="0"/>
              </a:p>
            </p:txBody>
          </p:sp>
        </p:grpSp>
        <p:cxnSp>
          <p:nvCxnSpPr>
            <p:cNvPr id="5" name="Gerade Verbindung mit Pfeil 4">
              <a:extLst>
                <a:ext uri="{FF2B5EF4-FFF2-40B4-BE49-F238E27FC236}">
                  <a16:creationId xmlns:a16="http://schemas.microsoft.com/office/drawing/2014/main" id="{A520D9A5-4973-46BB-9E11-D05E86930AD8}"/>
                </a:ext>
              </a:extLst>
            </p:cNvPr>
            <p:cNvCxnSpPr/>
            <p:nvPr/>
          </p:nvCxnSpPr>
          <p:spPr>
            <a:xfrm flipH="1" flipV="1">
              <a:off x="8304181" y="4940374"/>
              <a:ext cx="266700" cy="99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Gerade Verbindung mit Pfeil 35">
              <a:extLst>
                <a:ext uri="{FF2B5EF4-FFF2-40B4-BE49-F238E27FC236}">
                  <a16:creationId xmlns:a16="http://schemas.microsoft.com/office/drawing/2014/main" id="{97497420-1883-4E1D-891E-041A5B143E51}"/>
                </a:ext>
              </a:extLst>
            </p:cNvPr>
            <p:cNvCxnSpPr>
              <a:cxnSpLocks/>
            </p:cNvCxnSpPr>
            <p:nvPr/>
          </p:nvCxnSpPr>
          <p:spPr>
            <a:xfrm flipH="1" flipV="1">
              <a:off x="8302562" y="4785046"/>
              <a:ext cx="355335" cy="1319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a:extLst>
                <a:ext uri="{FF2B5EF4-FFF2-40B4-BE49-F238E27FC236}">
                  <a16:creationId xmlns:a16="http://schemas.microsoft.com/office/drawing/2014/main" id="{6230BD86-6B7E-4D42-AC0F-B7D6848F9FE3}"/>
                </a:ext>
              </a:extLst>
            </p:cNvPr>
            <p:cNvCxnSpPr>
              <a:cxnSpLocks/>
            </p:cNvCxnSpPr>
            <p:nvPr/>
          </p:nvCxnSpPr>
          <p:spPr>
            <a:xfrm flipH="1" flipV="1">
              <a:off x="8243401" y="4626436"/>
              <a:ext cx="519542" cy="192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 name="Gruppieren 3">
            <a:extLst>
              <a:ext uri="{FF2B5EF4-FFF2-40B4-BE49-F238E27FC236}">
                <a16:creationId xmlns:a16="http://schemas.microsoft.com/office/drawing/2014/main" id="{742DFD79-CDDC-4C3B-B916-F17AD0D6A976}"/>
              </a:ext>
            </a:extLst>
          </p:cNvPr>
          <p:cNvGrpSpPr/>
          <p:nvPr/>
        </p:nvGrpSpPr>
        <p:grpSpPr>
          <a:xfrm>
            <a:off x="2001025" y="4423262"/>
            <a:ext cx="1619900" cy="1423645"/>
            <a:chOff x="2001025" y="4423262"/>
            <a:chExt cx="1619900" cy="1423645"/>
          </a:xfrm>
        </p:grpSpPr>
        <p:grpSp>
          <p:nvGrpSpPr>
            <p:cNvPr id="48" name="Gruppieren 47">
              <a:extLst>
                <a:ext uri="{FF2B5EF4-FFF2-40B4-BE49-F238E27FC236}">
                  <a16:creationId xmlns:a16="http://schemas.microsoft.com/office/drawing/2014/main" id="{8322ED32-D9A3-4265-9292-30B911B9488E}"/>
                </a:ext>
              </a:extLst>
            </p:cNvPr>
            <p:cNvGrpSpPr/>
            <p:nvPr/>
          </p:nvGrpSpPr>
          <p:grpSpPr>
            <a:xfrm>
              <a:off x="2001025" y="4423262"/>
              <a:ext cx="1619900" cy="1423645"/>
              <a:chOff x="3867224" y="2147914"/>
              <a:chExt cx="3945486" cy="3467480"/>
            </a:xfrm>
          </p:grpSpPr>
          <p:sp>
            <p:nvSpPr>
              <p:cNvPr id="49" name="Pfeil: in vier Richtungen 48">
                <a:extLst>
                  <a:ext uri="{FF2B5EF4-FFF2-40B4-BE49-F238E27FC236}">
                    <a16:creationId xmlns:a16="http://schemas.microsoft.com/office/drawing/2014/main" id="{7A0668C0-33AC-431C-8AB3-5A407F201466}"/>
                  </a:ext>
                </a:extLst>
              </p:cNvPr>
              <p:cNvSpPr/>
              <p:nvPr/>
            </p:nvSpPr>
            <p:spPr>
              <a:xfrm rot="2700000">
                <a:off x="4184850" y="2372058"/>
                <a:ext cx="3197954" cy="2973972"/>
              </a:xfrm>
              <a:prstGeom prst="quadArrow">
                <a:avLst>
                  <a:gd name="adj1" fmla="val 11387"/>
                  <a:gd name="adj2" fmla="val 13769"/>
                  <a:gd name="adj3" fmla="val 1218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a:p>
            </p:txBody>
          </p:sp>
          <p:grpSp>
            <p:nvGrpSpPr>
              <p:cNvPr id="50" name="Gruppieren 49">
                <a:extLst>
                  <a:ext uri="{FF2B5EF4-FFF2-40B4-BE49-F238E27FC236}">
                    <a16:creationId xmlns:a16="http://schemas.microsoft.com/office/drawing/2014/main" id="{EF06D293-FFF1-4959-8001-53218F88550C}"/>
                  </a:ext>
                </a:extLst>
              </p:cNvPr>
              <p:cNvGrpSpPr/>
              <p:nvPr/>
            </p:nvGrpSpPr>
            <p:grpSpPr>
              <a:xfrm>
                <a:off x="3867224" y="2147914"/>
                <a:ext cx="3446246" cy="3467480"/>
                <a:chOff x="3867224" y="2147914"/>
                <a:chExt cx="3446246" cy="3467480"/>
              </a:xfrm>
            </p:grpSpPr>
            <p:sp>
              <p:nvSpPr>
                <p:cNvPr id="52" name="Pfeil: nach rechts 51">
                  <a:extLst>
                    <a:ext uri="{FF2B5EF4-FFF2-40B4-BE49-F238E27FC236}">
                      <a16:creationId xmlns:a16="http://schemas.microsoft.com/office/drawing/2014/main" id="{A98BE0D9-3D12-4C2A-A9C8-44030A1E221D}"/>
                    </a:ext>
                  </a:extLst>
                </p:cNvPr>
                <p:cNvSpPr/>
                <p:nvPr/>
              </p:nvSpPr>
              <p:spPr>
                <a:xfrm>
                  <a:off x="4040008" y="4950597"/>
                  <a:ext cx="3259562" cy="664797"/>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53" name="Pfeil: nach rechts 52">
                  <a:extLst>
                    <a:ext uri="{FF2B5EF4-FFF2-40B4-BE49-F238E27FC236}">
                      <a16:creationId xmlns:a16="http://schemas.microsoft.com/office/drawing/2014/main" id="{5471D836-51F0-4179-8924-FC8FB7D5E8C8}"/>
                    </a:ext>
                  </a:extLst>
                </p:cNvPr>
                <p:cNvSpPr/>
                <p:nvPr/>
              </p:nvSpPr>
              <p:spPr>
                <a:xfrm rot="5400000" flipH="1">
                  <a:off x="2632018" y="3383120"/>
                  <a:ext cx="3135209" cy="664797"/>
                </a:xfrm>
                <a:prstGeom prst="rightArrow">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54" name="Gerade Verbindung mit Pfeil 53">
                  <a:extLst>
                    <a:ext uri="{FF2B5EF4-FFF2-40B4-BE49-F238E27FC236}">
                      <a16:creationId xmlns:a16="http://schemas.microsoft.com/office/drawing/2014/main" id="{44E3DFB4-4D97-4B68-81CD-252FF05A2C09}"/>
                    </a:ext>
                  </a:extLst>
                </p:cNvPr>
                <p:cNvCxnSpPr>
                  <a:cxnSpLocks/>
                </p:cNvCxnSpPr>
                <p:nvPr/>
              </p:nvCxnSpPr>
              <p:spPr>
                <a:xfrm flipV="1">
                  <a:off x="4181989" y="2189685"/>
                  <a:ext cx="0" cy="31314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Gerade Verbindung mit Pfeil 54">
                  <a:extLst>
                    <a:ext uri="{FF2B5EF4-FFF2-40B4-BE49-F238E27FC236}">
                      <a16:creationId xmlns:a16="http://schemas.microsoft.com/office/drawing/2014/main" id="{7C1CCC8D-22C1-4493-9C86-6FA439D47C7C}"/>
                    </a:ext>
                  </a:extLst>
                </p:cNvPr>
                <p:cNvCxnSpPr>
                  <a:cxnSpLocks/>
                </p:cNvCxnSpPr>
                <p:nvPr/>
              </p:nvCxnSpPr>
              <p:spPr>
                <a:xfrm>
                  <a:off x="4181989" y="5321168"/>
                  <a:ext cx="313148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Ellipse 50">
                <a:extLst>
                  <a:ext uri="{FF2B5EF4-FFF2-40B4-BE49-F238E27FC236}">
                    <a16:creationId xmlns:a16="http://schemas.microsoft.com/office/drawing/2014/main" id="{9FB59898-4689-4CFD-9011-AADD3229FFD4}"/>
                  </a:ext>
                </a:extLst>
              </p:cNvPr>
              <p:cNvSpPr/>
              <p:nvPr/>
            </p:nvSpPr>
            <p:spPr>
              <a:xfrm rot="19034689">
                <a:off x="5041900" y="2339139"/>
                <a:ext cx="2770810" cy="1804569"/>
              </a:xfrm>
              <a:prstGeom prst="ellipse">
                <a:avLst/>
              </a:prstGeom>
              <a:solidFill>
                <a:schemeClr val="accent4">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de-CH" sz="1200"/>
              </a:p>
            </p:txBody>
          </p:sp>
        </p:grpSp>
        <p:cxnSp>
          <p:nvCxnSpPr>
            <p:cNvPr id="38" name="Gerade Verbindung mit Pfeil 37">
              <a:extLst>
                <a:ext uri="{FF2B5EF4-FFF2-40B4-BE49-F238E27FC236}">
                  <a16:creationId xmlns:a16="http://schemas.microsoft.com/office/drawing/2014/main" id="{7CC6E250-C394-488D-82B7-73025286E819}"/>
                </a:ext>
              </a:extLst>
            </p:cNvPr>
            <p:cNvCxnSpPr>
              <a:cxnSpLocks/>
            </p:cNvCxnSpPr>
            <p:nvPr/>
          </p:nvCxnSpPr>
          <p:spPr>
            <a:xfrm flipV="1">
              <a:off x="2852675" y="4724859"/>
              <a:ext cx="398886" cy="384338"/>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919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 name="think-cell data - do not delete" hidden="1">
            <a:extLst>
              <a:ext uri="{FF2B5EF4-FFF2-40B4-BE49-F238E27FC236}">
                <a16:creationId xmlns:a16="http://schemas.microsoft.com/office/drawing/2014/main" id="{8F42B5D6-5188-07A9-44A0-63CE67BBFED8}"/>
              </a:ext>
            </a:extLst>
          </p:cNvPr>
          <p:cNvGraphicFramePr>
            <a:graphicFrameLocks noChangeAspect="1"/>
          </p:cNvGraphicFramePr>
          <p:nvPr>
            <p:custDataLst>
              <p:tags r:id="rId1"/>
            </p:custDataLst>
            <p:extLst>
              <p:ext uri="{D42A27DB-BD31-4B8C-83A1-F6EECF244321}">
                <p14:modId xmlns:p14="http://schemas.microsoft.com/office/powerpoint/2010/main" val="2180966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7" name="Gleichschenkliges Dreieck 36">
            <a:extLst>
              <a:ext uri="{FF2B5EF4-FFF2-40B4-BE49-F238E27FC236}">
                <a16:creationId xmlns:a16="http://schemas.microsoft.com/office/drawing/2014/main" id="{D4BD3052-087D-E40A-FFEB-0621532D0F74}"/>
              </a:ext>
            </a:extLst>
          </p:cNvPr>
          <p:cNvSpPr/>
          <p:nvPr/>
        </p:nvSpPr>
        <p:spPr>
          <a:xfrm rot="16200000">
            <a:off x="5357284" y="2047918"/>
            <a:ext cx="496089" cy="538963"/>
          </a:xfrm>
          <a:prstGeom prst="triangle">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Fußzeilenplatzhalter 1">
            <a:extLst>
              <a:ext uri="{FF2B5EF4-FFF2-40B4-BE49-F238E27FC236}">
                <a16:creationId xmlns:a16="http://schemas.microsoft.com/office/drawing/2014/main" id="{767973C1-4D27-C85B-C0D3-4AAAFF32CF69}"/>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4D76E453-FA6D-8B87-D078-8FD7FDC6F13A}"/>
              </a:ext>
            </a:extLst>
          </p:cNvPr>
          <p:cNvSpPr>
            <a:spLocks noGrp="1"/>
          </p:cNvSpPr>
          <p:nvPr>
            <p:ph type="body" sz="quarter" idx="10"/>
          </p:nvPr>
        </p:nvSpPr>
        <p:spPr/>
        <p:txBody>
          <a:bodyPr/>
          <a:lstStyle/>
          <a:p>
            <a:r>
              <a:rPr lang="de-CH" dirty="0">
                <a:solidFill>
                  <a:schemeClr val="accent1"/>
                </a:solidFill>
              </a:rPr>
              <a:t>Differential Benefits </a:t>
            </a:r>
            <a:r>
              <a:rPr lang="de-CH" dirty="0"/>
              <a:t>als marktorientiertes Maß für asymmetrische Wertschöpfung in strategischen Allianzen</a:t>
            </a:r>
          </a:p>
        </p:txBody>
      </p:sp>
      <p:grpSp>
        <p:nvGrpSpPr>
          <p:cNvPr id="4" name="Gruppieren 3">
            <a:extLst>
              <a:ext uri="{FF2B5EF4-FFF2-40B4-BE49-F238E27FC236}">
                <a16:creationId xmlns:a16="http://schemas.microsoft.com/office/drawing/2014/main" id="{3F24EBAA-321A-DE6A-5851-EBEA21D4C8D4}"/>
              </a:ext>
            </a:extLst>
          </p:cNvPr>
          <p:cNvGrpSpPr/>
          <p:nvPr/>
        </p:nvGrpSpPr>
        <p:grpSpPr>
          <a:xfrm>
            <a:off x="2916238" y="1460415"/>
            <a:ext cx="6344039" cy="3359655"/>
            <a:chOff x="3427363" y="1618658"/>
            <a:chExt cx="7250356" cy="3839613"/>
          </a:xfrm>
        </p:grpSpPr>
        <p:cxnSp>
          <p:nvCxnSpPr>
            <p:cNvPr id="5" name="Gerader Verbinder 4">
              <a:extLst>
                <a:ext uri="{FF2B5EF4-FFF2-40B4-BE49-F238E27FC236}">
                  <a16:creationId xmlns:a16="http://schemas.microsoft.com/office/drawing/2014/main" id="{A085557F-2570-2932-26D4-E4B8253B5A06}"/>
                </a:ext>
              </a:extLst>
            </p:cNvPr>
            <p:cNvCxnSpPr/>
            <p:nvPr/>
          </p:nvCxnSpPr>
          <p:spPr>
            <a:xfrm flipH="1" flipV="1">
              <a:off x="4346549" y="3190672"/>
              <a:ext cx="1805940" cy="35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 name="Rechteck 5">
              <a:extLst>
                <a:ext uri="{FF2B5EF4-FFF2-40B4-BE49-F238E27FC236}">
                  <a16:creationId xmlns:a16="http://schemas.microsoft.com/office/drawing/2014/main" id="{F0968464-6EFA-D215-F7CC-282E9669357D}"/>
                </a:ext>
              </a:extLst>
            </p:cNvPr>
            <p:cNvSpPr/>
            <p:nvPr/>
          </p:nvSpPr>
          <p:spPr>
            <a:xfrm>
              <a:off x="5124076" y="1618658"/>
              <a:ext cx="3334659" cy="488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b="1" dirty="0">
                  <a:solidFill>
                    <a:schemeClr val="accent4"/>
                  </a:solidFill>
                  <a:cs typeface="Arial" panose="020B0604020202020204" pitchFamily="34" charset="0"/>
                </a:rPr>
                <a:t>Differential Benefits</a:t>
              </a:r>
            </a:p>
          </p:txBody>
        </p:sp>
        <p:cxnSp>
          <p:nvCxnSpPr>
            <p:cNvPr id="7" name="Gerader Verbinder 6">
              <a:extLst>
                <a:ext uri="{FF2B5EF4-FFF2-40B4-BE49-F238E27FC236}">
                  <a16:creationId xmlns:a16="http://schemas.microsoft.com/office/drawing/2014/main" id="{DA5F2121-D352-70A8-0ACB-F6BD6B71778B}"/>
                </a:ext>
              </a:extLst>
            </p:cNvPr>
            <p:cNvCxnSpPr>
              <a:cxnSpLocks/>
            </p:cNvCxnSpPr>
            <p:nvPr/>
          </p:nvCxnSpPr>
          <p:spPr>
            <a:xfrm flipH="1">
              <a:off x="5139028" y="2893492"/>
              <a:ext cx="1013461"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46C5DDC9-FD8B-0B3B-C530-ACC27F2A9E14}"/>
                </a:ext>
              </a:extLst>
            </p:cNvPr>
            <p:cNvCxnSpPr>
              <a:cxnSpLocks/>
            </p:cNvCxnSpPr>
            <p:nvPr/>
          </p:nvCxnSpPr>
          <p:spPr>
            <a:xfrm flipH="1">
              <a:off x="6812916" y="3203972"/>
              <a:ext cx="88328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7EFB96FA-90F8-8A86-8941-7BBA2F89A657}"/>
                </a:ext>
              </a:extLst>
            </p:cNvPr>
            <p:cNvCxnSpPr>
              <a:cxnSpLocks/>
            </p:cNvCxnSpPr>
            <p:nvPr/>
          </p:nvCxnSpPr>
          <p:spPr>
            <a:xfrm flipH="1" flipV="1">
              <a:off x="6812916" y="2308861"/>
              <a:ext cx="161194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7575735F-DF2A-2360-D01E-5FAB0C368951}"/>
                </a:ext>
              </a:extLst>
            </p:cNvPr>
            <p:cNvCxnSpPr>
              <a:cxnSpLocks/>
            </p:cNvCxnSpPr>
            <p:nvPr/>
          </p:nvCxnSpPr>
          <p:spPr>
            <a:xfrm flipH="1">
              <a:off x="6152489" y="2308860"/>
              <a:ext cx="660427" cy="584633"/>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7C3872-FB2E-CC68-509A-DB6D55DA4462}"/>
                </a:ext>
              </a:extLst>
            </p:cNvPr>
            <p:cNvCxnSpPr>
              <a:cxnSpLocks/>
            </p:cNvCxnSpPr>
            <p:nvPr/>
          </p:nvCxnSpPr>
          <p:spPr>
            <a:xfrm flipH="1">
              <a:off x="6152489" y="3201442"/>
              <a:ext cx="660427" cy="0"/>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C7038BB7-D93D-8438-4953-403F3AA8EEB9}"/>
                </a:ext>
              </a:extLst>
            </p:cNvPr>
            <p:cNvCxnSpPr/>
            <p:nvPr/>
          </p:nvCxnSpPr>
          <p:spPr>
            <a:xfrm>
              <a:off x="6152489" y="2921591"/>
              <a:ext cx="0" cy="251937"/>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3B3A28AF-1C64-C590-776A-BEEF48D27E2D}"/>
                </a:ext>
              </a:extLst>
            </p:cNvPr>
            <p:cNvCxnSpPr>
              <a:cxnSpLocks/>
            </p:cNvCxnSpPr>
            <p:nvPr/>
          </p:nvCxnSpPr>
          <p:spPr>
            <a:xfrm>
              <a:off x="6819106" y="2893494"/>
              <a:ext cx="0" cy="300750"/>
            </a:xfrm>
            <a:prstGeom prst="straightConnector1">
              <a:avLst/>
            </a:prstGeom>
            <a:ln>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4" name="Gruppieren 13">
              <a:extLst>
                <a:ext uri="{FF2B5EF4-FFF2-40B4-BE49-F238E27FC236}">
                  <a16:creationId xmlns:a16="http://schemas.microsoft.com/office/drawing/2014/main" id="{04D73CD4-3C0B-258C-D5E1-01DFA5102C9E}"/>
                </a:ext>
              </a:extLst>
            </p:cNvPr>
            <p:cNvGrpSpPr/>
            <p:nvPr/>
          </p:nvGrpSpPr>
          <p:grpSpPr>
            <a:xfrm>
              <a:off x="3729329" y="2876348"/>
              <a:ext cx="2575560" cy="1830704"/>
              <a:chOff x="2286000" y="2886076"/>
              <a:chExt cx="2575560" cy="1830704"/>
            </a:xfrm>
          </p:grpSpPr>
          <p:sp>
            <p:nvSpPr>
              <p:cNvPr id="32" name="Rechteck 31">
                <a:extLst>
                  <a:ext uri="{FF2B5EF4-FFF2-40B4-BE49-F238E27FC236}">
                    <a16:creationId xmlns:a16="http://schemas.microsoft.com/office/drawing/2014/main" id="{A05E3D43-D63A-1C9F-4AB9-1B9CA6628FC8}"/>
                  </a:ext>
                </a:extLst>
              </p:cNvPr>
              <p:cNvSpPr/>
              <p:nvPr/>
            </p:nvSpPr>
            <p:spPr>
              <a:xfrm>
                <a:off x="29032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33" name="Rechteck 32">
                <a:extLst>
                  <a:ext uri="{FF2B5EF4-FFF2-40B4-BE49-F238E27FC236}">
                    <a16:creationId xmlns:a16="http://schemas.microsoft.com/office/drawing/2014/main" id="{D57E6A43-A026-80F1-B7B4-492432311C3B}"/>
                  </a:ext>
                </a:extLst>
              </p:cNvPr>
              <p:cNvSpPr/>
              <p:nvPr/>
            </p:nvSpPr>
            <p:spPr>
              <a:xfrm>
                <a:off x="29032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34" name="Rechteck 33">
                <a:extLst>
                  <a:ext uri="{FF2B5EF4-FFF2-40B4-BE49-F238E27FC236}">
                    <a16:creationId xmlns:a16="http://schemas.microsoft.com/office/drawing/2014/main" id="{EFEA5E4E-D209-05EA-E02D-D2F3862320A3}"/>
                  </a:ext>
                </a:extLst>
              </p:cNvPr>
              <p:cNvSpPr/>
              <p:nvPr/>
            </p:nvSpPr>
            <p:spPr>
              <a:xfrm>
                <a:off x="3695700" y="3474720"/>
                <a:ext cx="548640" cy="124206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35" name="Rechteck 34">
                <a:extLst>
                  <a:ext uri="{FF2B5EF4-FFF2-40B4-BE49-F238E27FC236}">
                    <a16:creationId xmlns:a16="http://schemas.microsoft.com/office/drawing/2014/main" id="{052665F5-91A3-4BD5-0A69-79B82E7A0ECA}"/>
                  </a:ext>
                </a:extLst>
              </p:cNvPr>
              <p:cNvSpPr/>
              <p:nvPr/>
            </p:nvSpPr>
            <p:spPr>
              <a:xfrm>
                <a:off x="3695700" y="288607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cxnSp>
            <p:nvCxnSpPr>
              <p:cNvPr id="36" name="Gerader Verbinder 35">
                <a:extLst>
                  <a:ext uri="{FF2B5EF4-FFF2-40B4-BE49-F238E27FC236}">
                    <a16:creationId xmlns:a16="http://schemas.microsoft.com/office/drawing/2014/main" id="{3298099A-CD7B-AA07-2D77-E226CF0A5C4B}"/>
                  </a:ext>
                </a:extLst>
              </p:cNvPr>
              <p:cNvCxnSpPr>
                <a:cxnSpLocks/>
              </p:cNvCxnSpPr>
              <p:nvPr/>
            </p:nvCxnSpPr>
            <p:spPr>
              <a:xfrm>
                <a:off x="228600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hteck 14">
              <a:extLst>
                <a:ext uri="{FF2B5EF4-FFF2-40B4-BE49-F238E27FC236}">
                  <a16:creationId xmlns:a16="http://schemas.microsoft.com/office/drawing/2014/main" id="{82200D74-ED2B-44BA-133B-DBD3A1BC99AC}"/>
                </a:ext>
              </a:extLst>
            </p:cNvPr>
            <p:cNvSpPr/>
            <p:nvPr/>
          </p:nvSpPr>
          <p:spPr>
            <a:xfrm>
              <a:off x="4192305" y="4775886"/>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16" name="Rechteck 15">
              <a:extLst>
                <a:ext uri="{FF2B5EF4-FFF2-40B4-BE49-F238E27FC236}">
                  <a16:creationId xmlns:a16="http://schemas.microsoft.com/office/drawing/2014/main" id="{B830BF7A-0342-0712-7DF0-2CD0C92AE2AB}"/>
                </a:ext>
              </a:extLst>
            </p:cNvPr>
            <p:cNvSpPr/>
            <p:nvPr/>
          </p:nvSpPr>
          <p:spPr>
            <a:xfrm>
              <a:off x="3427363" y="5215215"/>
              <a:ext cx="3179486" cy="232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tx1"/>
                  </a:solidFill>
                  <a:cs typeface="Arial" panose="020B0604020202020204" pitchFamily="34" charset="0"/>
                </a:rPr>
                <a:t>Ohne</a:t>
              </a:r>
              <a:br>
                <a:rPr lang="de-DE" sz="1100" b="1" dirty="0">
                  <a:solidFill>
                    <a:schemeClr val="tx1"/>
                  </a:solidFill>
                  <a:cs typeface="Arial" panose="020B0604020202020204" pitchFamily="34" charset="0"/>
                </a:rPr>
              </a:br>
              <a:r>
                <a:rPr lang="de-DE" sz="1100" b="1" dirty="0">
                  <a:solidFill>
                    <a:schemeClr val="tx1"/>
                  </a:solidFill>
                  <a:cs typeface="Arial" panose="020B0604020202020204" pitchFamily="34" charset="0"/>
                </a:rPr>
                <a:t>Board </a:t>
              </a:r>
              <a:r>
                <a:rPr lang="de-DE" sz="1100" b="1" dirty="0" err="1">
                  <a:solidFill>
                    <a:schemeClr val="tx1"/>
                  </a:solidFill>
                  <a:cs typeface="Arial" panose="020B0604020202020204" pitchFamily="34" charset="0"/>
                </a:rPr>
                <a:t>Interlocks</a:t>
              </a:r>
              <a:endParaRPr lang="de-DE" sz="1100" b="1" dirty="0">
                <a:solidFill>
                  <a:schemeClr val="tx1"/>
                </a:solidFill>
                <a:cs typeface="Arial" panose="020B0604020202020204" pitchFamily="34" charset="0"/>
              </a:endParaRPr>
            </a:p>
          </p:txBody>
        </p:sp>
        <p:sp>
          <p:nvSpPr>
            <p:cNvPr id="17" name="Rechteck 16">
              <a:extLst>
                <a:ext uri="{FF2B5EF4-FFF2-40B4-BE49-F238E27FC236}">
                  <a16:creationId xmlns:a16="http://schemas.microsoft.com/office/drawing/2014/main" id="{C9202610-7A46-9457-D61D-8E3E324C6FB5}"/>
                </a:ext>
              </a:extLst>
            </p:cNvPr>
            <p:cNvSpPr/>
            <p:nvPr/>
          </p:nvSpPr>
          <p:spPr>
            <a:xfrm>
              <a:off x="4397786" y="2716480"/>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18" name="Rechteck 17">
              <a:extLst>
                <a:ext uri="{FF2B5EF4-FFF2-40B4-BE49-F238E27FC236}">
                  <a16:creationId xmlns:a16="http://schemas.microsoft.com/office/drawing/2014/main" id="{736B984B-1E5A-F522-C765-4B99F07E6991}"/>
                </a:ext>
              </a:extLst>
            </p:cNvPr>
            <p:cNvSpPr/>
            <p:nvPr/>
          </p:nvSpPr>
          <p:spPr>
            <a:xfrm>
              <a:off x="5190266" y="2371021"/>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grpSp>
          <p:nvGrpSpPr>
            <p:cNvPr id="19" name="Gruppieren 18">
              <a:extLst>
                <a:ext uri="{FF2B5EF4-FFF2-40B4-BE49-F238E27FC236}">
                  <a16:creationId xmlns:a16="http://schemas.microsoft.com/office/drawing/2014/main" id="{2C2E1B2F-6733-8680-FFF7-C39FB478665A}"/>
                </a:ext>
              </a:extLst>
            </p:cNvPr>
            <p:cNvGrpSpPr/>
            <p:nvPr/>
          </p:nvGrpSpPr>
          <p:grpSpPr>
            <a:xfrm>
              <a:off x="6530339" y="2288382"/>
              <a:ext cx="2575560" cy="2428398"/>
              <a:chOff x="5577840" y="2288382"/>
              <a:chExt cx="2575560" cy="2428398"/>
            </a:xfrm>
          </p:grpSpPr>
          <p:grpSp>
            <p:nvGrpSpPr>
              <p:cNvPr id="26" name="Gruppieren 25">
                <a:extLst>
                  <a:ext uri="{FF2B5EF4-FFF2-40B4-BE49-F238E27FC236}">
                    <a16:creationId xmlns:a16="http://schemas.microsoft.com/office/drawing/2014/main" id="{F616E7E1-9E6A-1C0E-DF50-146CBD6B5CD4}"/>
                  </a:ext>
                </a:extLst>
              </p:cNvPr>
              <p:cNvGrpSpPr/>
              <p:nvPr/>
            </p:nvGrpSpPr>
            <p:grpSpPr>
              <a:xfrm>
                <a:off x="6195060" y="2288382"/>
                <a:ext cx="1341120" cy="2428398"/>
                <a:chOff x="6141720" y="2288382"/>
                <a:chExt cx="1341120" cy="2428398"/>
              </a:xfrm>
            </p:grpSpPr>
            <p:sp>
              <p:nvSpPr>
                <p:cNvPr id="28" name="Rechteck 27">
                  <a:extLst>
                    <a:ext uri="{FF2B5EF4-FFF2-40B4-BE49-F238E27FC236}">
                      <a16:creationId xmlns:a16="http://schemas.microsoft.com/office/drawing/2014/main" id="{FE0B546E-C44F-740E-FDB2-16BA747C574D}"/>
                    </a:ext>
                  </a:extLst>
                </p:cNvPr>
                <p:cNvSpPr/>
                <p:nvPr/>
              </p:nvSpPr>
              <p:spPr>
                <a:xfrm>
                  <a:off x="61417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29" name="Rechteck 28">
                  <a:extLst>
                    <a:ext uri="{FF2B5EF4-FFF2-40B4-BE49-F238E27FC236}">
                      <a16:creationId xmlns:a16="http://schemas.microsoft.com/office/drawing/2014/main" id="{F82A01BD-940F-08DE-A86E-DD03E4580441}"/>
                    </a:ext>
                  </a:extLst>
                </p:cNvPr>
                <p:cNvSpPr/>
                <p:nvPr/>
              </p:nvSpPr>
              <p:spPr>
                <a:xfrm>
                  <a:off x="6934200" y="3474720"/>
                  <a:ext cx="548640" cy="124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30" name="Rechteck 29">
                  <a:extLst>
                    <a:ext uri="{FF2B5EF4-FFF2-40B4-BE49-F238E27FC236}">
                      <a16:creationId xmlns:a16="http://schemas.microsoft.com/office/drawing/2014/main" id="{05DFE7F2-C023-DDBA-26D6-E2CBEAC0C997}"/>
                    </a:ext>
                  </a:extLst>
                </p:cNvPr>
                <p:cNvSpPr/>
                <p:nvPr/>
              </p:nvSpPr>
              <p:spPr>
                <a:xfrm>
                  <a:off x="6934200" y="2288382"/>
                  <a:ext cx="548640" cy="1186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31" name="Rechteck 30">
                  <a:extLst>
                    <a:ext uri="{FF2B5EF4-FFF2-40B4-BE49-F238E27FC236}">
                      <a16:creationId xmlns:a16="http://schemas.microsoft.com/office/drawing/2014/main" id="{73F73197-AD1E-9F8C-A373-75BA5E4E4C3F}"/>
                    </a:ext>
                  </a:extLst>
                </p:cNvPr>
                <p:cNvSpPr/>
                <p:nvPr/>
              </p:nvSpPr>
              <p:spPr>
                <a:xfrm>
                  <a:off x="61417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grpSp>
          <p:cxnSp>
            <p:nvCxnSpPr>
              <p:cNvPr id="27" name="Gerader Verbinder 26">
                <a:extLst>
                  <a:ext uri="{FF2B5EF4-FFF2-40B4-BE49-F238E27FC236}">
                    <a16:creationId xmlns:a16="http://schemas.microsoft.com/office/drawing/2014/main" id="{32B6E130-FE32-7B0E-0040-127F5742736C}"/>
                  </a:ext>
                </a:extLst>
              </p:cNvPr>
              <p:cNvCxnSpPr>
                <a:cxnSpLocks/>
              </p:cNvCxnSpPr>
              <p:nvPr/>
            </p:nvCxnSpPr>
            <p:spPr>
              <a:xfrm>
                <a:off x="557784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0" name="Rechteck 19">
              <a:extLst>
                <a:ext uri="{FF2B5EF4-FFF2-40B4-BE49-F238E27FC236}">
                  <a16:creationId xmlns:a16="http://schemas.microsoft.com/office/drawing/2014/main" id="{83631DE7-959B-561C-9040-41823B732A54}"/>
                </a:ext>
              </a:extLst>
            </p:cNvPr>
            <p:cNvSpPr/>
            <p:nvPr/>
          </p:nvSpPr>
          <p:spPr>
            <a:xfrm>
              <a:off x="8647885" y="400026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rgbClr val="6C6C6C"/>
                  </a:solidFill>
                  <a:cs typeface="Arial" panose="020B0604020202020204" pitchFamily="34" charset="0"/>
                </a:rPr>
                <a:t>Common Benefits</a:t>
              </a:r>
            </a:p>
          </p:txBody>
        </p:sp>
        <p:sp>
          <p:nvSpPr>
            <p:cNvPr id="21" name="Rechteck 20">
              <a:extLst>
                <a:ext uri="{FF2B5EF4-FFF2-40B4-BE49-F238E27FC236}">
                  <a16:creationId xmlns:a16="http://schemas.microsoft.com/office/drawing/2014/main" id="{DF4A2525-4ECD-B143-F585-115C165EBC59}"/>
                </a:ext>
              </a:extLst>
            </p:cNvPr>
            <p:cNvSpPr/>
            <p:nvPr/>
          </p:nvSpPr>
          <p:spPr>
            <a:xfrm>
              <a:off x="8647885" y="2512338"/>
              <a:ext cx="2029834"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cs typeface="Arial" panose="020B0604020202020204" pitchFamily="34" charset="0"/>
                </a:rPr>
                <a:t>Private Benefits</a:t>
              </a:r>
            </a:p>
          </p:txBody>
        </p:sp>
        <p:sp>
          <p:nvSpPr>
            <p:cNvPr id="22" name="Rechteck 21">
              <a:extLst>
                <a:ext uri="{FF2B5EF4-FFF2-40B4-BE49-F238E27FC236}">
                  <a16:creationId xmlns:a16="http://schemas.microsoft.com/office/drawing/2014/main" id="{82346F7C-6792-8EFC-0B9E-048389D61EA1}"/>
                </a:ext>
              </a:extLst>
            </p:cNvPr>
            <p:cNvSpPr/>
            <p:nvPr/>
          </p:nvSpPr>
          <p:spPr>
            <a:xfrm>
              <a:off x="6993316" y="4785614"/>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23" name="Rechteck 22">
              <a:extLst>
                <a:ext uri="{FF2B5EF4-FFF2-40B4-BE49-F238E27FC236}">
                  <a16:creationId xmlns:a16="http://schemas.microsoft.com/office/drawing/2014/main" id="{341A0827-1038-0601-192F-63981D90B5B6}"/>
                </a:ext>
              </a:extLst>
            </p:cNvPr>
            <p:cNvSpPr/>
            <p:nvPr/>
          </p:nvSpPr>
          <p:spPr>
            <a:xfrm>
              <a:off x="6228376" y="5146379"/>
              <a:ext cx="3179486"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accent1"/>
                  </a:solidFill>
                  <a:cs typeface="Arial" panose="020B0604020202020204" pitchFamily="34" charset="0"/>
                </a:rPr>
                <a:t>Mit</a:t>
              </a:r>
              <a:br>
                <a:rPr lang="de-DE" sz="1100" b="1" dirty="0">
                  <a:solidFill>
                    <a:schemeClr val="accent1"/>
                  </a:solidFill>
                  <a:cs typeface="Arial" panose="020B0604020202020204" pitchFamily="34" charset="0"/>
                </a:rPr>
              </a:br>
              <a:r>
                <a:rPr lang="de-DE" sz="1100" b="1" dirty="0">
                  <a:solidFill>
                    <a:schemeClr val="accent1"/>
                  </a:solidFill>
                  <a:cs typeface="Arial" panose="020B0604020202020204" pitchFamily="34" charset="0"/>
                </a:rPr>
                <a:t>Board </a:t>
              </a:r>
              <a:r>
                <a:rPr lang="de-DE" sz="1100" b="1" dirty="0" err="1">
                  <a:solidFill>
                    <a:schemeClr val="accent1"/>
                  </a:solidFill>
                  <a:cs typeface="Arial" panose="020B0604020202020204" pitchFamily="34" charset="0"/>
                </a:rPr>
                <a:t>Interlocks</a:t>
              </a:r>
              <a:endParaRPr lang="de-DE" sz="1100" b="1" dirty="0">
                <a:solidFill>
                  <a:schemeClr val="accent1"/>
                </a:solidFill>
                <a:cs typeface="Arial" panose="020B0604020202020204" pitchFamily="34" charset="0"/>
              </a:endParaRPr>
            </a:p>
          </p:txBody>
        </p:sp>
        <p:sp>
          <p:nvSpPr>
            <p:cNvPr id="24" name="Rechteck 23">
              <a:extLst>
                <a:ext uri="{FF2B5EF4-FFF2-40B4-BE49-F238E27FC236}">
                  <a16:creationId xmlns:a16="http://schemas.microsoft.com/office/drawing/2014/main" id="{AA127653-ABDD-FB59-3750-FC432DA0D709}"/>
                </a:ext>
              </a:extLst>
            </p:cNvPr>
            <p:cNvSpPr/>
            <p:nvPr/>
          </p:nvSpPr>
          <p:spPr>
            <a:xfrm>
              <a:off x="7200107" y="2784097"/>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25" name="Rechteck 24">
              <a:extLst>
                <a:ext uri="{FF2B5EF4-FFF2-40B4-BE49-F238E27FC236}">
                  <a16:creationId xmlns:a16="http://schemas.microsoft.com/office/drawing/2014/main" id="{F5B808D5-AB9B-23E4-705D-26C249145C84}"/>
                </a:ext>
              </a:extLst>
            </p:cNvPr>
            <p:cNvSpPr/>
            <p:nvPr/>
          </p:nvSpPr>
          <p:spPr>
            <a:xfrm>
              <a:off x="7992587" y="1771379"/>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cxnSp>
          <p:nvCxnSpPr>
            <p:cNvPr id="42" name="Gerader Verbinder 41">
              <a:extLst>
                <a:ext uri="{FF2B5EF4-FFF2-40B4-BE49-F238E27FC236}">
                  <a16:creationId xmlns:a16="http://schemas.microsoft.com/office/drawing/2014/main" id="{3877B4BE-6B63-8946-590F-46DAD6463360}"/>
                </a:ext>
              </a:extLst>
            </p:cNvPr>
            <p:cNvCxnSpPr>
              <a:cxnSpLocks/>
            </p:cNvCxnSpPr>
            <p:nvPr/>
          </p:nvCxnSpPr>
          <p:spPr>
            <a:xfrm flipH="1">
              <a:off x="6171842" y="2893494"/>
              <a:ext cx="647264" cy="0"/>
            </a:xfrm>
            <a:prstGeom prst="line">
              <a:avLst/>
            </a:prstGeom>
            <a:ln>
              <a:solidFill>
                <a:schemeClr val="bg2"/>
              </a:solidFill>
              <a:prstDash val="lgDash"/>
            </a:ln>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25CC802A-500E-F16E-60CF-5F72991E360E}"/>
                </a:ext>
              </a:extLst>
            </p:cNvPr>
            <p:cNvCxnSpPr>
              <a:cxnSpLocks/>
            </p:cNvCxnSpPr>
            <p:nvPr/>
          </p:nvCxnSpPr>
          <p:spPr>
            <a:xfrm>
              <a:off x="6819106" y="2314590"/>
              <a:ext cx="0" cy="578904"/>
            </a:xfrm>
            <a:prstGeom prst="line">
              <a:avLst/>
            </a:prstGeom>
            <a:ln>
              <a:solidFill>
                <a:schemeClr val="accent4"/>
              </a:solidFill>
              <a:prstDash val="lgDash"/>
              <a:headEnd type="triangle"/>
              <a:tailEnd type="none"/>
            </a:ln>
          </p:spPr>
          <p:style>
            <a:lnRef idx="1">
              <a:schemeClr val="accent1"/>
            </a:lnRef>
            <a:fillRef idx="0">
              <a:schemeClr val="accent1"/>
            </a:fillRef>
            <a:effectRef idx="0">
              <a:schemeClr val="accent1"/>
            </a:effectRef>
            <a:fontRef idx="minor">
              <a:schemeClr val="tx1"/>
            </a:fontRef>
          </p:style>
        </p:cxnSp>
      </p:grpSp>
      <p:pic>
        <p:nvPicPr>
          <p:cNvPr id="38" name="Grafik 37">
            <a:extLst>
              <a:ext uri="{FF2B5EF4-FFF2-40B4-BE49-F238E27FC236}">
                <a16:creationId xmlns:a16="http://schemas.microsoft.com/office/drawing/2014/main" id="{89E8CE4D-7587-21BE-DAFD-3DC1CCE71207}"/>
              </a:ext>
            </a:extLst>
          </p:cNvPr>
          <p:cNvPicPr>
            <a:picLocks noChangeAspect="1"/>
          </p:cNvPicPr>
          <p:nvPr/>
        </p:nvPicPr>
        <p:blipFill>
          <a:blip r:embed="rId5"/>
          <a:stretch>
            <a:fillRect/>
          </a:stretch>
        </p:blipFill>
        <p:spPr>
          <a:xfrm>
            <a:off x="3211367" y="5200799"/>
            <a:ext cx="4445393" cy="517575"/>
          </a:xfrm>
          <a:prstGeom prst="rect">
            <a:avLst/>
          </a:prstGeom>
        </p:spPr>
      </p:pic>
    </p:spTree>
    <p:extLst>
      <p:ext uri="{BB962C8B-B14F-4D97-AF65-F5344CB8AC3E}">
        <p14:creationId xmlns:p14="http://schemas.microsoft.com/office/powerpoint/2010/main" val="3546114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0" name="think-cell data - do not delete" hidden="1">
            <a:extLst>
              <a:ext uri="{FF2B5EF4-FFF2-40B4-BE49-F238E27FC236}">
                <a16:creationId xmlns:a16="http://schemas.microsoft.com/office/drawing/2014/main" id="{4A15754A-47F7-463C-9B39-DA6ABE1ACC5B}"/>
              </a:ext>
            </a:extLst>
          </p:cNvPr>
          <p:cNvGraphicFramePr>
            <a:graphicFrameLocks noChangeAspect="1"/>
          </p:cNvGraphicFramePr>
          <p:nvPr>
            <p:custDataLst>
              <p:tags r:id="rId1"/>
            </p:custDataLst>
            <p:extLst>
              <p:ext uri="{D42A27DB-BD31-4B8C-83A1-F6EECF244321}">
                <p14:modId xmlns:p14="http://schemas.microsoft.com/office/powerpoint/2010/main" val="22030183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10" imgH="409" progId="TCLayout.ActiveDocument.1">
                  <p:embed/>
                </p:oleObj>
              </mc:Choice>
              <mc:Fallback>
                <p:oleObj name="think-cell Folie" r:id="rId4" imgW="410" imgH="409"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73EB35F4-03D9-47DC-AEDD-F0A2DE8C5445}"/>
              </a:ext>
            </a:extLst>
          </p:cNvPr>
          <p:cNvSpPr>
            <a:spLocks noGrp="1"/>
          </p:cNvSpPr>
          <p:nvPr>
            <p:ph type="ftr" sz="quarter" idx="3"/>
          </p:nvPr>
        </p:nvSpPr>
        <p:spPr/>
        <p:txBody>
          <a:bodyPr/>
          <a:lstStyle/>
          <a:p>
            <a:r>
              <a:rPr lang="de-DE" dirty="0"/>
              <a:t>Überblick über die Dissertation</a:t>
            </a:r>
          </a:p>
        </p:txBody>
      </p:sp>
      <p:sp>
        <p:nvSpPr>
          <p:cNvPr id="3" name="Textplatzhalter 2">
            <a:extLst>
              <a:ext uri="{FF2B5EF4-FFF2-40B4-BE49-F238E27FC236}">
                <a16:creationId xmlns:a16="http://schemas.microsoft.com/office/drawing/2014/main" id="{5E084877-7356-4E3E-A848-D3C242C363A6}"/>
              </a:ext>
            </a:extLst>
          </p:cNvPr>
          <p:cNvSpPr>
            <a:spLocks noGrp="1"/>
          </p:cNvSpPr>
          <p:nvPr>
            <p:ph type="body" sz="quarter" idx="10"/>
          </p:nvPr>
        </p:nvSpPr>
        <p:spPr/>
        <p:txBody>
          <a:bodyPr/>
          <a:lstStyle/>
          <a:p>
            <a:r>
              <a:rPr lang="de-DE" dirty="0"/>
              <a:t>Einordnung der Dissertation in die Strategic Management Literatur</a:t>
            </a:r>
            <a:endParaRPr lang="de-CH" dirty="0"/>
          </a:p>
        </p:txBody>
      </p:sp>
      <p:grpSp>
        <p:nvGrpSpPr>
          <p:cNvPr id="25" name="Gruppieren 24">
            <a:extLst>
              <a:ext uri="{FF2B5EF4-FFF2-40B4-BE49-F238E27FC236}">
                <a16:creationId xmlns:a16="http://schemas.microsoft.com/office/drawing/2014/main" id="{D8646E74-F01A-43D8-8775-5D0165801CFF}"/>
              </a:ext>
            </a:extLst>
          </p:cNvPr>
          <p:cNvGrpSpPr/>
          <p:nvPr/>
        </p:nvGrpSpPr>
        <p:grpSpPr>
          <a:xfrm>
            <a:off x="6027771" y="1634735"/>
            <a:ext cx="1219350" cy="3153534"/>
            <a:chOff x="3916072" y="3096631"/>
            <a:chExt cx="1100582" cy="2846372"/>
          </a:xfrm>
        </p:grpSpPr>
        <p:grpSp>
          <p:nvGrpSpPr>
            <p:cNvPr id="26" name="Gruppieren 25">
              <a:extLst>
                <a:ext uri="{FF2B5EF4-FFF2-40B4-BE49-F238E27FC236}">
                  <a16:creationId xmlns:a16="http://schemas.microsoft.com/office/drawing/2014/main" id="{922225FE-AC27-483D-910A-8DA96FE671A6}"/>
                </a:ext>
              </a:extLst>
            </p:cNvPr>
            <p:cNvGrpSpPr/>
            <p:nvPr/>
          </p:nvGrpSpPr>
          <p:grpSpPr>
            <a:xfrm>
              <a:off x="4010353" y="5586542"/>
              <a:ext cx="960116" cy="356461"/>
              <a:chOff x="4010353" y="5586542"/>
              <a:chExt cx="960116" cy="356461"/>
            </a:xfrm>
          </p:grpSpPr>
          <p:sp>
            <p:nvSpPr>
              <p:cNvPr id="56" name="Oval 32">
                <a:extLst>
                  <a:ext uri="{FF2B5EF4-FFF2-40B4-BE49-F238E27FC236}">
                    <a16:creationId xmlns:a16="http://schemas.microsoft.com/office/drawing/2014/main" id="{61A4BE8C-F83A-4283-A2FB-3BB5D15E7004}"/>
                  </a:ext>
                </a:extLst>
              </p:cNvPr>
              <p:cNvSpPr/>
              <p:nvPr/>
            </p:nvSpPr>
            <p:spPr>
              <a:xfrm>
                <a:off x="4010353" y="5586542"/>
                <a:ext cx="960116" cy="356461"/>
              </a:xfrm>
              <a:prstGeom prst="ellips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Oval 33">
                <a:extLst>
                  <a:ext uri="{FF2B5EF4-FFF2-40B4-BE49-F238E27FC236}">
                    <a16:creationId xmlns:a16="http://schemas.microsoft.com/office/drawing/2014/main" id="{5E6420FF-BFD7-4C85-A8CD-5908BFB42A5D}"/>
                  </a:ext>
                </a:extLst>
              </p:cNvPr>
              <p:cNvSpPr/>
              <p:nvPr/>
            </p:nvSpPr>
            <p:spPr>
              <a:xfrm>
                <a:off x="4101930" y="5586542"/>
                <a:ext cx="820985" cy="304806"/>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7" name="Group 4">
              <a:extLst>
                <a:ext uri="{FF2B5EF4-FFF2-40B4-BE49-F238E27FC236}">
                  <a16:creationId xmlns:a16="http://schemas.microsoft.com/office/drawing/2014/main" id="{772B2ECF-4FE2-472C-AA07-C5B4F9246808}"/>
                </a:ext>
              </a:extLst>
            </p:cNvPr>
            <p:cNvGrpSpPr>
              <a:grpSpLocks noChangeAspect="1"/>
            </p:cNvGrpSpPr>
            <p:nvPr/>
          </p:nvGrpSpPr>
          <p:grpSpPr bwMode="auto">
            <a:xfrm flipH="1">
              <a:off x="3916072" y="3096631"/>
              <a:ext cx="1100582" cy="2695941"/>
              <a:chOff x="2655" y="1575"/>
              <a:chExt cx="450" cy="1170"/>
            </a:xfrm>
          </p:grpSpPr>
          <p:sp>
            <p:nvSpPr>
              <p:cNvPr id="28" name="Freeform 29">
                <a:extLst>
                  <a:ext uri="{FF2B5EF4-FFF2-40B4-BE49-F238E27FC236}">
                    <a16:creationId xmlns:a16="http://schemas.microsoft.com/office/drawing/2014/main" id="{4C304094-1D18-49BC-8879-424D9E47371D}"/>
                  </a:ext>
                </a:extLst>
              </p:cNvPr>
              <p:cNvSpPr>
                <a:spLocks/>
              </p:cNvSpPr>
              <p:nvPr/>
            </p:nvSpPr>
            <p:spPr bwMode="auto">
              <a:xfrm>
                <a:off x="2762" y="2078"/>
                <a:ext cx="225" cy="596"/>
              </a:xfrm>
              <a:custGeom>
                <a:avLst/>
                <a:gdLst>
                  <a:gd name="T0" fmla="*/ 193 w 225"/>
                  <a:gd name="T1" fmla="*/ 594 h 596"/>
                  <a:gd name="T2" fmla="*/ 225 w 225"/>
                  <a:gd name="T3" fmla="*/ 126 h 596"/>
                  <a:gd name="T4" fmla="*/ 206 w 225"/>
                  <a:gd name="T5" fmla="*/ 0 h 596"/>
                  <a:gd name="T6" fmla="*/ 123 w 225"/>
                  <a:gd name="T7" fmla="*/ 0 h 596"/>
                  <a:gd name="T8" fmla="*/ 86 w 225"/>
                  <a:gd name="T9" fmla="*/ 0 h 596"/>
                  <a:gd name="T10" fmla="*/ 86 w 225"/>
                  <a:gd name="T11" fmla="*/ 0 h 596"/>
                  <a:gd name="T12" fmla="*/ 41 w 225"/>
                  <a:gd name="T13" fmla="*/ 0 h 596"/>
                  <a:gd name="T14" fmla="*/ 16 w 225"/>
                  <a:gd name="T15" fmla="*/ 137 h 596"/>
                  <a:gd name="T16" fmla="*/ 0 w 225"/>
                  <a:gd name="T17" fmla="*/ 585 h 596"/>
                  <a:gd name="T18" fmla="*/ 6 w 225"/>
                  <a:gd name="T19" fmla="*/ 587 h 596"/>
                  <a:gd name="T20" fmla="*/ 63 w 225"/>
                  <a:gd name="T21" fmla="*/ 593 h 596"/>
                  <a:gd name="T22" fmla="*/ 70 w 225"/>
                  <a:gd name="T23" fmla="*/ 591 h 596"/>
                  <a:gd name="T24" fmla="*/ 109 w 225"/>
                  <a:gd name="T25" fmla="*/ 164 h 596"/>
                  <a:gd name="T26" fmla="*/ 116 w 225"/>
                  <a:gd name="T27" fmla="*/ 160 h 596"/>
                  <a:gd name="T28" fmla="*/ 122 w 225"/>
                  <a:gd name="T29" fmla="*/ 167 h 596"/>
                  <a:gd name="T30" fmla="*/ 120 w 225"/>
                  <a:gd name="T31" fmla="*/ 594 h 596"/>
                  <a:gd name="T32" fmla="*/ 127 w 225"/>
                  <a:gd name="T33" fmla="*/ 596 h 596"/>
                  <a:gd name="T34" fmla="*/ 186 w 225"/>
                  <a:gd name="T35" fmla="*/ 594 h 596"/>
                  <a:gd name="T36" fmla="*/ 193 w 225"/>
                  <a:gd name="T37" fmla="*/ 59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596">
                    <a:moveTo>
                      <a:pt x="193" y="594"/>
                    </a:moveTo>
                    <a:lnTo>
                      <a:pt x="225" y="126"/>
                    </a:lnTo>
                    <a:lnTo>
                      <a:pt x="206" y="0"/>
                    </a:lnTo>
                    <a:lnTo>
                      <a:pt x="123" y="0"/>
                    </a:lnTo>
                    <a:lnTo>
                      <a:pt x="86" y="0"/>
                    </a:lnTo>
                    <a:lnTo>
                      <a:pt x="86" y="0"/>
                    </a:lnTo>
                    <a:lnTo>
                      <a:pt x="41" y="0"/>
                    </a:lnTo>
                    <a:lnTo>
                      <a:pt x="16" y="137"/>
                    </a:lnTo>
                    <a:lnTo>
                      <a:pt x="0" y="585"/>
                    </a:lnTo>
                    <a:lnTo>
                      <a:pt x="6" y="587"/>
                    </a:lnTo>
                    <a:lnTo>
                      <a:pt x="63" y="593"/>
                    </a:lnTo>
                    <a:lnTo>
                      <a:pt x="70" y="591"/>
                    </a:lnTo>
                    <a:lnTo>
                      <a:pt x="109" y="164"/>
                    </a:lnTo>
                    <a:lnTo>
                      <a:pt x="116" y="160"/>
                    </a:lnTo>
                    <a:lnTo>
                      <a:pt x="122" y="167"/>
                    </a:lnTo>
                    <a:lnTo>
                      <a:pt x="120" y="594"/>
                    </a:lnTo>
                    <a:lnTo>
                      <a:pt x="127" y="596"/>
                    </a:lnTo>
                    <a:lnTo>
                      <a:pt x="186" y="594"/>
                    </a:lnTo>
                    <a:lnTo>
                      <a:pt x="193" y="594"/>
                    </a:lnTo>
                    <a:close/>
                  </a:path>
                </a:pathLst>
              </a:custGeom>
              <a:solidFill>
                <a:sysClr val="window" lastClr="FFFFFF">
                  <a:lumMod val="65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29" name="Freeform 30">
                <a:extLst>
                  <a:ext uri="{FF2B5EF4-FFF2-40B4-BE49-F238E27FC236}">
                    <a16:creationId xmlns:a16="http://schemas.microsoft.com/office/drawing/2014/main" id="{4A9C8D05-3793-4C14-9EED-F2A937748A0E}"/>
                  </a:ext>
                </a:extLst>
              </p:cNvPr>
              <p:cNvSpPr>
                <a:spLocks/>
              </p:cNvSpPr>
              <p:nvPr/>
            </p:nvSpPr>
            <p:spPr bwMode="auto">
              <a:xfrm>
                <a:off x="2750" y="2665"/>
                <a:ext cx="75" cy="82"/>
              </a:xfrm>
              <a:custGeom>
                <a:avLst/>
                <a:gdLst>
                  <a:gd name="T0" fmla="*/ 18 w 75"/>
                  <a:gd name="T1" fmla="*/ 0 h 82"/>
                  <a:gd name="T2" fmla="*/ 0 w 75"/>
                  <a:gd name="T3" fmla="*/ 34 h 82"/>
                  <a:gd name="T4" fmla="*/ 1 w 75"/>
                  <a:gd name="T5" fmla="*/ 75 h 82"/>
                  <a:gd name="T6" fmla="*/ 46 w 75"/>
                  <a:gd name="T7" fmla="*/ 82 h 82"/>
                  <a:gd name="T8" fmla="*/ 73 w 75"/>
                  <a:gd name="T9" fmla="*/ 50 h 82"/>
                  <a:gd name="T10" fmla="*/ 73 w 75"/>
                  <a:gd name="T11" fmla="*/ 9 h 82"/>
                  <a:gd name="T12" fmla="*/ 75 w 75"/>
                  <a:gd name="T13" fmla="*/ 6 h 82"/>
                  <a:gd name="T14" fmla="*/ 18 w 75"/>
                  <a:gd name="T15" fmla="*/ 0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82">
                    <a:moveTo>
                      <a:pt x="18" y="0"/>
                    </a:moveTo>
                    <a:lnTo>
                      <a:pt x="0" y="34"/>
                    </a:lnTo>
                    <a:lnTo>
                      <a:pt x="1" y="75"/>
                    </a:lnTo>
                    <a:lnTo>
                      <a:pt x="46" y="82"/>
                    </a:lnTo>
                    <a:lnTo>
                      <a:pt x="73" y="50"/>
                    </a:lnTo>
                    <a:lnTo>
                      <a:pt x="73" y="9"/>
                    </a:lnTo>
                    <a:lnTo>
                      <a:pt x="75" y="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0" name="Freeform 31">
                <a:extLst>
                  <a:ext uri="{FF2B5EF4-FFF2-40B4-BE49-F238E27FC236}">
                    <a16:creationId xmlns:a16="http://schemas.microsoft.com/office/drawing/2014/main" id="{D51EE863-3459-462A-959C-735E7F467D2B}"/>
                  </a:ext>
                </a:extLst>
              </p:cNvPr>
              <p:cNvSpPr>
                <a:spLocks/>
              </p:cNvSpPr>
              <p:nvPr/>
            </p:nvSpPr>
            <p:spPr bwMode="auto">
              <a:xfrm>
                <a:off x="2885" y="2672"/>
                <a:ext cx="113" cy="69"/>
              </a:xfrm>
              <a:custGeom>
                <a:avLst/>
                <a:gdLst>
                  <a:gd name="T0" fmla="*/ 61 w 63"/>
                  <a:gd name="T1" fmla="*/ 29 h 39"/>
                  <a:gd name="T2" fmla="*/ 46 w 63"/>
                  <a:gd name="T3" fmla="*/ 14 h 39"/>
                  <a:gd name="T4" fmla="*/ 35 w 63"/>
                  <a:gd name="T5" fmla="*/ 1 h 39"/>
                  <a:gd name="T6" fmla="*/ 35 w 63"/>
                  <a:gd name="T7" fmla="*/ 0 h 39"/>
                  <a:gd name="T8" fmla="*/ 35 w 63"/>
                  <a:gd name="T9" fmla="*/ 0 h 39"/>
                  <a:gd name="T10" fmla="*/ 2 w 63"/>
                  <a:gd name="T11" fmla="*/ 1 h 39"/>
                  <a:gd name="T12" fmla="*/ 1 w 63"/>
                  <a:gd name="T13" fmla="*/ 14 h 39"/>
                  <a:gd name="T14" fmla="*/ 2 w 63"/>
                  <a:gd name="T15" fmla="*/ 25 h 39"/>
                  <a:gd name="T16" fmla="*/ 17 w 63"/>
                  <a:gd name="T17" fmla="*/ 31 h 39"/>
                  <a:gd name="T18" fmla="*/ 18 w 63"/>
                  <a:gd name="T19" fmla="*/ 27 h 39"/>
                  <a:gd name="T20" fmla="*/ 29 w 63"/>
                  <a:gd name="T21" fmla="*/ 35 h 39"/>
                  <a:gd name="T22" fmla="*/ 44 w 63"/>
                  <a:gd name="T23" fmla="*/ 39 h 39"/>
                  <a:gd name="T24" fmla="*/ 60 w 63"/>
                  <a:gd name="T25" fmla="*/ 38 h 39"/>
                  <a:gd name="T26" fmla="*/ 61 w 63"/>
                  <a:gd name="T27"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39">
                    <a:moveTo>
                      <a:pt x="61" y="29"/>
                    </a:moveTo>
                    <a:cubicBezTo>
                      <a:pt x="46" y="14"/>
                      <a:pt x="46" y="14"/>
                      <a:pt x="46" y="14"/>
                    </a:cubicBezTo>
                    <a:cubicBezTo>
                      <a:pt x="35" y="1"/>
                      <a:pt x="35" y="1"/>
                      <a:pt x="35" y="1"/>
                    </a:cubicBezTo>
                    <a:cubicBezTo>
                      <a:pt x="35" y="0"/>
                      <a:pt x="35" y="0"/>
                      <a:pt x="35" y="0"/>
                    </a:cubicBezTo>
                    <a:cubicBezTo>
                      <a:pt x="35" y="0"/>
                      <a:pt x="35" y="0"/>
                      <a:pt x="35" y="0"/>
                    </a:cubicBezTo>
                    <a:cubicBezTo>
                      <a:pt x="2" y="1"/>
                      <a:pt x="2" y="1"/>
                      <a:pt x="2" y="1"/>
                    </a:cubicBezTo>
                    <a:cubicBezTo>
                      <a:pt x="1" y="4"/>
                      <a:pt x="0" y="7"/>
                      <a:pt x="1" y="14"/>
                    </a:cubicBezTo>
                    <a:cubicBezTo>
                      <a:pt x="2" y="25"/>
                      <a:pt x="2" y="25"/>
                      <a:pt x="2" y="25"/>
                    </a:cubicBezTo>
                    <a:cubicBezTo>
                      <a:pt x="17" y="31"/>
                      <a:pt x="17" y="31"/>
                      <a:pt x="17" y="31"/>
                    </a:cubicBezTo>
                    <a:cubicBezTo>
                      <a:pt x="18" y="27"/>
                      <a:pt x="18" y="27"/>
                      <a:pt x="18" y="27"/>
                    </a:cubicBezTo>
                    <a:cubicBezTo>
                      <a:pt x="23" y="30"/>
                      <a:pt x="26" y="33"/>
                      <a:pt x="29" y="35"/>
                    </a:cubicBezTo>
                    <a:cubicBezTo>
                      <a:pt x="34" y="37"/>
                      <a:pt x="39" y="39"/>
                      <a:pt x="44" y="39"/>
                    </a:cubicBezTo>
                    <a:cubicBezTo>
                      <a:pt x="60" y="38"/>
                      <a:pt x="60" y="38"/>
                      <a:pt x="60" y="38"/>
                    </a:cubicBezTo>
                    <a:cubicBezTo>
                      <a:pt x="63" y="38"/>
                      <a:pt x="63" y="30"/>
                      <a:pt x="61" y="2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1" name="AutoShape 3">
                <a:extLst>
                  <a:ext uri="{FF2B5EF4-FFF2-40B4-BE49-F238E27FC236}">
                    <a16:creationId xmlns:a16="http://schemas.microsoft.com/office/drawing/2014/main" id="{DD91F0DC-0122-40F0-B758-A5DF741D9A7C}"/>
                  </a:ext>
                </a:extLst>
              </p:cNvPr>
              <p:cNvSpPr>
                <a:spLocks noChangeAspect="1" noChangeArrowheads="1" noTextEdit="1"/>
              </p:cNvSpPr>
              <p:nvPr/>
            </p:nvSpPr>
            <p:spPr bwMode="auto">
              <a:xfrm>
                <a:off x="2655" y="1575"/>
                <a:ext cx="450"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2" name="Freeform 5">
                <a:extLst>
                  <a:ext uri="{FF2B5EF4-FFF2-40B4-BE49-F238E27FC236}">
                    <a16:creationId xmlns:a16="http://schemas.microsoft.com/office/drawing/2014/main" id="{6C9CC80F-7E26-45CE-A352-CD2EC9AB3F9B}"/>
                  </a:ext>
                </a:extLst>
              </p:cNvPr>
              <p:cNvSpPr>
                <a:spLocks/>
              </p:cNvSpPr>
              <p:nvPr/>
            </p:nvSpPr>
            <p:spPr bwMode="auto">
              <a:xfrm>
                <a:off x="2835" y="1715"/>
                <a:ext cx="74" cy="108"/>
              </a:xfrm>
              <a:custGeom>
                <a:avLst/>
                <a:gdLst>
                  <a:gd name="T0" fmla="*/ 1 w 41"/>
                  <a:gd name="T1" fmla="*/ 0 h 61"/>
                  <a:gd name="T2" fmla="*/ 41 w 41"/>
                  <a:gd name="T3" fmla="*/ 0 h 61"/>
                  <a:gd name="T4" fmla="*/ 41 w 41"/>
                  <a:gd name="T5" fmla="*/ 32 h 61"/>
                  <a:gd name="T6" fmla="*/ 28 w 41"/>
                  <a:gd name="T7" fmla="*/ 61 h 61"/>
                  <a:gd name="T8" fmla="*/ 0 w 41"/>
                  <a:gd name="T9" fmla="*/ 32 h 61"/>
                  <a:gd name="T10" fmla="*/ 1 w 41"/>
                  <a:gd name="T11" fmla="*/ 0 h 61"/>
                </a:gdLst>
                <a:ahLst/>
                <a:cxnLst>
                  <a:cxn ang="0">
                    <a:pos x="T0" y="T1"/>
                  </a:cxn>
                  <a:cxn ang="0">
                    <a:pos x="T2" y="T3"/>
                  </a:cxn>
                  <a:cxn ang="0">
                    <a:pos x="T4" y="T5"/>
                  </a:cxn>
                  <a:cxn ang="0">
                    <a:pos x="T6" y="T7"/>
                  </a:cxn>
                  <a:cxn ang="0">
                    <a:pos x="T8" y="T9"/>
                  </a:cxn>
                  <a:cxn ang="0">
                    <a:pos x="T10" y="T11"/>
                  </a:cxn>
                </a:cxnLst>
                <a:rect l="0" t="0" r="r" b="b"/>
                <a:pathLst>
                  <a:path w="41" h="61">
                    <a:moveTo>
                      <a:pt x="1" y="0"/>
                    </a:moveTo>
                    <a:cubicBezTo>
                      <a:pt x="41" y="0"/>
                      <a:pt x="41" y="0"/>
                      <a:pt x="41" y="0"/>
                    </a:cubicBezTo>
                    <a:cubicBezTo>
                      <a:pt x="41" y="11"/>
                      <a:pt x="40" y="21"/>
                      <a:pt x="41" y="32"/>
                    </a:cubicBezTo>
                    <a:cubicBezTo>
                      <a:pt x="28" y="61"/>
                      <a:pt x="28" y="61"/>
                      <a:pt x="28" y="61"/>
                    </a:cubicBezTo>
                    <a:cubicBezTo>
                      <a:pt x="0" y="32"/>
                      <a:pt x="0" y="32"/>
                      <a:pt x="0" y="32"/>
                    </a:cubicBezTo>
                    <a:lnTo>
                      <a:pt x="1" y="0"/>
                    </a:lnTo>
                    <a:close/>
                  </a:path>
                </a:pathLst>
              </a:custGeom>
              <a:solidFill>
                <a:srgbClr val="7D40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latin typeface="Arial"/>
                </a:endParaRPr>
              </a:p>
            </p:txBody>
          </p:sp>
          <p:sp>
            <p:nvSpPr>
              <p:cNvPr id="33" name="Freeform 6">
                <a:extLst>
                  <a:ext uri="{FF2B5EF4-FFF2-40B4-BE49-F238E27FC236}">
                    <a16:creationId xmlns:a16="http://schemas.microsoft.com/office/drawing/2014/main" id="{11878FEC-4CE1-4278-B0F6-7157E53981E8}"/>
                  </a:ext>
                </a:extLst>
              </p:cNvPr>
              <p:cNvSpPr>
                <a:spLocks/>
              </p:cNvSpPr>
              <p:nvPr/>
            </p:nvSpPr>
            <p:spPr bwMode="auto">
              <a:xfrm>
                <a:off x="2814" y="1594"/>
                <a:ext cx="116" cy="148"/>
              </a:xfrm>
              <a:custGeom>
                <a:avLst/>
                <a:gdLst>
                  <a:gd name="T0" fmla="*/ 33 w 65"/>
                  <a:gd name="T1" fmla="*/ 83 h 83"/>
                  <a:gd name="T2" fmla="*/ 32 w 65"/>
                  <a:gd name="T3" fmla="*/ 83 h 83"/>
                  <a:gd name="T4" fmla="*/ 24 w 65"/>
                  <a:gd name="T5" fmla="*/ 83 h 83"/>
                  <a:gd name="T6" fmla="*/ 18 w 65"/>
                  <a:gd name="T7" fmla="*/ 77 h 83"/>
                  <a:gd name="T8" fmla="*/ 11 w 65"/>
                  <a:gd name="T9" fmla="*/ 70 h 83"/>
                  <a:gd name="T10" fmla="*/ 9 w 65"/>
                  <a:gd name="T11" fmla="*/ 59 h 83"/>
                  <a:gd name="T12" fmla="*/ 4 w 65"/>
                  <a:gd name="T13" fmla="*/ 51 h 83"/>
                  <a:gd name="T14" fmla="*/ 0 w 65"/>
                  <a:gd name="T15" fmla="*/ 39 h 83"/>
                  <a:gd name="T16" fmla="*/ 1 w 65"/>
                  <a:gd name="T17" fmla="*/ 35 h 83"/>
                  <a:gd name="T18" fmla="*/ 6 w 65"/>
                  <a:gd name="T19" fmla="*/ 38 h 83"/>
                  <a:gd name="T20" fmla="*/ 6 w 65"/>
                  <a:gd name="T21" fmla="*/ 30 h 83"/>
                  <a:gd name="T22" fmla="*/ 6 w 65"/>
                  <a:gd name="T23" fmla="*/ 17 h 83"/>
                  <a:gd name="T24" fmla="*/ 11 w 65"/>
                  <a:gd name="T25" fmla="*/ 7 h 83"/>
                  <a:gd name="T26" fmla="*/ 11 w 65"/>
                  <a:gd name="T27" fmla="*/ 7 h 83"/>
                  <a:gd name="T28" fmla="*/ 11 w 65"/>
                  <a:gd name="T29" fmla="*/ 7 h 83"/>
                  <a:gd name="T30" fmla="*/ 17 w 65"/>
                  <a:gd name="T31" fmla="*/ 4 h 83"/>
                  <a:gd name="T32" fmla="*/ 17 w 65"/>
                  <a:gd name="T33" fmla="*/ 4 h 83"/>
                  <a:gd name="T34" fmla="*/ 17 w 65"/>
                  <a:gd name="T35" fmla="*/ 4 h 83"/>
                  <a:gd name="T36" fmla="*/ 18 w 65"/>
                  <a:gd name="T37" fmla="*/ 3 h 83"/>
                  <a:gd name="T38" fmla="*/ 18 w 65"/>
                  <a:gd name="T39" fmla="*/ 3 h 83"/>
                  <a:gd name="T40" fmla="*/ 18 w 65"/>
                  <a:gd name="T41" fmla="*/ 3 h 83"/>
                  <a:gd name="T42" fmla="*/ 19 w 65"/>
                  <a:gd name="T43" fmla="*/ 3 h 83"/>
                  <a:gd name="T44" fmla="*/ 19 w 65"/>
                  <a:gd name="T45" fmla="*/ 3 h 83"/>
                  <a:gd name="T46" fmla="*/ 19 w 65"/>
                  <a:gd name="T47" fmla="*/ 3 h 83"/>
                  <a:gd name="T48" fmla="*/ 20 w 65"/>
                  <a:gd name="T49" fmla="*/ 3 h 83"/>
                  <a:gd name="T50" fmla="*/ 20 w 65"/>
                  <a:gd name="T51" fmla="*/ 2 h 83"/>
                  <a:gd name="T52" fmla="*/ 20 w 65"/>
                  <a:gd name="T53" fmla="*/ 2 h 83"/>
                  <a:gd name="T54" fmla="*/ 38 w 65"/>
                  <a:gd name="T55" fmla="*/ 1 h 83"/>
                  <a:gd name="T56" fmla="*/ 53 w 65"/>
                  <a:gd name="T57" fmla="*/ 7 h 83"/>
                  <a:gd name="T58" fmla="*/ 58 w 65"/>
                  <a:gd name="T59" fmla="*/ 17 h 83"/>
                  <a:gd name="T60" fmla="*/ 58 w 65"/>
                  <a:gd name="T61" fmla="*/ 30 h 83"/>
                  <a:gd name="T62" fmla="*/ 59 w 65"/>
                  <a:gd name="T63" fmla="*/ 38 h 83"/>
                  <a:gd name="T64" fmla="*/ 64 w 65"/>
                  <a:gd name="T65" fmla="*/ 35 h 83"/>
                  <a:gd name="T66" fmla="*/ 64 w 65"/>
                  <a:gd name="T67" fmla="*/ 39 h 83"/>
                  <a:gd name="T68" fmla="*/ 60 w 65"/>
                  <a:gd name="T69" fmla="*/ 51 h 83"/>
                  <a:gd name="T70" fmla="*/ 55 w 65"/>
                  <a:gd name="T71" fmla="*/ 59 h 83"/>
                  <a:gd name="T72" fmla="*/ 54 w 65"/>
                  <a:gd name="T73" fmla="*/ 69 h 83"/>
                  <a:gd name="T74" fmla="*/ 46 w 65"/>
                  <a:gd name="T75" fmla="*/ 77 h 83"/>
                  <a:gd name="T76" fmla="*/ 40 w 65"/>
                  <a:gd name="T77" fmla="*/ 82 h 83"/>
                  <a:gd name="T78" fmla="*/ 33 w 65"/>
                  <a:gd name="T79"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5" h="83">
                    <a:moveTo>
                      <a:pt x="33" y="83"/>
                    </a:moveTo>
                    <a:cubicBezTo>
                      <a:pt x="33" y="83"/>
                      <a:pt x="32" y="83"/>
                      <a:pt x="32" y="83"/>
                    </a:cubicBezTo>
                    <a:cubicBezTo>
                      <a:pt x="28" y="83"/>
                      <a:pt x="26" y="83"/>
                      <a:pt x="24" y="83"/>
                    </a:cubicBezTo>
                    <a:cubicBezTo>
                      <a:pt x="22" y="82"/>
                      <a:pt x="21" y="80"/>
                      <a:pt x="18" y="77"/>
                    </a:cubicBezTo>
                    <a:cubicBezTo>
                      <a:pt x="16" y="75"/>
                      <a:pt x="12" y="72"/>
                      <a:pt x="11" y="70"/>
                    </a:cubicBezTo>
                    <a:cubicBezTo>
                      <a:pt x="9" y="67"/>
                      <a:pt x="10" y="63"/>
                      <a:pt x="9" y="59"/>
                    </a:cubicBezTo>
                    <a:cubicBezTo>
                      <a:pt x="7" y="60"/>
                      <a:pt x="4" y="53"/>
                      <a:pt x="4" y="51"/>
                    </a:cubicBezTo>
                    <a:cubicBezTo>
                      <a:pt x="3" y="48"/>
                      <a:pt x="1" y="43"/>
                      <a:pt x="0" y="39"/>
                    </a:cubicBezTo>
                    <a:cubicBezTo>
                      <a:pt x="0" y="37"/>
                      <a:pt x="0" y="36"/>
                      <a:pt x="1" y="35"/>
                    </a:cubicBezTo>
                    <a:cubicBezTo>
                      <a:pt x="2" y="34"/>
                      <a:pt x="4" y="35"/>
                      <a:pt x="6" y="38"/>
                    </a:cubicBezTo>
                    <a:cubicBezTo>
                      <a:pt x="6" y="35"/>
                      <a:pt x="6" y="33"/>
                      <a:pt x="6" y="30"/>
                    </a:cubicBezTo>
                    <a:cubicBezTo>
                      <a:pt x="6" y="25"/>
                      <a:pt x="6" y="20"/>
                      <a:pt x="6" y="17"/>
                    </a:cubicBezTo>
                    <a:cubicBezTo>
                      <a:pt x="7" y="13"/>
                      <a:pt x="9" y="10"/>
                      <a:pt x="11" y="7"/>
                    </a:cubicBezTo>
                    <a:cubicBezTo>
                      <a:pt x="11" y="7"/>
                      <a:pt x="11" y="7"/>
                      <a:pt x="11" y="7"/>
                    </a:cubicBezTo>
                    <a:cubicBezTo>
                      <a:pt x="11" y="7"/>
                      <a:pt x="11" y="7"/>
                      <a:pt x="11" y="7"/>
                    </a:cubicBezTo>
                    <a:cubicBezTo>
                      <a:pt x="13" y="6"/>
                      <a:pt x="15" y="5"/>
                      <a:pt x="17" y="4"/>
                    </a:cubicBezTo>
                    <a:cubicBezTo>
                      <a:pt x="17" y="4"/>
                      <a:pt x="17" y="4"/>
                      <a:pt x="17" y="4"/>
                    </a:cubicBezTo>
                    <a:cubicBezTo>
                      <a:pt x="17" y="4"/>
                      <a:pt x="17" y="4"/>
                      <a:pt x="17" y="4"/>
                    </a:cubicBezTo>
                    <a:cubicBezTo>
                      <a:pt x="18" y="4"/>
                      <a:pt x="18" y="3"/>
                      <a:pt x="18" y="3"/>
                    </a:cubicBezTo>
                    <a:cubicBezTo>
                      <a:pt x="18" y="3"/>
                      <a:pt x="18" y="3"/>
                      <a:pt x="18" y="3"/>
                    </a:cubicBezTo>
                    <a:cubicBezTo>
                      <a:pt x="18" y="3"/>
                      <a:pt x="18" y="3"/>
                      <a:pt x="18" y="3"/>
                    </a:cubicBezTo>
                    <a:cubicBezTo>
                      <a:pt x="18" y="3"/>
                      <a:pt x="19" y="3"/>
                      <a:pt x="19" y="3"/>
                    </a:cubicBezTo>
                    <a:cubicBezTo>
                      <a:pt x="19" y="3"/>
                      <a:pt x="19" y="3"/>
                      <a:pt x="19" y="3"/>
                    </a:cubicBezTo>
                    <a:cubicBezTo>
                      <a:pt x="19" y="3"/>
                      <a:pt x="19" y="3"/>
                      <a:pt x="19" y="3"/>
                    </a:cubicBezTo>
                    <a:cubicBezTo>
                      <a:pt x="19" y="3"/>
                      <a:pt x="20" y="3"/>
                      <a:pt x="20" y="3"/>
                    </a:cubicBezTo>
                    <a:cubicBezTo>
                      <a:pt x="20" y="3"/>
                      <a:pt x="20" y="2"/>
                      <a:pt x="20" y="2"/>
                    </a:cubicBezTo>
                    <a:cubicBezTo>
                      <a:pt x="20" y="2"/>
                      <a:pt x="20" y="2"/>
                      <a:pt x="20" y="2"/>
                    </a:cubicBezTo>
                    <a:cubicBezTo>
                      <a:pt x="26" y="0"/>
                      <a:pt x="32" y="0"/>
                      <a:pt x="38" y="1"/>
                    </a:cubicBezTo>
                    <a:cubicBezTo>
                      <a:pt x="43" y="2"/>
                      <a:pt x="49" y="4"/>
                      <a:pt x="53" y="7"/>
                    </a:cubicBezTo>
                    <a:cubicBezTo>
                      <a:pt x="56" y="10"/>
                      <a:pt x="57" y="13"/>
                      <a:pt x="58" y="17"/>
                    </a:cubicBezTo>
                    <a:cubicBezTo>
                      <a:pt x="59" y="20"/>
                      <a:pt x="58" y="25"/>
                      <a:pt x="58" y="30"/>
                    </a:cubicBezTo>
                    <a:cubicBezTo>
                      <a:pt x="58" y="32"/>
                      <a:pt x="58" y="35"/>
                      <a:pt x="59" y="38"/>
                    </a:cubicBezTo>
                    <a:cubicBezTo>
                      <a:pt x="61" y="35"/>
                      <a:pt x="62" y="34"/>
                      <a:pt x="64" y="35"/>
                    </a:cubicBezTo>
                    <a:cubicBezTo>
                      <a:pt x="64" y="36"/>
                      <a:pt x="65" y="37"/>
                      <a:pt x="64" y="39"/>
                    </a:cubicBezTo>
                    <a:cubicBezTo>
                      <a:pt x="63" y="43"/>
                      <a:pt x="61" y="48"/>
                      <a:pt x="60" y="51"/>
                    </a:cubicBezTo>
                    <a:cubicBezTo>
                      <a:pt x="60" y="53"/>
                      <a:pt x="58" y="60"/>
                      <a:pt x="55" y="59"/>
                    </a:cubicBezTo>
                    <a:cubicBezTo>
                      <a:pt x="55" y="63"/>
                      <a:pt x="55" y="66"/>
                      <a:pt x="54" y="69"/>
                    </a:cubicBezTo>
                    <a:cubicBezTo>
                      <a:pt x="53" y="72"/>
                      <a:pt x="49" y="74"/>
                      <a:pt x="46" y="77"/>
                    </a:cubicBezTo>
                    <a:cubicBezTo>
                      <a:pt x="43" y="79"/>
                      <a:pt x="42" y="81"/>
                      <a:pt x="40" y="82"/>
                    </a:cubicBezTo>
                    <a:cubicBezTo>
                      <a:pt x="38" y="83"/>
                      <a:pt x="36" y="83"/>
                      <a:pt x="33" y="83"/>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4" name="Freeform 7">
                <a:extLst>
                  <a:ext uri="{FF2B5EF4-FFF2-40B4-BE49-F238E27FC236}">
                    <a16:creationId xmlns:a16="http://schemas.microsoft.com/office/drawing/2014/main" id="{75B9FDF3-0046-4CA8-B1F7-05B35838FC65}"/>
                  </a:ext>
                </a:extLst>
              </p:cNvPr>
              <p:cNvSpPr>
                <a:spLocks/>
              </p:cNvSpPr>
              <p:nvPr/>
            </p:nvSpPr>
            <p:spPr bwMode="auto">
              <a:xfrm>
                <a:off x="2812" y="1563"/>
                <a:ext cx="122" cy="111"/>
              </a:xfrm>
              <a:custGeom>
                <a:avLst/>
                <a:gdLst>
                  <a:gd name="T0" fmla="*/ 15 w 68"/>
                  <a:gd name="T1" fmla="*/ 31 h 63"/>
                  <a:gd name="T2" fmla="*/ 9 w 68"/>
                  <a:gd name="T3" fmla="*/ 63 h 63"/>
                  <a:gd name="T4" fmla="*/ 13 w 68"/>
                  <a:gd name="T5" fmla="*/ 14 h 63"/>
                  <a:gd name="T6" fmla="*/ 54 w 68"/>
                  <a:gd name="T7" fmla="*/ 14 h 63"/>
                  <a:gd name="T8" fmla="*/ 59 w 68"/>
                  <a:gd name="T9" fmla="*/ 60 h 63"/>
                  <a:gd name="T10" fmla="*/ 52 w 68"/>
                  <a:gd name="T11" fmla="*/ 32 h 63"/>
                  <a:gd name="T12" fmla="*/ 45 w 68"/>
                  <a:gd name="T13" fmla="*/ 36 h 63"/>
                  <a:gd name="T14" fmla="*/ 15 w 68"/>
                  <a:gd name="T15" fmla="*/ 31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63">
                    <a:moveTo>
                      <a:pt x="15" y="31"/>
                    </a:moveTo>
                    <a:cubicBezTo>
                      <a:pt x="13" y="33"/>
                      <a:pt x="8" y="48"/>
                      <a:pt x="9" y="63"/>
                    </a:cubicBezTo>
                    <a:cubicBezTo>
                      <a:pt x="3" y="40"/>
                      <a:pt x="0" y="24"/>
                      <a:pt x="13" y="14"/>
                    </a:cubicBezTo>
                    <a:cubicBezTo>
                      <a:pt x="31" y="0"/>
                      <a:pt x="52" y="9"/>
                      <a:pt x="54" y="14"/>
                    </a:cubicBezTo>
                    <a:cubicBezTo>
                      <a:pt x="68" y="19"/>
                      <a:pt x="63" y="42"/>
                      <a:pt x="59" y="60"/>
                    </a:cubicBezTo>
                    <a:cubicBezTo>
                      <a:pt x="58" y="51"/>
                      <a:pt x="57" y="39"/>
                      <a:pt x="52" y="32"/>
                    </a:cubicBezTo>
                    <a:cubicBezTo>
                      <a:pt x="51" y="31"/>
                      <a:pt x="46" y="37"/>
                      <a:pt x="45" y="36"/>
                    </a:cubicBezTo>
                    <a:cubicBezTo>
                      <a:pt x="35" y="36"/>
                      <a:pt x="31" y="33"/>
                      <a:pt x="15" y="3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5" name="Freeform 8">
                <a:extLst>
                  <a:ext uri="{FF2B5EF4-FFF2-40B4-BE49-F238E27FC236}">
                    <a16:creationId xmlns:a16="http://schemas.microsoft.com/office/drawing/2014/main" id="{C0E630DF-EA5C-4AB9-98EF-86519380127A}"/>
                  </a:ext>
                </a:extLst>
              </p:cNvPr>
              <p:cNvSpPr>
                <a:spLocks/>
              </p:cNvSpPr>
              <p:nvPr/>
            </p:nvSpPr>
            <p:spPr bwMode="auto">
              <a:xfrm>
                <a:off x="2810" y="1766"/>
                <a:ext cx="140" cy="325"/>
              </a:xfrm>
              <a:custGeom>
                <a:avLst/>
                <a:gdLst>
                  <a:gd name="T0" fmla="*/ 58 w 78"/>
                  <a:gd name="T1" fmla="*/ 2 h 183"/>
                  <a:gd name="T2" fmla="*/ 68 w 78"/>
                  <a:gd name="T3" fmla="*/ 18 h 183"/>
                  <a:gd name="T4" fmla="*/ 73 w 78"/>
                  <a:gd name="T5" fmla="*/ 115 h 183"/>
                  <a:gd name="T6" fmla="*/ 78 w 78"/>
                  <a:gd name="T7" fmla="*/ 178 h 183"/>
                  <a:gd name="T8" fmla="*/ 27 w 78"/>
                  <a:gd name="T9" fmla="*/ 180 h 183"/>
                  <a:gd name="T10" fmla="*/ 0 w 78"/>
                  <a:gd name="T11" fmla="*/ 45 h 183"/>
                  <a:gd name="T12" fmla="*/ 5 w 78"/>
                  <a:gd name="T13" fmla="*/ 5 h 183"/>
                  <a:gd name="T14" fmla="*/ 14 w 78"/>
                  <a:gd name="T15" fmla="*/ 0 h 183"/>
                  <a:gd name="T16" fmla="*/ 30 w 78"/>
                  <a:gd name="T17" fmla="*/ 16 h 183"/>
                  <a:gd name="T18" fmla="*/ 44 w 78"/>
                  <a:gd name="T19" fmla="*/ 20 h 183"/>
                  <a:gd name="T20" fmla="*/ 48 w 78"/>
                  <a:gd name="T21" fmla="*/ 19 h 183"/>
                  <a:gd name="T22" fmla="*/ 58 w 78"/>
                  <a:gd name="T23"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183">
                    <a:moveTo>
                      <a:pt x="58" y="2"/>
                    </a:moveTo>
                    <a:cubicBezTo>
                      <a:pt x="68" y="18"/>
                      <a:pt x="68" y="18"/>
                      <a:pt x="68" y="18"/>
                    </a:cubicBezTo>
                    <a:cubicBezTo>
                      <a:pt x="73" y="115"/>
                      <a:pt x="73" y="115"/>
                      <a:pt x="73" y="115"/>
                    </a:cubicBezTo>
                    <a:cubicBezTo>
                      <a:pt x="78" y="178"/>
                      <a:pt x="78" y="178"/>
                      <a:pt x="78" y="178"/>
                    </a:cubicBezTo>
                    <a:cubicBezTo>
                      <a:pt x="71" y="183"/>
                      <a:pt x="41" y="183"/>
                      <a:pt x="27" y="180"/>
                    </a:cubicBezTo>
                    <a:cubicBezTo>
                      <a:pt x="0" y="45"/>
                      <a:pt x="0" y="45"/>
                      <a:pt x="0" y="45"/>
                    </a:cubicBezTo>
                    <a:cubicBezTo>
                      <a:pt x="5" y="5"/>
                      <a:pt x="5" y="5"/>
                      <a:pt x="5" y="5"/>
                    </a:cubicBezTo>
                    <a:cubicBezTo>
                      <a:pt x="14" y="0"/>
                      <a:pt x="14" y="0"/>
                      <a:pt x="14" y="0"/>
                    </a:cubicBezTo>
                    <a:cubicBezTo>
                      <a:pt x="30" y="16"/>
                      <a:pt x="30" y="16"/>
                      <a:pt x="30" y="16"/>
                    </a:cubicBezTo>
                    <a:cubicBezTo>
                      <a:pt x="44" y="20"/>
                      <a:pt x="44" y="20"/>
                      <a:pt x="44" y="20"/>
                    </a:cubicBezTo>
                    <a:cubicBezTo>
                      <a:pt x="48" y="19"/>
                      <a:pt x="48" y="19"/>
                      <a:pt x="48" y="19"/>
                    </a:cubicBezTo>
                    <a:lnTo>
                      <a:pt x="58" y="2"/>
                    </a:lnTo>
                    <a:close/>
                  </a:path>
                </a:pathLst>
              </a:custGeom>
              <a:solidFill>
                <a:srgbClr val="0091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6" name="Freeform 9">
                <a:extLst>
                  <a:ext uri="{FF2B5EF4-FFF2-40B4-BE49-F238E27FC236}">
                    <a16:creationId xmlns:a16="http://schemas.microsoft.com/office/drawing/2014/main" id="{390AE331-C24A-4F08-86E6-AED249C05CF6}"/>
                  </a:ext>
                </a:extLst>
              </p:cNvPr>
              <p:cNvSpPr>
                <a:spLocks/>
              </p:cNvSpPr>
              <p:nvPr/>
            </p:nvSpPr>
            <p:spPr bwMode="auto">
              <a:xfrm>
                <a:off x="2746" y="1754"/>
                <a:ext cx="150" cy="473"/>
              </a:xfrm>
              <a:custGeom>
                <a:avLst/>
                <a:gdLst>
                  <a:gd name="T0" fmla="*/ 50 w 84"/>
                  <a:gd name="T1" fmla="*/ 0 h 267"/>
                  <a:gd name="T2" fmla="*/ 34 w 84"/>
                  <a:gd name="T3" fmla="*/ 11 h 267"/>
                  <a:gd name="T4" fmla="*/ 0 w 84"/>
                  <a:gd name="T5" fmla="*/ 22 h 267"/>
                  <a:gd name="T6" fmla="*/ 20 w 84"/>
                  <a:gd name="T7" fmla="*/ 152 h 267"/>
                  <a:gd name="T8" fmla="*/ 6 w 84"/>
                  <a:gd name="T9" fmla="*/ 251 h 267"/>
                  <a:gd name="T10" fmla="*/ 73 w 84"/>
                  <a:gd name="T11" fmla="*/ 200 h 267"/>
                  <a:gd name="T12" fmla="*/ 84 w 84"/>
                  <a:gd name="T13" fmla="*/ 143 h 267"/>
                  <a:gd name="T14" fmla="*/ 50 w 84"/>
                  <a:gd name="T15" fmla="*/ 0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267">
                    <a:moveTo>
                      <a:pt x="50" y="0"/>
                    </a:moveTo>
                    <a:cubicBezTo>
                      <a:pt x="34" y="11"/>
                      <a:pt x="34" y="11"/>
                      <a:pt x="34" y="11"/>
                    </a:cubicBezTo>
                    <a:cubicBezTo>
                      <a:pt x="0" y="22"/>
                      <a:pt x="0" y="22"/>
                      <a:pt x="0" y="22"/>
                    </a:cubicBezTo>
                    <a:cubicBezTo>
                      <a:pt x="9" y="89"/>
                      <a:pt x="22" y="118"/>
                      <a:pt x="20" y="152"/>
                    </a:cubicBezTo>
                    <a:cubicBezTo>
                      <a:pt x="18" y="177"/>
                      <a:pt x="14" y="201"/>
                      <a:pt x="6" y="251"/>
                    </a:cubicBezTo>
                    <a:cubicBezTo>
                      <a:pt x="70" y="264"/>
                      <a:pt x="60" y="267"/>
                      <a:pt x="73" y="200"/>
                    </a:cubicBezTo>
                    <a:cubicBezTo>
                      <a:pt x="84" y="143"/>
                      <a:pt x="84" y="143"/>
                      <a:pt x="84" y="143"/>
                    </a:cubicBezTo>
                    <a:cubicBezTo>
                      <a:pt x="81" y="86"/>
                      <a:pt x="54" y="42"/>
                      <a:pt x="50" y="0"/>
                    </a:cubicBez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7" name="Freeform 10">
                <a:extLst>
                  <a:ext uri="{FF2B5EF4-FFF2-40B4-BE49-F238E27FC236}">
                    <a16:creationId xmlns:a16="http://schemas.microsoft.com/office/drawing/2014/main" id="{08E82FC5-36AC-4690-B10C-E4AAA3890D92}"/>
                  </a:ext>
                </a:extLst>
              </p:cNvPr>
              <p:cNvSpPr>
                <a:spLocks/>
              </p:cNvSpPr>
              <p:nvPr/>
            </p:nvSpPr>
            <p:spPr bwMode="auto">
              <a:xfrm>
                <a:off x="2834" y="1747"/>
                <a:ext cx="84" cy="81"/>
              </a:xfrm>
              <a:custGeom>
                <a:avLst/>
                <a:gdLst>
                  <a:gd name="T0" fmla="*/ 46 w 47"/>
                  <a:gd name="T1" fmla="*/ 11 h 46"/>
                  <a:gd name="T2" fmla="*/ 42 w 47"/>
                  <a:gd name="T3" fmla="*/ 7 h 46"/>
                  <a:gd name="T4" fmla="*/ 30 w 47"/>
                  <a:gd name="T5" fmla="*/ 30 h 46"/>
                  <a:gd name="T6" fmla="*/ 1 w 47"/>
                  <a:gd name="T7" fmla="*/ 0 h 46"/>
                  <a:gd name="T8" fmla="*/ 0 w 47"/>
                  <a:gd name="T9" fmla="*/ 5 h 46"/>
                  <a:gd name="T10" fmla="*/ 19 w 47"/>
                  <a:gd name="T11" fmla="*/ 46 h 46"/>
                  <a:gd name="T12" fmla="*/ 30 w 47"/>
                  <a:gd name="T13" fmla="*/ 30 h 46"/>
                  <a:gd name="T14" fmla="*/ 40 w 47"/>
                  <a:gd name="T15" fmla="*/ 46 h 46"/>
                  <a:gd name="T16" fmla="*/ 46 w 47"/>
                  <a:gd name="T17" fmla="*/ 11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6">
                    <a:moveTo>
                      <a:pt x="46" y="11"/>
                    </a:moveTo>
                    <a:cubicBezTo>
                      <a:pt x="42" y="7"/>
                      <a:pt x="42" y="7"/>
                      <a:pt x="42" y="7"/>
                    </a:cubicBezTo>
                    <a:cubicBezTo>
                      <a:pt x="41" y="8"/>
                      <a:pt x="38" y="21"/>
                      <a:pt x="30" y="30"/>
                    </a:cubicBezTo>
                    <a:cubicBezTo>
                      <a:pt x="17" y="20"/>
                      <a:pt x="9" y="13"/>
                      <a:pt x="1" y="0"/>
                    </a:cubicBezTo>
                    <a:cubicBezTo>
                      <a:pt x="0" y="5"/>
                      <a:pt x="0" y="5"/>
                      <a:pt x="0" y="5"/>
                    </a:cubicBezTo>
                    <a:cubicBezTo>
                      <a:pt x="3" y="21"/>
                      <a:pt x="9" y="33"/>
                      <a:pt x="19" y="46"/>
                    </a:cubicBezTo>
                    <a:cubicBezTo>
                      <a:pt x="22" y="38"/>
                      <a:pt x="26" y="34"/>
                      <a:pt x="30" y="30"/>
                    </a:cubicBezTo>
                    <a:cubicBezTo>
                      <a:pt x="34" y="35"/>
                      <a:pt x="37" y="40"/>
                      <a:pt x="40" y="46"/>
                    </a:cubicBezTo>
                    <a:cubicBezTo>
                      <a:pt x="46" y="33"/>
                      <a:pt x="47" y="20"/>
                      <a:pt x="46" y="11"/>
                    </a:cubicBezTo>
                    <a:close/>
                  </a:path>
                </a:pathLst>
              </a:custGeom>
              <a:solidFill>
                <a:srgbClr val="D8E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8" name="Freeform 11">
                <a:extLst>
                  <a:ext uri="{FF2B5EF4-FFF2-40B4-BE49-F238E27FC236}">
                    <a16:creationId xmlns:a16="http://schemas.microsoft.com/office/drawing/2014/main" id="{993869E8-2C5F-4C11-B838-B37146871EFF}"/>
                  </a:ext>
                </a:extLst>
              </p:cNvPr>
              <p:cNvSpPr>
                <a:spLocks/>
              </p:cNvSpPr>
              <p:nvPr/>
            </p:nvSpPr>
            <p:spPr bwMode="auto">
              <a:xfrm>
                <a:off x="2739" y="1648"/>
                <a:ext cx="109" cy="120"/>
              </a:xfrm>
              <a:custGeom>
                <a:avLst/>
                <a:gdLst>
                  <a:gd name="T0" fmla="*/ 0 w 61"/>
                  <a:gd name="T1" fmla="*/ 62 h 68"/>
                  <a:gd name="T2" fmla="*/ 13 w 61"/>
                  <a:gd name="T3" fmla="*/ 46 h 68"/>
                  <a:gd name="T4" fmla="*/ 16 w 61"/>
                  <a:gd name="T5" fmla="*/ 30 h 68"/>
                  <a:gd name="T6" fmla="*/ 27 w 61"/>
                  <a:gd name="T7" fmla="*/ 10 h 68"/>
                  <a:gd name="T8" fmla="*/ 52 w 61"/>
                  <a:gd name="T9" fmla="*/ 1 h 68"/>
                  <a:gd name="T10" fmla="*/ 55 w 61"/>
                  <a:gd name="T11" fmla="*/ 1 h 68"/>
                  <a:gd name="T12" fmla="*/ 56 w 61"/>
                  <a:gd name="T13" fmla="*/ 4 h 68"/>
                  <a:gd name="T14" fmla="*/ 41 w 61"/>
                  <a:gd name="T15" fmla="*/ 13 h 68"/>
                  <a:gd name="T16" fmla="*/ 41 w 61"/>
                  <a:gd name="T17" fmla="*/ 24 h 68"/>
                  <a:gd name="T18" fmla="*/ 43 w 61"/>
                  <a:gd name="T19" fmla="*/ 26 h 68"/>
                  <a:gd name="T20" fmla="*/ 48 w 61"/>
                  <a:gd name="T21" fmla="*/ 25 h 68"/>
                  <a:gd name="T22" fmla="*/ 61 w 61"/>
                  <a:gd name="T23" fmla="*/ 21 h 68"/>
                  <a:gd name="T24" fmla="*/ 61 w 61"/>
                  <a:gd name="T25" fmla="*/ 25 h 68"/>
                  <a:gd name="T26" fmla="*/ 52 w 61"/>
                  <a:gd name="T27" fmla="*/ 34 h 68"/>
                  <a:gd name="T28" fmla="*/ 39 w 61"/>
                  <a:gd name="T29" fmla="*/ 40 h 68"/>
                  <a:gd name="T30" fmla="*/ 28 w 61"/>
                  <a:gd name="T31" fmla="*/ 54 h 68"/>
                  <a:gd name="T32" fmla="*/ 15 w 61"/>
                  <a:gd name="T33" fmla="*/ 68 h 68"/>
                  <a:gd name="T34" fmla="*/ 0 w 61"/>
                  <a:gd name="T35" fmla="*/ 6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 h="68">
                    <a:moveTo>
                      <a:pt x="0" y="62"/>
                    </a:moveTo>
                    <a:cubicBezTo>
                      <a:pt x="13" y="46"/>
                      <a:pt x="13" y="46"/>
                      <a:pt x="13" y="46"/>
                    </a:cubicBezTo>
                    <a:cubicBezTo>
                      <a:pt x="15" y="41"/>
                      <a:pt x="14" y="35"/>
                      <a:pt x="16" y="30"/>
                    </a:cubicBezTo>
                    <a:cubicBezTo>
                      <a:pt x="18" y="24"/>
                      <a:pt x="26" y="12"/>
                      <a:pt x="27" y="10"/>
                    </a:cubicBezTo>
                    <a:cubicBezTo>
                      <a:pt x="29" y="6"/>
                      <a:pt x="43" y="3"/>
                      <a:pt x="52" y="1"/>
                    </a:cubicBezTo>
                    <a:cubicBezTo>
                      <a:pt x="53" y="0"/>
                      <a:pt x="54" y="1"/>
                      <a:pt x="55" y="1"/>
                    </a:cubicBezTo>
                    <a:cubicBezTo>
                      <a:pt x="56" y="4"/>
                      <a:pt x="56" y="4"/>
                      <a:pt x="56" y="4"/>
                    </a:cubicBezTo>
                    <a:cubicBezTo>
                      <a:pt x="53" y="9"/>
                      <a:pt x="47" y="10"/>
                      <a:pt x="41" y="13"/>
                    </a:cubicBezTo>
                    <a:cubicBezTo>
                      <a:pt x="39" y="16"/>
                      <a:pt x="40" y="21"/>
                      <a:pt x="41" y="24"/>
                    </a:cubicBezTo>
                    <a:cubicBezTo>
                      <a:pt x="41" y="25"/>
                      <a:pt x="42" y="27"/>
                      <a:pt x="43" y="26"/>
                    </a:cubicBezTo>
                    <a:cubicBezTo>
                      <a:pt x="44" y="26"/>
                      <a:pt x="47" y="26"/>
                      <a:pt x="48" y="25"/>
                    </a:cubicBezTo>
                    <a:cubicBezTo>
                      <a:pt x="56" y="21"/>
                      <a:pt x="58" y="20"/>
                      <a:pt x="61" y="21"/>
                    </a:cubicBezTo>
                    <a:cubicBezTo>
                      <a:pt x="61" y="25"/>
                      <a:pt x="61" y="25"/>
                      <a:pt x="61" y="25"/>
                    </a:cubicBezTo>
                    <a:cubicBezTo>
                      <a:pt x="59" y="30"/>
                      <a:pt x="54" y="32"/>
                      <a:pt x="52" y="34"/>
                    </a:cubicBezTo>
                    <a:cubicBezTo>
                      <a:pt x="49" y="37"/>
                      <a:pt x="46" y="36"/>
                      <a:pt x="39" y="40"/>
                    </a:cubicBezTo>
                    <a:cubicBezTo>
                      <a:pt x="33" y="43"/>
                      <a:pt x="30" y="51"/>
                      <a:pt x="28" y="54"/>
                    </a:cubicBezTo>
                    <a:cubicBezTo>
                      <a:pt x="25" y="59"/>
                      <a:pt x="22" y="61"/>
                      <a:pt x="15" y="68"/>
                    </a:cubicBezTo>
                    <a:cubicBezTo>
                      <a:pt x="15" y="68"/>
                      <a:pt x="0" y="62"/>
                      <a:pt x="0" y="62"/>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39" name="Freeform 12">
                <a:extLst>
                  <a:ext uri="{FF2B5EF4-FFF2-40B4-BE49-F238E27FC236}">
                    <a16:creationId xmlns:a16="http://schemas.microsoft.com/office/drawing/2014/main" id="{4E900236-6FA3-47A9-BC16-FBA977B13D4C}"/>
                  </a:ext>
                </a:extLst>
              </p:cNvPr>
              <p:cNvSpPr>
                <a:spLocks/>
              </p:cNvSpPr>
              <p:nvPr/>
            </p:nvSpPr>
            <p:spPr bwMode="auto">
              <a:xfrm>
                <a:off x="2659" y="1781"/>
                <a:ext cx="141" cy="150"/>
              </a:xfrm>
              <a:custGeom>
                <a:avLst/>
                <a:gdLst>
                  <a:gd name="T0" fmla="*/ 67 w 79"/>
                  <a:gd name="T1" fmla="*/ 2 h 85"/>
                  <a:gd name="T2" fmla="*/ 51 w 79"/>
                  <a:gd name="T3" fmla="*/ 15 h 85"/>
                  <a:gd name="T4" fmla="*/ 6 w 79"/>
                  <a:gd name="T5" fmla="*/ 56 h 85"/>
                  <a:gd name="T6" fmla="*/ 1 w 79"/>
                  <a:gd name="T7" fmla="*/ 69 h 85"/>
                  <a:gd name="T8" fmla="*/ 20 w 79"/>
                  <a:gd name="T9" fmla="*/ 84 h 85"/>
                  <a:gd name="T10" fmla="*/ 74 w 79"/>
                  <a:gd name="T11" fmla="*/ 55 h 85"/>
                  <a:gd name="T12" fmla="*/ 67 w 79"/>
                  <a:gd name="T13" fmla="*/ 2 h 85"/>
                </a:gdLst>
                <a:ahLst/>
                <a:cxnLst>
                  <a:cxn ang="0">
                    <a:pos x="T0" y="T1"/>
                  </a:cxn>
                  <a:cxn ang="0">
                    <a:pos x="T2" y="T3"/>
                  </a:cxn>
                  <a:cxn ang="0">
                    <a:pos x="T4" y="T5"/>
                  </a:cxn>
                  <a:cxn ang="0">
                    <a:pos x="T6" y="T7"/>
                  </a:cxn>
                  <a:cxn ang="0">
                    <a:pos x="T8" y="T9"/>
                  </a:cxn>
                  <a:cxn ang="0">
                    <a:pos x="T10" y="T11"/>
                  </a:cxn>
                  <a:cxn ang="0">
                    <a:pos x="T12" y="T13"/>
                  </a:cxn>
                </a:cxnLst>
                <a:rect l="0" t="0" r="r" b="b"/>
                <a:pathLst>
                  <a:path w="79" h="85">
                    <a:moveTo>
                      <a:pt x="67" y="2"/>
                    </a:moveTo>
                    <a:cubicBezTo>
                      <a:pt x="63" y="0"/>
                      <a:pt x="55" y="11"/>
                      <a:pt x="51" y="15"/>
                    </a:cubicBezTo>
                    <a:cubicBezTo>
                      <a:pt x="6" y="56"/>
                      <a:pt x="6" y="56"/>
                      <a:pt x="6" y="56"/>
                    </a:cubicBezTo>
                    <a:cubicBezTo>
                      <a:pt x="3" y="60"/>
                      <a:pt x="2" y="65"/>
                      <a:pt x="1" y="69"/>
                    </a:cubicBezTo>
                    <a:cubicBezTo>
                      <a:pt x="0" y="82"/>
                      <a:pt x="9" y="85"/>
                      <a:pt x="20" y="84"/>
                    </a:cubicBezTo>
                    <a:cubicBezTo>
                      <a:pt x="36" y="82"/>
                      <a:pt x="58" y="61"/>
                      <a:pt x="74" y="55"/>
                    </a:cubicBezTo>
                    <a:cubicBezTo>
                      <a:pt x="77" y="44"/>
                      <a:pt x="79" y="7"/>
                      <a:pt x="67" y="2"/>
                    </a:cubicBezTo>
                    <a:close/>
                  </a:path>
                </a:pathLst>
              </a:custGeom>
              <a:solidFill>
                <a:srgbClr val="00000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0" name="Freeform 13">
                <a:extLst>
                  <a:ext uri="{FF2B5EF4-FFF2-40B4-BE49-F238E27FC236}">
                    <a16:creationId xmlns:a16="http://schemas.microsoft.com/office/drawing/2014/main" id="{9E653A90-FF8F-4490-83A0-10D1052CFC93}"/>
                  </a:ext>
                </a:extLst>
              </p:cNvPr>
              <p:cNvSpPr>
                <a:spLocks/>
              </p:cNvSpPr>
              <p:nvPr/>
            </p:nvSpPr>
            <p:spPr bwMode="auto">
              <a:xfrm>
                <a:off x="2739" y="1726"/>
                <a:ext cx="46" cy="40"/>
              </a:xfrm>
              <a:custGeom>
                <a:avLst/>
                <a:gdLst>
                  <a:gd name="T0" fmla="*/ 36 w 46"/>
                  <a:gd name="T1" fmla="*/ 40 h 40"/>
                  <a:gd name="T2" fmla="*/ 46 w 46"/>
                  <a:gd name="T3" fmla="*/ 26 h 40"/>
                  <a:gd name="T4" fmla="*/ 12 w 46"/>
                  <a:gd name="T5" fmla="*/ 0 h 40"/>
                  <a:gd name="T6" fmla="*/ 0 w 46"/>
                  <a:gd name="T7" fmla="*/ 19 h 40"/>
                  <a:gd name="T8" fmla="*/ 36 w 46"/>
                  <a:gd name="T9" fmla="*/ 40 h 40"/>
                </a:gdLst>
                <a:ahLst/>
                <a:cxnLst>
                  <a:cxn ang="0">
                    <a:pos x="T0" y="T1"/>
                  </a:cxn>
                  <a:cxn ang="0">
                    <a:pos x="T2" y="T3"/>
                  </a:cxn>
                  <a:cxn ang="0">
                    <a:pos x="T4" y="T5"/>
                  </a:cxn>
                  <a:cxn ang="0">
                    <a:pos x="T6" y="T7"/>
                  </a:cxn>
                  <a:cxn ang="0">
                    <a:pos x="T8" y="T9"/>
                  </a:cxn>
                </a:cxnLst>
                <a:rect l="0" t="0" r="r" b="b"/>
                <a:pathLst>
                  <a:path w="46" h="40">
                    <a:moveTo>
                      <a:pt x="36" y="40"/>
                    </a:moveTo>
                    <a:lnTo>
                      <a:pt x="46" y="26"/>
                    </a:lnTo>
                    <a:lnTo>
                      <a:pt x="12" y="0"/>
                    </a:lnTo>
                    <a:lnTo>
                      <a:pt x="0" y="19"/>
                    </a:lnTo>
                    <a:lnTo>
                      <a:pt x="36" y="40"/>
                    </a:lnTo>
                    <a:close/>
                  </a:path>
                </a:pathLst>
              </a:custGeom>
              <a:solidFill>
                <a:srgbClr val="BF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1" name="Freeform 14">
                <a:extLst>
                  <a:ext uri="{FF2B5EF4-FFF2-40B4-BE49-F238E27FC236}">
                    <a16:creationId xmlns:a16="http://schemas.microsoft.com/office/drawing/2014/main" id="{45BB405C-F9C0-4A33-A59B-0D2600200868}"/>
                  </a:ext>
                </a:extLst>
              </p:cNvPr>
              <p:cNvSpPr>
                <a:spLocks/>
              </p:cNvSpPr>
              <p:nvPr/>
            </p:nvSpPr>
            <p:spPr bwMode="auto">
              <a:xfrm>
                <a:off x="2651" y="1733"/>
                <a:ext cx="134" cy="198"/>
              </a:xfrm>
              <a:custGeom>
                <a:avLst/>
                <a:gdLst>
                  <a:gd name="T0" fmla="*/ 75 w 75"/>
                  <a:gd name="T1" fmla="*/ 16 h 112"/>
                  <a:gd name="T2" fmla="*/ 35 w 75"/>
                  <a:gd name="T3" fmla="*/ 100 h 112"/>
                  <a:gd name="T4" fmla="*/ 8 w 75"/>
                  <a:gd name="T5" fmla="*/ 107 h 112"/>
                  <a:gd name="T6" fmla="*/ 6 w 75"/>
                  <a:gd name="T7" fmla="*/ 78 h 112"/>
                  <a:gd name="T8" fmla="*/ 51 w 75"/>
                  <a:gd name="T9" fmla="*/ 0 h 112"/>
                  <a:gd name="T10" fmla="*/ 75 w 75"/>
                  <a:gd name="T11" fmla="*/ 16 h 112"/>
                </a:gdLst>
                <a:ahLst/>
                <a:cxnLst>
                  <a:cxn ang="0">
                    <a:pos x="T0" y="T1"/>
                  </a:cxn>
                  <a:cxn ang="0">
                    <a:pos x="T2" y="T3"/>
                  </a:cxn>
                  <a:cxn ang="0">
                    <a:pos x="T4" y="T5"/>
                  </a:cxn>
                  <a:cxn ang="0">
                    <a:pos x="T6" y="T7"/>
                  </a:cxn>
                  <a:cxn ang="0">
                    <a:pos x="T8" y="T9"/>
                  </a:cxn>
                  <a:cxn ang="0">
                    <a:pos x="T10" y="T11"/>
                  </a:cxn>
                </a:cxnLst>
                <a:rect l="0" t="0" r="r" b="b"/>
                <a:pathLst>
                  <a:path w="75" h="112">
                    <a:moveTo>
                      <a:pt x="75" y="16"/>
                    </a:moveTo>
                    <a:cubicBezTo>
                      <a:pt x="35" y="100"/>
                      <a:pt x="35" y="100"/>
                      <a:pt x="35" y="100"/>
                    </a:cubicBezTo>
                    <a:cubicBezTo>
                      <a:pt x="31" y="109"/>
                      <a:pt x="16" y="112"/>
                      <a:pt x="8" y="107"/>
                    </a:cubicBezTo>
                    <a:cubicBezTo>
                      <a:pt x="0" y="101"/>
                      <a:pt x="0" y="88"/>
                      <a:pt x="6" y="78"/>
                    </a:cubicBezTo>
                    <a:cubicBezTo>
                      <a:pt x="51" y="0"/>
                      <a:pt x="51" y="0"/>
                      <a:pt x="51" y="0"/>
                    </a:cubicBezTo>
                    <a:lnTo>
                      <a:pt x="75" y="16"/>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2" name="Freeform 15">
                <a:extLst>
                  <a:ext uri="{FF2B5EF4-FFF2-40B4-BE49-F238E27FC236}">
                    <a16:creationId xmlns:a16="http://schemas.microsoft.com/office/drawing/2014/main" id="{150C9273-9E95-424A-90D8-C6061E52869D}"/>
                  </a:ext>
                </a:extLst>
              </p:cNvPr>
              <p:cNvSpPr>
                <a:spLocks/>
              </p:cNvSpPr>
              <p:nvPr/>
            </p:nvSpPr>
            <p:spPr bwMode="auto">
              <a:xfrm>
                <a:off x="2910" y="1766"/>
                <a:ext cx="199" cy="440"/>
              </a:xfrm>
              <a:custGeom>
                <a:avLst/>
                <a:gdLst>
                  <a:gd name="T0" fmla="*/ 106 w 111"/>
                  <a:gd name="T1" fmla="*/ 64 h 248"/>
                  <a:gd name="T2" fmla="*/ 98 w 111"/>
                  <a:gd name="T3" fmla="*/ 52 h 248"/>
                  <a:gd name="T4" fmla="*/ 45 w 111"/>
                  <a:gd name="T5" fmla="*/ 24 h 248"/>
                  <a:gd name="T6" fmla="*/ 36 w 111"/>
                  <a:gd name="T7" fmla="*/ 18 h 248"/>
                  <a:gd name="T8" fmla="*/ 33 w 111"/>
                  <a:gd name="T9" fmla="*/ 16 h 248"/>
                  <a:gd name="T10" fmla="*/ 29 w 111"/>
                  <a:gd name="T11" fmla="*/ 14 h 248"/>
                  <a:gd name="T12" fmla="*/ 26 w 111"/>
                  <a:gd name="T13" fmla="*/ 12 h 248"/>
                  <a:gd name="T14" fmla="*/ 0 w 111"/>
                  <a:gd name="T15" fmla="*/ 0 h 248"/>
                  <a:gd name="T16" fmla="*/ 13 w 111"/>
                  <a:gd name="T17" fmla="*/ 121 h 248"/>
                  <a:gd name="T18" fmla="*/ 27 w 111"/>
                  <a:gd name="T19" fmla="*/ 228 h 248"/>
                  <a:gd name="T20" fmla="*/ 44 w 111"/>
                  <a:gd name="T21" fmla="*/ 239 h 248"/>
                  <a:gd name="T22" fmla="*/ 42 w 111"/>
                  <a:gd name="T23" fmla="*/ 226 h 248"/>
                  <a:gd name="T24" fmla="*/ 33 w 111"/>
                  <a:gd name="T25" fmla="*/ 131 h 248"/>
                  <a:gd name="T26" fmla="*/ 40 w 111"/>
                  <a:gd name="T27" fmla="*/ 81 h 248"/>
                  <a:gd name="T28" fmla="*/ 42 w 111"/>
                  <a:gd name="T29" fmla="*/ 71 h 248"/>
                  <a:gd name="T30" fmla="*/ 91 w 111"/>
                  <a:gd name="T31" fmla="*/ 83 h 248"/>
                  <a:gd name="T32" fmla="*/ 106 w 111"/>
                  <a:gd name="T33" fmla="*/ 64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1" h="248">
                    <a:moveTo>
                      <a:pt x="106" y="64"/>
                    </a:moveTo>
                    <a:cubicBezTo>
                      <a:pt x="104" y="60"/>
                      <a:pt x="103" y="56"/>
                      <a:pt x="98" y="52"/>
                    </a:cubicBezTo>
                    <a:cubicBezTo>
                      <a:pt x="45" y="24"/>
                      <a:pt x="45" y="24"/>
                      <a:pt x="45" y="24"/>
                    </a:cubicBezTo>
                    <a:cubicBezTo>
                      <a:pt x="43" y="23"/>
                      <a:pt x="39" y="20"/>
                      <a:pt x="36" y="18"/>
                    </a:cubicBezTo>
                    <a:cubicBezTo>
                      <a:pt x="35" y="17"/>
                      <a:pt x="34" y="17"/>
                      <a:pt x="33" y="16"/>
                    </a:cubicBezTo>
                    <a:cubicBezTo>
                      <a:pt x="32" y="15"/>
                      <a:pt x="30" y="14"/>
                      <a:pt x="29" y="14"/>
                    </a:cubicBezTo>
                    <a:cubicBezTo>
                      <a:pt x="28" y="13"/>
                      <a:pt x="27" y="13"/>
                      <a:pt x="26" y="12"/>
                    </a:cubicBezTo>
                    <a:cubicBezTo>
                      <a:pt x="17" y="8"/>
                      <a:pt x="13" y="8"/>
                      <a:pt x="0" y="0"/>
                    </a:cubicBezTo>
                    <a:cubicBezTo>
                      <a:pt x="14" y="36"/>
                      <a:pt x="12" y="81"/>
                      <a:pt x="13" y="121"/>
                    </a:cubicBezTo>
                    <a:cubicBezTo>
                      <a:pt x="18" y="158"/>
                      <a:pt x="22" y="191"/>
                      <a:pt x="27" y="228"/>
                    </a:cubicBezTo>
                    <a:cubicBezTo>
                      <a:pt x="30" y="248"/>
                      <a:pt x="40" y="247"/>
                      <a:pt x="44" y="239"/>
                    </a:cubicBezTo>
                    <a:cubicBezTo>
                      <a:pt x="43" y="235"/>
                      <a:pt x="43" y="230"/>
                      <a:pt x="42" y="226"/>
                    </a:cubicBezTo>
                    <a:cubicBezTo>
                      <a:pt x="39" y="191"/>
                      <a:pt x="32" y="163"/>
                      <a:pt x="33" y="131"/>
                    </a:cubicBezTo>
                    <a:cubicBezTo>
                      <a:pt x="33" y="115"/>
                      <a:pt x="38" y="99"/>
                      <a:pt x="40" y="81"/>
                    </a:cubicBezTo>
                    <a:cubicBezTo>
                      <a:pt x="41" y="77"/>
                      <a:pt x="41" y="74"/>
                      <a:pt x="42" y="71"/>
                    </a:cubicBezTo>
                    <a:cubicBezTo>
                      <a:pt x="58" y="75"/>
                      <a:pt x="79" y="85"/>
                      <a:pt x="91" y="83"/>
                    </a:cubicBezTo>
                    <a:cubicBezTo>
                      <a:pt x="103" y="81"/>
                      <a:pt x="111" y="76"/>
                      <a:pt x="106" y="64"/>
                    </a:cubicBezTo>
                    <a:close/>
                  </a:path>
                </a:pathLst>
              </a:custGeom>
              <a:solidFill>
                <a:srgbClr val="000000">
                  <a:lumMod val="75000"/>
                  <a:lumOff val="2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3" name="Freeform 99">
                <a:extLst>
                  <a:ext uri="{FF2B5EF4-FFF2-40B4-BE49-F238E27FC236}">
                    <a16:creationId xmlns:a16="http://schemas.microsoft.com/office/drawing/2014/main" id="{35B89CE7-EA3A-42F2-AA67-D444D8F18FB4}"/>
                  </a:ext>
                </a:extLst>
              </p:cNvPr>
              <p:cNvSpPr>
                <a:spLocks/>
              </p:cNvSpPr>
              <p:nvPr/>
            </p:nvSpPr>
            <p:spPr bwMode="auto">
              <a:xfrm>
                <a:off x="2905" y="1649"/>
                <a:ext cx="114" cy="116"/>
              </a:xfrm>
              <a:custGeom>
                <a:avLst/>
                <a:gdLst>
                  <a:gd name="T0" fmla="*/ 64 w 64"/>
                  <a:gd name="T1" fmla="*/ 57 h 65"/>
                  <a:gd name="T2" fmla="*/ 49 w 64"/>
                  <a:gd name="T3" fmla="*/ 43 h 65"/>
                  <a:gd name="T4" fmla="*/ 46 w 64"/>
                  <a:gd name="T5" fmla="*/ 27 h 65"/>
                  <a:gd name="T6" fmla="*/ 33 w 64"/>
                  <a:gd name="T7" fmla="*/ 7 h 65"/>
                  <a:gd name="T8" fmla="*/ 8 w 64"/>
                  <a:gd name="T9" fmla="*/ 0 h 65"/>
                  <a:gd name="T10" fmla="*/ 5 w 64"/>
                  <a:gd name="T11" fmla="*/ 1 h 65"/>
                  <a:gd name="T12" fmla="*/ 4 w 64"/>
                  <a:gd name="T13" fmla="*/ 4 h 65"/>
                  <a:gd name="T14" fmla="*/ 19 w 64"/>
                  <a:gd name="T15" fmla="*/ 12 h 65"/>
                  <a:gd name="T16" fmla="*/ 20 w 64"/>
                  <a:gd name="T17" fmla="*/ 23 h 65"/>
                  <a:gd name="T18" fmla="*/ 18 w 64"/>
                  <a:gd name="T19" fmla="*/ 25 h 65"/>
                  <a:gd name="T20" fmla="*/ 13 w 64"/>
                  <a:gd name="T21" fmla="*/ 24 h 65"/>
                  <a:gd name="T22" fmla="*/ 0 w 64"/>
                  <a:gd name="T23" fmla="*/ 21 h 65"/>
                  <a:gd name="T24" fmla="*/ 1 w 64"/>
                  <a:gd name="T25" fmla="*/ 25 h 65"/>
                  <a:gd name="T26" fmla="*/ 10 w 64"/>
                  <a:gd name="T27" fmla="*/ 34 h 65"/>
                  <a:gd name="T28" fmla="*/ 24 w 64"/>
                  <a:gd name="T29" fmla="*/ 38 h 65"/>
                  <a:gd name="T30" fmla="*/ 36 w 64"/>
                  <a:gd name="T31" fmla="*/ 52 h 65"/>
                  <a:gd name="T32" fmla="*/ 49 w 64"/>
                  <a:gd name="T33" fmla="*/ 65 h 65"/>
                  <a:gd name="T34" fmla="*/ 64 w 64"/>
                  <a:gd name="T35"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 h="65">
                    <a:moveTo>
                      <a:pt x="64" y="57"/>
                    </a:moveTo>
                    <a:cubicBezTo>
                      <a:pt x="49" y="43"/>
                      <a:pt x="49" y="43"/>
                      <a:pt x="49" y="43"/>
                    </a:cubicBezTo>
                    <a:cubicBezTo>
                      <a:pt x="48" y="38"/>
                      <a:pt x="48" y="32"/>
                      <a:pt x="46" y="27"/>
                    </a:cubicBezTo>
                    <a:cubicBezTo>
                      <a:pt x="43" y="21"/>
                      <a:pt x="34" y="10"/>
                      <a:pt x="33" y="7"/>
                    </a:cubicBezTo>
                    <a:cubicBezTo>
                      <a:pt x="31" y="4"/>
                      <a:pt x="16" y="2"/>
                      <a:pt x="8" y="0"/>
                    </a:cubicBezTo>
                    <a:cubicBezTo>
                      <a:pt x="7" y="0"/>
                      <a:pt x="5" y="1"/>
                      <a:pt x="5" y="1"/>
                    </a:cubicBezTo>
                    <a:cubicBezTo>
                      <a:pt x="4" y="4"/>
                      <a:pt x="4" y="4"/>
                      <a:pt x="4" y="4"/>
                    </a:cubicBezTo>
                    <a:cubicBezTo>
                      <a:pt x="7" y="8"/>
                      <a:pt x="13" y="10"/>
                      <a:pt x="19" y="12"/>
                    </a:cubicBezTo>
                    <a:cubicBezTo>
                      <a:pt x="21" y="15"/>
                      <a:pt x="21" y="20"/>
                      <a:pt x="20" y="23"/>
                    </a:cubicBezTo>
                    <a:cubicBezTo>
                      <a:pt x="20" y="24"/>
                      <a:pt x="19" y="26"/>
                      <a:pt x="18" y="25"/>
                    </a:cubicBezTo>
                    <a:cubicBezTo>
                      <a:pt x="17" y="25"/>
                      <a:pt x="14" y="25"/>
                      <a:pt x="13" y="24"/>
                    </a:cubicBezTo>
                    <a:cubicBezTo>
                      <a:pt x="5" y="21"/>
                      <a:pt x="2" y="20"/>
                      <a:pt x="0" y="21"/>
                    </a:cubicBezTo>
                    <a:cubicBezTo>
                      <a:pt x="1" y="25"/>
                      <a:pt x="1" y="25"/>
                      <a:pt x="1" y="25"/>
                    </a:cubicBezTo>
                    <a:cubicBezTo>
                      <a:pt x="2" y="30"/>
                      <a:pt x="8" y="32"/>
                      <a:pt x="10" y="34"/>
                    </a:cubicBezTo>
                    <a:cubicBezTo>
                      <a:pt x="13" y="36"/>
                      <a:pt x="16" y="35"/>
                      <a:pt x="24" y="38"/>
                    </a:cubicBezTo>
                    <a:cubicBezTo>
                      <a:pt x="29" y="41"/>
                      <a:pt x="33" y="49"/>
                      <a:pt x="36" y="52"/>
                    </a:cubicBezTo>
                    <a:cubicBezTo>
                      <a:pt x="39" y="57"/>
                      <a:pt x="42" y="58"/>
                      <a:pt x="49" y="65"/>
                    </a:cubicBezTo>
                    <a:cubicBezTo>
                      <a:pt x="49" y="65"/>
                      <a:pt x="64" y="58"/>
                      <a:pt x="64" y="57"/>
                    </a:cubicBezTo>
                    <a:close/>
                  </a:path>
                </a:pathLst>
              </a:custGeom>
              <a:solidFill>
                <a:srgbClr val="8E5E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4" name="Freeform 17">
                <a:extLst>
                  <a:ext uri="{FF2B5EF4-FFF2-40B4-BE49-F238E27FC236}">
                    <a16:creationId xmlns:a16="http://schemas.microsoft.com/office/drawing/2014/main" id="{DAFEB91D-740A-4514-AA22-2C6A63F28E31}"/>
                  </a:ext>
                </a:extLst>
              </p:cNvPr>
              <p:cNvSpPr>
                <a:spLocks/>
              </p:cNvSpPr>
              <p:nvPr/>
            </p:nvSpPr>
            <p:spPr bwMode="auto">
              <a:xfrm>
                <a:off x="2964" y="1717"/>
                <a:ext cx="45" cy="42"/>
              </a:xfrm>
              <a:custGeom>
                <a:avLst/>
                <a:gdLst>
                  <a:gd name="T0" fmla="*/ 11 w 45"/>
                  <a:gd name="T1" fmla="*/ 42 h 42"/>
                  <a:gd name="T2" fmla="*/ 0 w 45"/>
                  <a:gd name="T3" fmla="*/ 28 h 42"/>
                  <a:gd name="T4" fmla="*/ 32 w 45"/>
                  <a:gd name="T5" fmla="*/ 0 h 42"/>
                  <a:gd name="T6" fmla="*/ 45 w 45"/>
                  <a:gd name="T7" fmla="*/ 18 h 42"/>
                  <a:gd name="T8" fmla="*/ 11 w 45"/>
                  <a:gd name="T9" fmla="*/ 42 h 42"/>
                </a:gdLst>
                <a:ahLst/>
                <a:cxnLst>
                  <a:cxn ang="0">
                    <a:pos x="T0" y="T1"/>
                  </a:cxn>
                  <a:cxn ang="0">
                    <a:pos x="T2" y="T3"/>
                  </a:cxn>
                  <a:cxn ang="0">
                    <a:pos x="T4" y="T5"/>
                  </a:cxn>
                  <a:cxn ang="0">
                    <a:pos x="T6" y="T7"/>
                  </a:cxn>
                  <a:cxn ang="0">
                    <a:pos x="T8" y="T9"/>
                  </a:cxn>
                </a:cxnLst>
                <a:rect l="0" t="0" r="r" b="b"/>
                <a:pathLst>
                  <a:path w="45" h="42">
                    <a:moveTo>
                      <a:pt x="11" y="42"/>
                    </a:moveTo>
                    <a:lnTo>
                      <a:pt x="0" y="28"/>
                    </a:lnTo>
                    <a:lnTo>
                      <a:pt x="32" y="0"/>
                    </a:lnTo>
                    <a:lnTo>
                      <a:pt x="45" y="18"/>
                    </a:lnTo>
                    <a:lnTo>
                      <a:pt x="11" y="42"/>
                    </a:lnTo>
                    <a:close/>
                  </a:path>
                </a:pathLst>
              </a:custGeom>
              <a:solidFill>
                <a:srgbClr val="BFD8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5" name="Freeform 18">
                <a:extLst>
                  <a:ext uri="{FF2B5EF4-FFF2-40B4-BE49-F238E27FC236}">
                    <a16:creationId xmlns:a16="http://schemas.microsoft.com/office/drawing/2014/main" id="{14715ED8-C9CD-486B-A590-01054E45C0C5}"/>
                  </a:ext>
                </a:extLst>
              </p:cNvPr>
              <p:cNvSpPr>
                <a:spLocks/>
              </p:cNvSpPr>
              <p:nvPr/>
            </p:nvSpPr>
            <p:spPr bwMode="auto">
              <a:xfrm>
                <a:off x="2966" y="1722"/>
                <a:ext cx="141" cy="195"/>
              </a:xfrm>
              <a:custGeom>
                <a:avLst/>
                <a:gdLst>
                  <a:gd name="T0" fmla="*/ 0 w 79"/>
                  <a:gd name="T1" fmla="*/ 19 h 110"/>
                  <a:gd name="T2" fmla="*/ 44 w 79"/>
                  <a:gd name="T3" fmla="*/ 100 h 110"/>
                  <a:gd name="T4" fmla="*/ 73 w 79"/>
                  <a:gd name="T5" fmla="*/ 104 h 110"/>
                  <a:gd name="T6" fmla="*/ 73 w 79"/>
                  <a:gd name="T7" fmla="*/ 75 h 110"/>
                  <a:gd name="T8" fmla="*/ 23 w 79"/>
                  <a:gd name="T9" fmla="*/ 0 h 110"/>
                  <a:gd name="T10" fmla="*/ 0 w 79"/>
                  <a:gd name="T11" fmla="*/ 19 h 110"/>
                </a:gdLst>
                <a:ahLst/>
                <a:cxnLst>
                  <a:cxn ang="0">
                    <a:pos x="T0" y="T1"/>
                  </a:cxn>
                  <a:cxn ang="0">
                    <a:pos x="T2" y="T3"/>
                  </a:cxn>
                  <a:cxn ang="0">
                    <a:pos x="T4" y="T5"/>
                  </a:cxn>
                  <a:cxn ang="0">
                    <a:pos x="T6" y="T7"/>
                  </a:cxn>
                  <a:cxn ang="0">
                    <a:pos x="T8" y="T9"/>
                  </a:cxn>
                  <a:cxn ang="0">
                    <a:pos x="T10" y="T11"/>
                  </a:cxn>
                </a:cxnLst>
                <a:rect l="0" t="0" r="r" b="b"/>
                <a:pathLst>
                  <a:path w="79" h="110">
                    <a:moveTo>
                      <a:pt x="0" y="19"/>
                    </a:moveTo>
                    <a:cubicBezTo>
                      <a:pt x="44" y="100"/>
                      <a:pt x="44" y="100"/>
                      <a:pt x="44" y="100"/>
                    </a:cubicBezTo>
                    <a:cubicBezTo>
                      <a:pt x="49" y="108"/>
                      <a:pt x="65" y="110"/>
                      <a:pt x="73" y="104"/>
                    </a:cubicBezTo>
                    <a:cubicBezTo>
                      <a:pt x="79" y="99"/>
                      <a:pt x="79" y="85"/>
                      <a:pt x="73" y="75"/>
                    </a:cubicBezTo>
                    <a:cubicBezTo>
                      <a:pt x="23" y="0"/>
                      <a:pt x="23" y="0"/>
                      <a:pt x="23" y="0"/>
                    </a:cubicBezTo>
                    <a:lnTo>
                      <a:pt x="0" y="19"/>
                    </a:lnTo>
                    <a:close/>
                  </a:path>
                </a:pathLst>
              </a:custGeom>
              <a:solidFill>
                <a:srgbClr val="000000">
                  <a:lumMod val="65000"/>
                  <a:lumOff val="3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6" name="Oval 19">
                <a:extLst>
                  <a:ext uri="{FF2B5EF4-FFF2-40B4-BE49-F238E27FC236}">
                    <a16:creationId xmlns:a16="http://schemas.microsoft.com/office/drawing/2014/main" id="{510BBEE5-31C1-418F-BB9B-EFF7E14AA4FE}"/>
                  </a:ext>
                </a:extLst>
              </p:cNvPr>
              <p:cNvSpPr>
                <a:spLocks noChangeArrowheads="1"/>
              </p:cNvSpPr>
              <p:nvPr/>
            </p:nvSpPr>
            <p:spPr bwMode="auto">
              <a:xfrm>
                <a:off x="2821" y="1648"/>
                <a:ext cx="52" cy="5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7" name="Oval 20">
                <a:extLst>
                  <a:ext uri="{FF2B5EF4-FFF2-40B4-BE49-F238E27FC236}">
                    <a16:creationId xmlns:a16="http://schemas.microsoft.com/office/drawing/2014/main" id="{F2B27327-06F9-442C-9861-DFAA7C4F73A7}"/>
                  </a:ext>
                </a:extLst>
              </p:cNvPr>
              <p:cNvSpPr>
                <a:spLocks noChangeArrowheads="1"/>
              </p:cNvSpPr>
              <p:nvPr/>
            </p:nvSpPr>
            <p:spPr bwMode="auto">
              <a:xfrm>
                <a:off x="2830" y="1657"/>
                <a:ext cx="34" cy="35"/>
              </a:xfrm>
              <a:prstGeom prst="ellipse">
                <a:avLst/>
              </a:pr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8" name="Freeform 21">
                <a:extLst>
                  <a:ext uri="{FF2B5EF4-FFF2-40B4-BE49-F238E27FC236}">
                    <a16:creationId xmlns:a16="http://schemas.microsoft.com/office/drawing/2014/main" id="{CA8780A8-5491-4936-9C17-4C47A8D01AF8}"/>
                  </a:ext>
                </a:extLst>
              </p:cNvPr>
              <p:cNvSpPr>
                <a:spLocks/>
              </p:cNvSpPr>
              <p:nvPr/>
            </p:nvSpPr>
            <p:spPr bwMode="auto">
              <a:xfrm>
                <a:off x="2832" y="1660"/>
                <a:ext cx="14" cy="14"/>
              </a:xfrm>
              <a:custGeom>
                <a:avLst/>
                <a:gdLst>
                  <a:gd name="T0" fmla="*/ 1 w 8"/>
                  <a:gd name="T1" fmla="*/ 8 h 8"/>
                  <a:gd name="T2" fmla="*/ 1 w 8"/>
                  <a:gd name="T3" fmla="*/ 7 h 8"/>
                  <a:gd name="T4" fmla="*/ 0 w 8"/>
                  <a:gd name="T5" fmla="*/ 6 h 8"/>
                  <a:gd name="T6" fmla="*/ 2 w 8"/>
                  <a:gd name="T7" fmla="*/ 2 h 8"/>
                  <a:gd name="T8" fmla="*/ 6 w 8"/>
                  <a:gd name="T9" fmla="*/ 0 h 8"/>
                  <a:gd name="T10" fmla="*/ 8 w 8"/>
                  <a:gd name="T11" fmla="*/ 0 h 8"/>
                  <a:gd name="T12" fmla="*/ 7 w 8"/>
                  <a:gd name="T13" fmla="*/ 1 h 8"/>
                  <a:gd name="T14" fmla="*/ 4 w 8"/>
                  <a:gd name="T15" fmla="*/ 3 h 8"/>
                  <a:gd name="T16" fmla="*/ 1 w 8"/>
                  <a:gd name="T17" fmla="*/ 6 h 8"/>
                  <a:gd name="T18" fmla="*/ 1 w 8"/>
                  <a:gd name="T19" fmla="*/ 7 h 8"/>
                  <a:gd name="T20" fmla="*/ 1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1" y="8"/>
                    </a:moveTo>
                    <a:cubicBezTo>
                      <a:pt x="1" y="8"/>
                      <a:pt x="1" y="8"/>
                      <a:pt x="1" y="7"/>
                    </a:cubicBezTo>
                    <a:cubicBezTo>
                      <a:pt x="0" y="7"/>
                      <a:pt x="0" y="6"/>
                      <a:pt x="0" y="6"/>
                    </a:cubicBezTo>
                    <a:cubicBezTo>
                      <a:pt x="0" y="4"/>
                      <a:pt x="1" y="3"/>
                      <a:pt x="2" y="2"/>
                    </a:cubicBezTo>
                    <a:cubicBezTo>
                      <a:pt x="3" y="0"/>
                      <a:pt x="5" y="0"/>
                      <a:pt x="6" y="0"/>
                    </a:cubicBezTo>
                    <a:cubicBezTo>
                      <a:pt x="8" y="0"/>
                      <a:pt x="8" y="0"/>
                      <a:pt x="8" y="0"/>
                    </a:cubicBezTo>
                    <a:cubicBezTo>
                      <a:pt x="8" y="0"/>
                      <a:pt x="8" y="0"/>
                      <a:pt x="7" y="1"/>
                    </a:cubicBezTo>
                    <a:cubicBezTo>
                      <a:pt x="6" y="1"/>
                      <a:pt x="5" y="2"/>
                      <a:pt x="4" y="3"/>
                    </a:cubicBezTo>
                    <a:cubicBezTo>
                      <a:pt x="3" y="4"/>
                      <a:pt x="2" y="5"/>
                      <a:pt x="1" y="6"/>
                    </a:cubicBezTo>
                    <a:cubicBezTo>
                      <a:pt x="1" y="6"/>
                      <a:pt x="1" y="7"/>
                      <a:pt x="1" y="7"/>
                    </a:cubicBezTo>
                    <a:cubicBezTo>
                      <a:pt x="1" y="8"/>
                      <a:pt x="1" y="8"/>
                      <a:pt x="1"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49" name="Oval 22">
                <a:extLst>
                  <a:ext uri="{FF2B5EF4-FFF2-40B4-BE49-F238E27FC236}">
                    <a16:creationId xmlns:a16="http://schemas.microsoft.com/office/drawing/2014/main" id="{78FF624A-8C8E-413D-ACF9-901E6C363E88}"/>
                  </a:ext>
                </a:extLst>
              </p:cNvPr>
              <p:cNvSpPr>
                <a:spLocks noChangeArrowheads="1"/>
              </p:cNvSpPr>
              <p:nvPr/>
            </p:nvSpPr>
            <p:spPr bwMode="auto">
              <a:xfrm>
                <a:off x="2841" y="1667"/>
                <a:ext cx="12" cy="13"/>
              </a:xfrm>
              <a:prstGeom prst="ellipse">
                <a:avLst/>
              </a:pr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0" name="Oval 23">
                <a:extLst>
                  <a:ext uri="{FF2B5EF4-FFF2-40B4-BE49-F238E27FC236}">
                    <a16:creationId xmlns:a16="http://schemas.microsoft.com/office/drawing/2014/main" id="{2704AA27-5AE2-4244-8333-F77AAD8887AA}"/>
                  </a:ext>
                </a:extLst>
              </p:cNvPr>
              <p:cNvSpPr>
                <a:spLocks noChangeArrowheads="1"/>
              </p:cNvSpPr>
              <p:nvPr/>
            </p:nvSpPr>
            <p:spPr bwMode="auto">
              <a:xfrm>
                <a:off x="2878" y="1648"/>
                <a:ext cx="50" cy="5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1" name="Oval 24">
                <a:extLst>
                  <a:ext uri="{FF2B5EF4-FFF2-40B4-BE49-F238E27FC236}">
                    <a16:creationId xmlns:a16="http://schemas.microsoft.com/office/drawing/2014/main" id="{DA25EAA5-C342-4CD0-B50A-66E4EC48701D}"/>
                  </a:ext>
                </a:extLst>
              </p:cNvPr>
              <p:cNvSpPr>
                <a:spLocks noChangeArrowheads="1"/>
              </p:cNvSpPr>
              <p:nvPr/>
            </p:nvSpPr>
            <p:spPr bwMode="auto">
              <a:xfrm>
                <a:off x="2885" y="1657"/>
                <a:ext cx="36" cy="35"/>
              </a:xfrm>
              <a:prstGeom prst="ellipse">
                <a:avLst/>
              </a:prstGeom>
              <a:solidFill>
                <a:srgbClr val="636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2" name="Freeform 25">
                <a:extLst>
                  <a:ext uri="{FF2B5EF4-FFF2-40B4-BE49-F238E27FC236}">
                    <a16:creationId xmlns:a16="http://schemas.microsoft.com/office/drawing/2014/main" id="{ECA2B289-760B-41D8-9331-EE516AA69C36}"/>
                  </a:ext>
                </a:extLst>
              </p:cNvPr>
              <p:cNvSpPr>
                <a:spLocks/>
              </p:cNvSpPr>
              <p:nvPr/>
            </p:nvSpPr>
            <p:spPr bwMode="auto">
              <a:xfrm>
                <a:off x="2889" y="1660"/>
                <a:ext cx="14" cy="14"/>
              </a:xfrm>
              <a:custGeom>
                <a:avLst/>
                <a:gdLst>
                  <a:gd name="T0" fmla="*/ 0 w 8"/>
                  <a:gd name="T1" fmla="*/ 8 h 8"/>
                  <a:gd name="T2" fmla="*/ 0 w 8"/>
                  <a:gd name="T3" fmla="*/ 7 h 8"/>
                  <a:gd name="T4" fmla="*/ 0 w 8"/>
                  <a:gd name="T5" fmla="*/ 6 h 8"/>
                  <a:gd name="T6" fmla="*/ 2 w 8"/>
                  <a:gd name="T7" fmla="*/ 2 h 8"/>
                  <a:gd name="T8" fmla="*/ 6 w 8"/>
                  <a:gd name="T9" fmla="*/ 0 h 8"/>
                  <a:gd name="T10" fmla="*/ 8 w 8"/>
                  <a:gd name="T11" fmla="*/ 0 h 8"/>
                  <a:gd name="T12" fmla="*/ 6 w 8"/>
                  <a:gd name="T13" fmla="*/ 1 h 8"/>
                  <a:gd name="T14" fmla="*/ 3 w 8"/>
                  <a:gd name="T15" fmla="*/ 3 h 8"/>
                  <a:gd name="T16" fmla="*/ 1 w 8"/>
                  <a:gd name="T17" fmla="*/ 6 h 8"/>
                  <a:gd name="T18" fmla="*/ 0 w 8"/>
                  <a:gd name="T19" fmla="*/ 7 h 8"/>
                  <a:gd name="T20" fmla="*/ 0 w 8"/>
                  <a:gd name="T21"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8">
                    <a:moveTo>
                      <a:pt x="0" y="8"/>
                    </a:moveTo>
                    <a:cubicBezTo>
                      <a:pt x="0" y="8"/>
                      <a:pt x="0" y="8"/>
                      <a:pt x="0" y="7"/>
                    </a:cubicBezTo>
                    <a:cubicBezTo>
                      <a:pt x="0" y="7"/>
                      <a:pt x="0" y="6"/>
                      <a:pt x="0" y="6"/>
                    </a:cubicBezTo>
                    <a:cubicBezTo>
                      <a:pt x="0" y="4"/>
                      <a:pt x="1" y="3"/>
                      <a:pt x="2" y="2"/>
                    </a:cubicBezTo>
                    <a:cubicBezTo>
                      <a:pt x="3" y="0"/>
                      <a:pt x="5" y="0"/>
                      <a:pt x="6" y="0"/>
                    </a:cubicBezTo>
                    <a:cubicBezTo>
                      <a:pt x="7" y="0"/>
                      <a:pt x="8" y="0"/>
                      <a:pt x="8" y="0"/>
                    </a:cubicBezTo>
                    <a:cubicBezTo>
                      <a:pt x="8" y="0"/>
                      <a:pt x="7" y="0"/>
                      <a:pt x="6" y="1"/>
                    </a:cubicBezTo>
                    <a:cubicBezTo>
                      <a:pt x="5" y="1"/>
                      <a:pt x="4" y="2"/>
                      <a:pt x="3" y="3"/>
                    </a:cubicBezTo>
                    <a:cubicBezTo>
                      <a:pt x="2" y="4"/>
                      <a:pt x="1" y="5"/>
                      <a:pt x="1" y="6"/>
                    </a:cubicBezTo>
                    <a:cubicBezTo>
                      <a:pt x="1" y="6"/>
                      <a:pt x="1" y="7"/>
                      <a:pt x="0" y="7"/>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3" name="Oval 26">
                <a:extLst>
                  <a:ext uri="{FF2B5EF4-FFF2-40B4-BE49-F238E27FC236}">
                    <a16:creationId xmlns:a16="http://schemas.microsoft.com/office/drawing/2014/main" id="{A6F555DB-A388-4B77-8701-B08A51376741}"/>
                  </a:ext>
                </a:extLst>
              </p:cNvPr>
              <p:cNvSpPr>
                <a:spLocks noChangeArrowheads="1"/>
              </p:cNvSpPr>
              <p:nvPr/>
            </p:nvSpPr>
            <p:spPr bwMode="auto">
              <a:xfrm>
                <a:off x="2898" y="1667"/>
                <a:ext cx="11" cy="13"/>
              </a:xfrm>
              <a:prstGeom prst="ellipse">
                <a:avLst/>
              </a:prstGeom>
              <a:solidFill>
                <a:srgbClr val="ABAB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4" name="Freeform 27">
                <a:extLst>
                  <a:ext uri="{FF2B5EF4-FFF2-40B4-BE49-F238E27FC236}">
                    <a16:creationId xmlns:a16="http://schemas.microsoft.com/office/drawing/2014/main" id="{B640E290-F537-4C50-9FE3-F2788B03A0FA}"/>
                  </a:ext>
                </a:extLst>
              </p:cNvPr>
              <p:cNvSpPr>
                <a:spLocks/>
              </p:cNvSpPr>
              <p:nvPr/>
            </p:nvSpPr>
            <p:spPr bwMode="auto">
              <a:xfrm>
                <a:off x="2868" y="1653"/>
                <a:ext cx="16" cy="30"/>
              </a:xfrm>
              <a:custGeom>
                <a:avLst/>
                <a:gdLst>
                  <a:gd name="T0" fmla="*/ 5 w 9"/>
                  <a:gd name="T1" fmla="*/ 17 h 17"/>
                  <a:gd name="T2" fmla="*/ 4 w 9"/>
                  <a:gd name="T3" fmla="*/ 17 h 17"/>
                  <a:gd name="T4" fmla="*/ 0 w 9"/>
                  <a:gd name="T5" fmla="*/ 13 h 17"/>
                  <a:gd name="T6" fmla="*/ 0 w 9"/>
                  <a:gd name="T7" fmla="*/ 4 h 17"/>
                  <a:gd name="T8" fmla="*/ 4 w 9"/>
                  <a:gd name="T9" fmla="*/ 0 h 17"/>
                  <a:gd name="T10" fmla="*/ 5 w 9"/>
                  <a:gd name="T11" fmla="*/ 0 h 17"/>
                  <a:gd name="T12" fmla="*/ 9 w 9"/>
                  <a:gd name="T13" fmla="*/ 4 h 17"/>
                  <a:gd name="T14" fmla="*/ 9 w 9"/>
                  <a:gd name="T15" fmla="*/ 13 h 17"/>
                  <a:gd name="T16" fmla="*/ 5 w 9"/>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7">
                    <a:moveTo>
                      <a:pt x="5" y="17"/>
                    </a:moveTo>
                    <a:cubicBezTo>
                      <a:pt x="4" y="17"/>
                      <a:pt x="4" y="17"/>
                      <a:pt x="4" y="17"/>
                    </a:cubicBezTo>
                    <a:cubicBezTo>
                      <a:pt x="2" y="17"/>
                      <a:pt x="0" y="15"/>
                      <a:pt x="0" y="13"/>
                    </a:cubicBezTo>
                    <a:cubicBezTo>
                      <a:pt x="0" y="4"/>
                      <a:pt x="0" y="4"/>
                      <a:pt x="0" y="4"/>
                    </a:cubicBezTo>
                    <a:cubicBezTo>
                      <a:pt x="0" y="2"/>
                      <a:pt x="2" y="0"/>
                      <a:pt x="4" y="0"/>
                    </a:cubicBezTo>
                    <a:cubicBezTo>
                      <a:pt x="5" y="0"/>
                      <a:pt x="5" y="0"/>
                      <a:pt x="5" y="0"/>
                    </a:cubicBezTo>
                    <a:cubicBezTo>
                      <a:pt x="7" y="0"/>
                      <a:pt x="9" y="2"/>
                      <a:pt x="9" y="4"/>
                    </a:cubicBezTo>
                    <a:cubicBezTo>
                      <a:pt x="9" y="13"/>
                      <a:pt x="9" y="13"/>
                      <a:pt x="9" y="13"/>
                    </a:cubicBezTo>
                    <a:cubicBezTo>
                      <a:pt x="9" y="15"/>
                      <a:pt x="7" y="17"/>
                      <a:pt x="5" y="1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sp>
            <p:nvSpPr>
              <p:cNvPr id="55" name="Freeform 28">
                <a:extLst>
                  <a:ext uri="{FF2B5EF4-FFF2-40B4-BE49-F238E27FC236}">
                    <a16:creationId xmlns:a16="http://schemas.microsoft.com/office/drawing/2014/main" id="{91621BF4-B243-49D6-AC5E-4643D9AA0F5E}"/>
                  </a:ext>
                </a:extLst>
              </p:cNvPr>
              <p:cNvSpPr>
                <a:spLocks noEditPoints="1"/>
              </p:cNvSpPr>
              <p:nvPr/>
            </p:nvSpPr>
            <p:spPr bwMode="auto">
              <a:xfrm>
                <a:off x="2807" y="1754"/>
                <a:ext cx="155" cy="248"/>
              </a:xfrm>
              <a:custGeom>
                <a:avLst/>
                <a:gdLst>
                  <a:gd name="T0" fmla="*/ 2 w 87"/>
                  <a:gd name="T1" fmla="*/ 10 h 140"/>
                  <a:gd name="T2" fmla="*/ 0 w 87"/>
                  <a:gd name="T3" fmla="*/ 24 h 140"/>
                  <a:gd name="T4" fmla="*/ 11 w 87"/>
                  <a:gd name="T5" fmla="*/ 33 h 140"/>
                  <a:gd name="T6" fmla="*/ 0 w 87"/>
                  <a:gd name="T7" fmla="*/ 35 h 140"/>
                  <a:gd name="T8" fmla="*/ 20 w 87"/>
                  <a:gd name="T9" fmla="*/ 87 h 140"/>
                  <a:gd name="T10" fmla="*/ 46 w 87"/>
                  <a:gd name="T11" fmla="*/ 129 h 140"/>
                  <a:gd name="T12" fmla="*/ 49 w 87"/>
                  <a:gd name="T13" fmla="*/ 137 h 140"/>
                  <a:gd name="T14" fmla="*/ 16 w 87"/>
                  <a:gd name="T15" fmla="*/ 0 h 140"/>
                  <a:gd name="T16" fmla="*/ 2 w 87"/>
                  <a:gd name="T17" fmla="*/ 10 h 140"/>
                  <a:gd name="T18" fmla="*/ 83 w 87"/>
                  <a:gd name="T19" fmla="*/ 33 h 140"/>
                  <a:gd name="T20" fmla="*/ 72 w 87"/>
                  <a:gd name="T21" fmla="*/ 31 h 140"/>
                  <a:gd name="T22" fmla="*/ 79 w 87"/>
                  <a:gd name="T23" fmla="*/ 27 h 140"/>
                  <a:gd name="T24" fmla="*/ 71 w 87"/>
                  <a:gd name="T25" fmla="*/ 14 h 140"/>
                  <a:gd name="T26" fmla="*/ 58 w 87"/>
                  <a:gd name="T27" fmla="*/ 7 h 140"/>
                  <a:gd name="T28" fmla="*/ 71 w 87"/>
                  <a:gd name="T29" fmla="*/ 128 h 140"/>
                  <a:gd name="T30" fmla="*/ 73 w 87"/>
                  <a:gd name="T31" fmla="*/ 140 h 140"/>
                  <a:gd name="T32" fmla="*/ 83 w 87"/>
                  <a:gd name="T33" fmla="*/ 33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7" h="140">
                    <a:moveTo>
                      <a:pt x="2" y="10"/>
                    </a:moveTo>
                    <a:cubicBezTo>
                      <a:pt x="0" y="24"/>
                      <a:pt x="0" y="24"/>
                      <a:pt x="0" y="24"/>
                    </a:cubicBezTo>
                    <a:cubicBezTo>
                      <a:pt x="11" y="33"/>
                      <a:pt x="11" y="33"/>
                      <a:pt x="11" y="33"/>
                    </a:cubicBezTo>
                    <a:cubicBezTo>
                      <a:pt x="0" y="35"/>
                      <a:pt x="0" y="35"/>
                      <a:pt x="0" y="35"/>
                    </a:cubicBezTo>
                    <a:cubicBezTo>
                      <a:pt x="20" y="87"/>
                      <a:pt x="20" y="87"/>
                      <a:pt x="20" y="87"/>
                    </a:cubicBezTo>
                    <a:cubicBezTo>
                      <a:pt x="46" y="129"/>
                      <a:pt x="46" y="129"/>
                      <a:pt x="46" y="129"/>
                    </a:cubicBezTo>
                    <a:cubicBezTo>
                      <a:pt x="49" y="137"/>
                      <a:pt x="49" y="137"/>
                      <a:pt x="49" y="137"/>
                    </a:cubicBezTo>
                    <a:cubicBezTo>
                      <a:pt x="45" y="83"/>
                      <a:pt x="20" y="41"/>
                      <a:pt x="16" y="0"/>
                    </a:cubicBezTo>
                    <a:lnTo>
                      <a:pt x="2" y="10"/>
                    </a:lnTo>
                    <a:close/>
                    <a:moveTo>
                      <a:pt x="83" y="33"/>
                    </a:moveTo>
                    <a:cubicBezTo>
                      <a:pt x="72" y="31"/>
                      <a:pt x="72" y="31"/>
                      <a:pt x="72" y="31"/>
                    </a:cubicBezTo>
                    <a:cubicBezTo>
                      <a:pt x="79" y="27"/>
                      <a:pt x="79" y="27"/>
                      <a:pt x="79" y="27"/>
                    </a:cubicBezTo>
                    <a:cubicBezTo>
                      <a:pt x="76" y="23"/>
                      <a:pt x="73" y="19"/>
                      <a:pt x="71" y="14"/>
                    </a:cubicBezTo>
                    <a:cubicBezTo>
                      <a:pt x="68" y="13"/>
                      <a:pt x="64" y="10"/>
                      <a:pt x="58" y="7"/>
                    </a:cubicBezTo>
                    <a:cubicBezTo>
                      <a:pt x="72" y="43"/>
                      <a:pt x="70" y="88"/>
                      <a:pt x="71" y="128"/>
                    </a:cubicBezTo>
                    <a:cubicBezTo>
                      <a:pt x="72" y="132"/>
                      <a:pt x="72" y="136"/>
                      <a:pt x="73" y="140"/>
                    </a:cubicBezTo>
                    <a:cubicBezTo>
                      <a:pt x="84" y="98"/>
                      <a:pt x="87" y="78"/>
                      <a:pt x="83" y="33"/>
                    </a:cubicBezTo>
                    <a:close/>
                  </a:path>
                </a:pathLst>
              </a:custGeom>
              <a:solidFill>
                <a:sysClr val="window" lastClr="FFFFFF">
                  <a:lumMod val="50000"/>
                </a:sys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0000"/>
                  </a:solidFill>
                  <a:effectLst/>
                  <a:uLnTx/>
                  <a:uFillTx/>
                  <a:latin typeface="Arial"/>
                </a:endParaRPr>
              </a:p>
            </p:txBody>
          </p:sp>
        </p:grpSp>
      </p:grpSp>
      <p:cxnSp>
        <p:nvCxnSpPr>
          <p:cNvPr id="58" name="Gerade Verbindung mit Pfeil 57">
            <a:extLst>
              <a:ext uri="{FF2B5EF4-FFF2-40B4-BE49-F238E27FC236}">
                <a16:creationId xmlns:a16="http://schemas.microsoft.com/office/drawing/2014/main" id="{3B685273-3F9D-4F9D-A2DB-394D2253F63D}"/>
              </a:ext>
            </a:extLst>
          </p:cNvPr>
          <p:cNvCxnSpPr>
            <a:cxnSpLocks/>
          </p:cNvCxnSpPr>
          <p:nvPr/>
        </p:nvCxnSpPr>
        <p:spPr>
          <a:xfrm flipH="1">
            <a:off x="288001" y="4822825"/>
            <a:ext cx="560479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Gerade Verbindung mit Pfeil 58">
            <a:extLst>
              <a:ext uri="{FF2B5EF4-FFF2-40B4-BE49-F238E27FC236}">
                <a16:creationId xmlns:a16="http://schemas.microsoft.com/office/drawing/2014/main" id="{C5ECAD6F-F93D-44E0-9D6C-3A724C6F6EA3}"/>
              </a:ext>
            </a:extLst>
          </p:cNvPr>
          <p:cNvCxnSpPr>
            <a:cxnSpLocks/>
          </p:cNvCxnSpPr>
          <p:nvPr/>
        </p:nvCxnSpPr>
        <p:spPr>
          <a:xfrm flipV="1">
            <a:off x="7297411" y="4822825"/>
            <a:ext cx="3933715" cy="0"/>
          </a:xfrm>
          <a:prstGeom prst="straightConnector1">
            <a:avLst/>
          </a:prstGeom>
          <a:ln w="190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1" name="Rechteck 60">
            <a:extLst>
              <a:ext uri="{FF2B5EF4-FFF2-40B4-BE49-F238E27FC236}">
                <a16:creationId xmlns:a16="http://schemas.microsoft.com/office/drawing/2014/main" id="{136B04F8-9594-44D5-8BA1-0E3FD5F05591}"/>
              </a:ext>
            </a:extLst>
          </p:cNvPr>
          <p:cNvSpPr/>
          <p:nvPr/>
        </p:nvSpPr>
        <p:spPr>
          <a:xfrm>
            <a:off x="288000" y="4851838"/>
            <a:ext cx="2048400" cy="25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400" b="1" dirty="0">
                <a:solidFill>
                  <a:schemeClr val="tx1"/>
                </a:solidFill>
              </a:rPr>
              <a:t>1950</a:t>
            </a:r>
          </a:p>
        </p:txBody>
      </p:sp>
      <p:sp>
        <p:nvSpPr>
          <p:cNvPr id="62" name="Rechteck 61">
            <a:extLst>
              <a:ext uri="{FF2B5EF4-FFF2-40B4-BE49-F238E27FC236}">
                <a16:creationId xmlns:a16="http://schemas.microsoft.com/office/drawing/2014/main" id="{C908AB9F-80D6-4323-A874-0063813FF1A6}"/>
              </a:ext>
            </a:extLst>
          </p:cNvPr>
          <p:cNvSpPr/>
          <p:nvPr/>
        </p:nvSpPr>
        <p:spPr>
          <a:xfrm>
            <a:off x="8752562" y="4851838"/>
            <a:ext cx="2478564" cy="25355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de-DE" sz="1400" b="1" dirty="0">
                <a:solidFill>
                  <a:schemeClr val="tx1"/>
                </a:solidFill>
              </a:rPr>
              <a:t>Heute</a:t>
            </a:r>
          </a:p>
        </p:txBody>
      </p:sp>
      <p:grpSp>
        <p:nvGrpSpPr>
          <p:cNvPr id="95" name="Gruppieren 94">
            <a:extLst>
              <a:ext uri="{FF2B5EF4-FFF2-40B4-BE49-F238E27FC236}">
                <a16:creationId xmlns:a16="http://schemas.microsoft.com/office/drawing/2014/main" id="{17FB94E6-E0F6-6FEC-739D-C185E5522BD7}"/>
              </a:ext>
            </a:extLst>
          </p:cNvPr>
          <p:cNvGrpSpPr/>
          <p:nvPr/>
        </p:nvGrpSpPr>
        <p:grpSpPr>
          <a:xfrm>
            <a:off x="157204" y="1904528"/>
            <a:ext cx="1638762" cy="2161246"/>
            <a:chOff x="157204" y="1904528"/>
            <a:chExt cx="1638762" cy="2161246"/>
          </a:xfrm>
        </p:grpSpPr>
        <p:sp>
          <p:nvSpPr>
            <p:cNvPr id="68" name="Rechteck 28">
              <a:extLst>
                <a:ext uri="{FF2B5EF4-FFF2-40B4-BE49-F238E27FC236}">
                  <a16:creationId xmlns:a16="http://schemas.microsoft.com/office/drawing/2014/main" id="{BDB91741-E9DE-4097-9BE7-9E76FFC5E5F4}"/>
                </a:ext>
              </a:extLst>
            </p:cNvPr>
            <p:cNvSpPr>
              <a:spLocks/>
            </p:cNvSpPr>
            <p:nvPr/>
          </p:nvSpPr>
          <p:spPr bwMode="gray">
            <a:xfrm>
              <a:off x="365970" y="3827367"/>
              <a:ext cx="1221230" cy="238407"/>
            </a:xfrm>
            <a:prstGeom prst="rect">
              <a:avLst/>
            </a:prstGeom>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defRPr/>
              </a:pPr>
              <a:r>
                <a:rPr lang="de-CH" altLang="de-DE" sz="1050" dirty="0">
                  <a:solidFill>
                    <a:srgbClr val="4B4B4B"/>
                  </a:solidFill>
                  <a:cs typeface="Arial" pitchFamily="34" charset="0"/>
                </a:rPr>
                <a:t>Penrose (1959)</a:t>
              </a:r>
            </a:p>
          </p:txBody>
        </p:sp>
        <p:sp>
          <p:nvSpPr>
            <p:cNvPr id="69" name="Rechteck 28">
              <a:extLst>
                <a:ext uri="{FF2B5EF4-FFF2-40B4-BE49-F238E27FC236}">
                  <a16:creationId xmlns:a16="http://schemas.microsoft.com/office/drawing/2014/main" id="{10630CF7-8917-402B-ACFD-4F354735DD2B}"/>
                </a:ext>
              </a:extLst>
            </p:cNvPr>
            <p:cNvSpPr>
              <a:spLocks/>
            </p:cNvSpPr>
            <p:nvPr/>
          </p:nvSpPr>
          <p:spPr bwMode="gray">
            <a:xfrm>
              <a:off x="503642" y="3200151"/>
              <a:ext cx="945887" cy="254238"/>
            </a:xfrm>
            <a:prstGeom prst="rect">
              <a:avLst/>
            </a:prstGeom>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defRPr/>
              </a:pPr>
              <a:r>
                <a:rPr lang="en-US" sz="1050" dirty="0">
                  <a:solidFill>
                    <a:srgbClr val="4B4B4B"/>
                  </a:solidFill>
                  <a:cs typeface="Arial" pitchFamily="34" charset="0"/>
                </a:rPr>
                <a:t>Ansoff (1965)</a:t>
              </a:r>
            </a:p>
          </p:txBody>
        </p:sp>
        <p:sp>
          <p:nvSpPr>
            <p:cNvPr id="70" name="Rechteck 28">
              <a:extLst>
                <a:ext uri="{FF2B5EF4-FFF2-40B4-BE49-F238E27FC236}">
                  <a16:creationId xmlns:a16="http://schemas.microsoft.com/office/drawing/2014/main" id="{D7C2F01F-E547-4DE0-8AF3-4D8C470F7744}"/>
                </a:ext>
              </a:extLst>
            </p:cNvPr>
            <p:cNvSpPr>
              <a:spLocks/>
            </p:cNvSpPr>
            <p:nvPr/>
          </p:nvSpPr>
          <p:spPr bwMode="gray">
            <a:xfrm>
              <a:off x="420450" y="3525474"/>
              <a:ext cx="1112271" cy="231204"/>
            </a:xfrm>
            <a:prstGeom prst="rect">
              <a:avLst/>
            </a:prstGeom>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defRPr/>
              </a:pPr>
              <a:r>
                <a:rPr lang="de-CH" altLang="de-DE" sz="1050" dirty="0">
                  <a:solidFill>
                    <a:srgbClr val="4B4B4B"/>
                  </a:solidFill>
                  <a:cs typeface="Arial" pitchFamily="34" charset="0"/>
                </a:rPr>
                <a:t>Chandler (1962)</a:t>
              </a:r>
            </a:p>
          </p:txBody>
        </p:sp>
        <p:sp>
          <p:nvSpPr>
            <p:cNvPr id="10" name="Rechteck 28">
              <a:extLst>
                <a:ext uri="{FF2B5EF4-FFF2-40B4-BE49-F238E27FC236}">
                  <a16:creationId xmlns:a16="http://schemas.microsoft.com/office/drawing/2014/main" id="{BD682464-8436-4802-B1E4-F9F76830B41D}"/>
                </a:ext>
              </a:extLst>
            </p:cNvPr>
            <p:cNvSpPr>
              <a:spLocks/>
            </p:cNvSpPr>
            <p:nvPr/>
          </p:nvSpPr>
          <p:spPr bwMode="gray">
            <a:xfrm>
              <a:off x="244335" y="1904528"/>
              <a:ext cx="1464500" cy="466524"/>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129577" algn="r"/>
                </a:tabLst>
                <a:defRPr/>
              </a:pPr>
              <a:r>
                <a:rPr lang="de-CH" altLang="de-DE" sz="1200" b="1" dirty="0">
                  <a:solidFill>
                    <a:schemeClr val="accent4"/>
                  </a:solidFill>
                  <a:ea typeface="Arial Unicode MS"/>
                </a:rPr>
                <a:t>Intern</a:t>
              </a:r>
            </a:p>
          </p:txBody>
        </p:sp>
        <p:sp>
          <p:nvSpPr>
            <p:cNvPr id="12" name="Rechteck 11">
              <a:extLst>
                <a:ext uri="{FF2B5EF4-FFF2-40B4-BE49-F238E27FC236}">
                  <a16:creationId xmlns:a16="http://schemas.microsoft.com/office/drawing/2014/main" id="{967C6C38-4EE2-43DA-9DCB-6955ACB7EEC2}"/>
                </a:ext>
              </a:extLst>
            </p:cNvPr>
            <p:cNvSpPr/>
            <p:nvPr/>
          </p:nvSpPr>
          <p:spPr>
            <a:xfrm>
              <a:off x="157204" y="2316528"/>
              <a:ext cx="1638762" cy="577081"/>
            </a:xfrm>
            <a:prstGeom prst="rect">
              <a:avLst/>
            </a:prstGeom>
          </p:spPr>
          <p:txBody>
            <a:bodyPr wrap="square">
              <a:spAutoFit/>
            </a:bodyPr>
            <a:lstStyle/>
            <a:p>
              <a:pPr algn="ctr"/>
              <a:r>
                <a:rPr lang="de-DE" sz="1050" i="1" dirty="0"/>
                <a:t>Unternehmensinterne </a:t>
              </a:r>
              <a:r>
                <a:rPr lang="de-DE" sz="1050" b="1" i="1" dirty="0"/>
                <a:t>Strukturen</a:t>
              </a:r>
              <a:r>
                <a:rPr lang="de-DE" sz="1050" i="1" dirty="0"/>
                <a:t> als Erfolgstreiber</a:t>
              </a:r>
              <a:endParaRPr lang="de-CH" sz="1050" i="1" dirty="0"/>
            </a:p>
          </p:txBody>
        </p:sp>
      </p:grpSp>
      <p:grpSp>
        <p:nvGrpSpPr>
          <p:cNvPr id="96" name="Gruppieren 95">
            <a:extLst>
              <a:ext uri="{FF2B5EF4-FFF2-40B4-BE49-F238E27FC236}">
                <a16:creationId xmlns:a16="http://schemas.microsoft.com/office/drawing/2014/main" id="{B937CA08-4C42-7E84-45B1-7CD7439232AB}"/>
              </a:ext>
            </a:extLst>
          </p:cNvPr>
          <p:cNvGrpSpPr/>
          <p:nvPr/>
        </p:nvGrpSpPr>
        <p:grpSpPr>
          <a:xfrm>
            <a:off x="1701302" y="1904528"/>
            <a:ext cx="1551632" cy="1852150"/>
            <a:chOff x="1701302" y="1904528"/>
            <a:chExt cx="1551632" cy="1852150"/>
          </a:xfrm>
        </p:grpSpPr>
        <p:sp>
          <p:nvSpPr>
            <p:cNvPr id="71" name="Rechteck 28">
              <a:extLst>
                <a:ext uri="{FF2B5EF4-FFF2-40B4-BE49-F238E27FC236}">
                  <a16:creationId xmlns:a16="http://schemas.microsoft.com/office/drawing/2014/main" id="{2A151D6B-C0DD-4CCB-9E15-3E20A3DC563E}"/>
                </a:ext>
              </a:extLst>
            </p:cNvPr>
            <p:cNvSpPr>
              <a:spLocks/>
            </p:cNvSpPr>
            <p:nvPr/>
          </p:nvSpPr>
          <p:spPr bwMode="gray">
            <a:xfrm>
              <a:off x="2053705" y="3502440"/>
              <a:ext cx="846826"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en-US" altLang="de-DE" sz="1050" dirty="0">
                  <a:solidFill>
                    <a:srgbClr val="4B4B4B"/>
                  </a:solidFill>
                  <a:cs typeface="Arial" pitchFamily="34" charset="0"/>
                </a:rPr>
                <a:t>Hunt (1972)</a:t>
              </a:r>
            </a:p>
          </p:txBody>
        </p:sp>
        <p:sp>
          <p:nvSpPr>
            <p:cNvPr id="72" name="Rechteck 28">
              <a:extLst>
                <a:ext uri="{FF2B5EF4-FFF2-40B4-BE49-F238E27FC236}">
                  <a16:creationId xmlns:a16="http://schemas.microsoft.com/office/drawing/2014/main" id="{A0852CB0-A081-413A-B212-32DBDE38949E}"/>
                </a:ext>
              </a:extLst>
            </p:cNvPr>
            <p:cNvSpPr>
              <a:spLocks/>
            </p:cNvSpPr>
            <p:nvPr/>
          </p:nvSpPr>
          <p:spPr bwMode="gray">
            <a:xfrm>
              <a:off x="1876544" y="3200151"/>
              <a:ext cx="1201148"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en-US" altLang="de-DE" sz="1050" dirty="0">
                  <a:solidFill>
                    <a:srgbClr val="4B4B4B"/>
                  </a:solidFill>
                  <a:cs typeface="Arial" pitchFamily="34" charset="0"/>
                </a:rPr>
                <a:t>Porter (</a:t>
              </a:r>
              <a:r>
                <a:rPr lang="de-DE" sz="1050" dirty="0">
                  <a:solidFill>
                    <a:srgbClr val="4B4B4B"/>
                  </a:solidFill>
                  <a:cs typeface="Arial" pitchFamily="34" charset="0"/>
                </a:rPr>
                <a:t>1980, 1985</a:t>
              </a:r>
              <a:r>
                <a:rPr lang="en-US" altLang="de-DE" sz="1050" dirty="0">
                  <a:solidFill>
                    <a:srgbClr val="4B4B4B"/>
                  </a:solidFill>
                  <a:cs typeface="Arial" pitchFamily="34" charset="0"/>
                </a:rPr>
                <a:t>)</a:t>
              </a:r>
              <a:endParaRPr lang="de-CH" altLang="de-DE" sz="1050" dirty="0">
                <a:solidFill>
                  <a:srgbClr val="4B4B4B"/>
                </a:solidFill>
                <a:cs typeface="Arial" pitchFamily="34" charset="0"/>
              </a:endParaRPr>
            </a:p>
          </p:txBody>
        </p:sp>
        <p:sp>
          <p:nvSpPr>
            <p:cNvPr id="13" name="Rechteck 28">
              <a:extLst>
                <a:ext uri="{FF2B5EF4-FFF2-40B4-BE49-F238E27FC236}">
                  <a16:creationId xmlns:a16="http://schemas.microsoft.com/office/drawing/2014/main" id="{9CDE4997-4C7A-4FB5-873A-F52F8C286E92}"/>
                </a:ext>
              </a:extLst>
            </p:cNvPr>
            <p:cNvSpPr>
              <a:spLocks/>
            </p:cNvSpPr>
            <p:nvPr/>
          </p:nvSpPr>
          <p:spPr bwMode="gray">
            <a:xfrm>
              <a:off x="1744868" y="1904528"/>
              <a:ext cx="1464500" cy="466524"/>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129577" algn="r"/>
                </a:tabLst>
                <a:defRPr/>
              </a:pPr>
              <a:r>
                <a:rPr lang="de-CH" altLang="de-DE" sz="1200" b="1" dirty="0">
                  <a:solidFill>
                    <a:schemeClr val="accent1"/>
                  </a:solidFill>
                  <a:ea typeface="Arial Unicode MS"/>
                </a:rPr>
                <a:t>Extern</a:t>
              </a:r>
            </a:p>
          </p:txBody>
        </p:sp>
        <p:sp>
          <p:nvSpPr>
            <p:cNvPr id="14" name="Rechteck 13">
              <a:extLst>
                <a:ext uri="{FF2B5EF4-FFF2-40B4-BE49-F238E27FC236}">
                  <a16:creationId xmlns:a16="http://schemas.microsoft.com/office/drawing/2014/main" id="{79C3A8D3-29A8-442E-9651-F8468D4C19D3}"/>
                </a:ext>
              </a:extLst>
            </p:cNvPr>
            <p:cNvSpPr/>
            <p:nvPr/>
          </p:nvSpPr>
          <p:spPr>
            <a:xfrm>
              <a:off x="1701302" y="2316528"/>
              <a:ext cx="1551632" cy="577081"/>
            </a:xfrm>
            <a:prstGeom prst="rect">
              <a:avLst/>
            </a:prstGeom>
          </p:spPr>
          <p:txBody>
            <a:bodyPr wrap="square">
              <a:spAutoFit/>
            </a:bodyPr>
            <a:lstStyle/>
            <a:p>
              <a:pPr algn="ctr"/>
              <a:r>
                <a:rPr lang="de-DE" sz="1050" i="1" dirty="0"/>
                <a:t>Branchenstruktur und </a:t>
              </a:r>
              <a:r>
                <a:rPr lang="de-DE" sz="1050" b="1" i="1" dirty="0"/>
                <a:t>Wettbewerbsumfeld</a:t>
              </a:r>
              <a:br>
                <a:rPr lang="de-DE" sz="1050" i="1" dirty="0"/>
              </a:br>
              <a:r>
                <a:rPr lang="de-DE" sz="1050" i="1" dirty="0"/>
                <a:t>als Erfolgstreiber</a:t>
              </a:r>
            </a:p>
          </p:txBody>
        </p:sp>
      </p:grpSp>
      <p:grpSp>
        <p:nvGrpSpPr>
          <p:cNvPr id="97" name="Gruppieren 96">
            <a:extLst>
              <a:ext uri="{FF2B5EF4-FFF2-40B4-BE49-F238E27FC236}">
                <a16:creationId xmlns:a16="http://schemas.microsoft.com/office/drawing/2014/main" id="{07F78B03-0C01-6C09-1D02-C21A40DB6078}"/>
              </a:ext>
            </a:extLst>
          </p:cNvPr>
          <p:cNvGrpSpPr/>
          <p:nvPr/>
        </p:nvGrpSpPr>
        <p:grpSpPr>
          <a:xfrm>
            <a:off x="3158270" y="1904528"/>
            <a:ext cx="1752318" cy="1852150"/>
            <a:chOff x="3158270" y="1904528"/>
            <a:chExt cx="1752318" cy="1852150"/>
          </a:xfrm>
        </p:grpSpPr>
        <p:sp>
          <p:nvSpPr>
            <p:cNvPr id="73" name="Rechteck 28">
              <a:extLst>
                <a:ext uri="{FF2B5EF4-FFF2-40B4-BE49-F238E27FC236}">
                  <a16:creationId xmlns:a16="http://schemas.microsoft.com/office/drawing/2014/main" id="{24E6CD23-02EB-47C2-ADA2-AAA43FE321CA}"/>
                </a:ext>
              </a:extLst>
            </p:cNvPr>
            <p:cNvSpPr>
              <a:spLocks/>
            </p:cNvSpPr>
            <p:nvPr/>
          </p:nvSpPr>
          <p:spPr bwMode="gray">
            <a:xfrm>
              <a:off x="3266005" y="3200151"/>
              <a:ext cx="1536849"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de-CH" altLang="de-DE" sz="1050" dirty="0">
                  <a:solidFill>
                    <a:srgbClr val="4B4B4B"/>
                  </a:solidFill>
                  <a:cs typeface="Arial" pitchFamily="34" charset="0"/>
                </a:rPr>
                <a:t>Williamson (1975; 1985)</a:t>
              </a:r>
            </a:p>
          </p:txBody>
        </p:sp>
        <p:sp>
          <p:nvSpPr>
            <p:cNvPr id="74" name="Rechteck 28">
              <a:extLst>
                <a:ext uri="{FF2B5EF4-FFF2-40B4-BE49-F238E27FC236}">
                  <a16:creationId xmlns:a16="http://schemas.microsoft.com/office/drawing/2014/main" id="{4DE28939-82BF-4916-B882-51B822B394D9}"/>
                </a:ext>
              </a:extLst>
            </p:cNvPr>
            <p:cNvSpPr>
              <a:spLocks/>
            </p:cNvSpPr>
            <p:nvPr/>
          </p:nvSpPr>
          <p:spPr bwMode="gray">
            <a:xfrm>
              <a:off x="3182763" y="3502440"/>
              <a:ext cx="1703333"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de-DE" sz="1050" dirty="0">
                  <a:solidFill>
                    <a:srgbClr val="4B4B4B"/>
                  </a:solidFill>
                  <a:cs typeface="Arial" pitchFamily="34" charset="0"/>
                </a:rPr>
                <a:t>Jensen &amp; </a:t>
              </a:r>
              <a:r>
                <a:rPr lang="de-DE" sz="1050" dirty="0" err="1">
                  <a:solidFill>
                    <a:srgbClr val="4B4B4B"/>
                  </a:solidFill>
                  <a:cs typeface="Arial" pitchFamily="34" charset="0"/>
                </a:rPr>
                <a:t>Meckling</a:t>
              </a:r>
              <a:r>
                <a:rPr lang="de-DE" sz="1050" dirty="0">
                  <a:solidFill>
                    <a:srgbClr val="4B4B4B"/>
                  </a:solidFill>
                  <a:cs typeface="Arial" pitchFamily="34" charset="0"/>
                </a:rPr>
                <a:t> (1976)</a:t>
              </a:r>
              <a:endParaRPr lang="de-CH" altLang="de-DE" sz="1050" dirty="0">
                <a:solidFill>
                  <a:srgbClr val="4B4B4B"/>
                </a:solidFill>
                <a:cs typeface="Arial" pitchFamily="34" charset="0"/>
              </a:endParaRPr>
            </a:p>
          </p:txBody>
        </p:sp>
        <p:sp>
          <p:nvSpPr>
            <p:cNvPr id="18" name="Rechteck 28">
              <a:extLst>
                <a:ext uri="{FF2B5EF4-FFF2-40B4-BE49-F238E27FC236}">
                  <a16:creationId xmlns:a16="http://schemas.microsoft.com/office/drawing/2014/main" id="{4E3DF735-9414-4C45-9B92-EAE2A5344912}"/>
                </a:ext>
              </a:extLst>
            </p:cNvPr>
            <p:cNvSpPr>
              <a:spLocks/>
            </p:cNvSpPr>
            <p:nvPr/>
          </p:nvSpPr>
          <p:spPr bwMode="gray">
            <a:xfrm>
              <a:off x="3302179" y="1904528"/>
              <a:ext cx="1464500" cy="466524"/>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129577" algn="r"/>
                </a:tabLst>
                <a:defRPr/>
              </a:pPr>
              <a:r>
                <a:rPr lang="de-CH" altLang="de-DE" sz="1200" b="1" dirty="0">
                  <a:solidFill>
                    <a:schemeClr val="accent5"/>
                  </a:solidFill>
                  <a:ea typeface="Arial Unicode MS"/>
                </a:rPr>
                <a:t>Medium</a:t>
              </a:r>
            </a:p>
          </p:txBody>
        </p:sp>
        <p:sp>
          <p:nvSpPr>
            <p:cNvPr id="20" name="Rechteck 19">
              <a:extLst>
                <a:ext uri="{FF2B5EF4-FFF2-40B4-BE49-F238E27FC236}">
                  <a16:creationId xmlns:a16="http://schemas.microsoft.com/office/drawing/2014/main" id="{151A664D-78A1-4DD6-8512-2D379B1E6721}"/>
                </a:ext>
              </a:extLst>
            </p:cNvPr>
            <p:cNvSpPr/>
            <p:nvPr/>
          </p:nvSpPr>
          <p:spPr>
            <a:xfrm>
              <a:off x="3158270" y="2316528"/>
              <a:ext cx="1752318" cy="738664"/>
            </a:xfrm>
            <a:prstGeom prst="rect">
              <a:avLst/>
            </a:prstGeom>
          </p:spPr>
          <p:txBody>
            <a:bodyPr wrap="square">
              <a:spAutoFit/>
            </a:bodyPr>
            <a:lstStyle/>
            <a:p>
              <a:pPr algn="ctr"/>
              <a:r>
                <a:rPr lang="de-DE" sz="1050" b="1" i="1" dirty="0"/>
                <a:t>Austauschbeziehungen</a:t>
              </a:r>
              <a:r>
                <a:rPr lang="de-DE" sz="1050" i="1" dirty="0"/>
                <a:t> zwischen Unternehmen</a:t>
              </a:r>
              <a:br>
                <a:rPr lang="de-DE" sz="1050" i="1" dirty="0"/>
              </a:br>
              <a:r>
                <a:rPr lang="de-DE" sz="1050" i="1" dirty="0"/>
                <a:t>und ihrer Umwelt als Erfolgstreiber</a:t>
              </a:r>
            </a:p>
          </p:txBody>
        </p:sp>
      </p:grpSp>
      <p:grpSp>
        <p:nvGrpSpPr>
          <p:cNvPr id="98" name="Gruppieren 97">
            <a:extLst>
              <a:ext uri="{FF2B5EF4-FFF2-40B4-BE49-F238E27FC236}">
                <a16:creationId xmlns:a16="http://schemas.microsoft.com/office/drawing/2014/main" id="{B355EA66-1AF2-80AC-EE26-FC5918A7EE0E}"/>
              </a:ext>
            </a:extLst>
          </p:cNvPr>
          <p:cNvGrpSpPr/>
          <p:nvPr/>
        </p:nvGrpSpPr>
        <p:grpSpPr>
          <a:xfrm>
            <a:off x="4815925" y="1904528"/>
            <a:ext cx="1464500" cy="1852150"/>
            <a:chOff x="4815925" y="1904528"/>
            <a:chExt cx="1464500" cy="1852150"/>
          </a:xfrm>
        </p:grpSpPr>
        <p:sp>
          <p:nvSpPr>
            <p:cNvPr id="15" name="Rechteck 28">
              <a:extLst>
                <a:ext uri="{FF2B5EF4-FFF2-40B4-BE49-F238E27FC236}">
                  <a16:creationId xmlns:a16="http://schemas.microsoft.com/office/drawing/2014/main" id="{F96663D9-7FF7-40AD-B9E0-65D6C12055F6}"/>
                </a:ext>
              </a:extLst>
            </p:cNvPr>
            <p:cNvSpPr>
              <a:spLocks/>
            </p:cNvSpPr>
            <p:nvPr/>
          </p:nvSpPr>
          <p:spPr bwMode="gray">
            <a:xfrm>
              <a:off x="4815925" y="1904528"/>
              <a:ext cx="1464500" cy="466524"/>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129577" algn="r"/>
                </a:tabLst>
              </a:pPr>
              <a:r>
                <a:rPr lang="de-CH" altLang="de-DE" sz="1200" b="1" dirty="0">
                  <a:solidFill>
                    <a:schemeClr val="accent4"/>
                  </a:solidFill>
                </a:rPr>
                <a:t>Intern</a:t>
              </a:r>
            </a:p>
          </p:txBody>
        </p:sp>
        <p:sp>
          <p:nvSpPr>
            <p:cNvPr id="17" name="Rechteck 16">
              <a:extLst>
                <a:ext uri="{FF2B5EF4-FFF2-40B4-BE49-F238E27FC236}">
                  <a16:creationId xmlns:a16="http://schemas.microsoft.com/office/drawing/2014/main" id="{E1B87EEF-1B45-4586-A8D8-D905B29A5634}"/>
                </a:ext>
              </a:extLst>
            </p:cNvPr>
            <p:cNvSpPr/>
            <p:nvPr/>
          </p:nvSpPr>
          <p:spPr>
            <a:xfrm>
              <a:off x="4815926" y="2316528"/>
              <a:ext cx="1464498" cy="738664"/>
            </a:xfrm>
            <a:prstGeom prst="rect">
              <a:avLst/>
            </a:prstGeom>
          </p:spPr>
          <p:txBody>
            <a:bodyPr wrap="square">
              <a:spAutoFit/>
            </a:bodyPr>
            <a:lstStyle/>
            <a:p>
              <a:pPr algn="ctr"/>
              <a:r>
                <a:rPr lang="de-DE" sz="1050" i="1" dirty="0"/>
                <a:t>Materielle und immaterielle </a:t>
              </a:r>
              <a:r>
                <a:rPr lang="de-DE" sz="1050" b="1" i="1" dirty="0"/>
                <a:t>Ressourcen</a:t>
              </a:r>
              <a:r>
                <a:rPr lang="de-DE" sz="1050" i="1" dirty="0"/>
                <a:t> als Erfolgstreiber</a:t>
              </a:r>
            </a:p>
          </p:txBody>
        </p:sp>
        <p:sp>
          <p:nvSpPr>
            <p:cNvPr id="77" name="Rechteck 28">
              <a:extLst>
                <a:ext uri="{FF2B5EF4-FFF2-40B4-BE49-F238E27FC236}">
                  <a16:creationId xmlns:a16="http://schemas.microsoft.com/office/drawing/2014/main" id="{2B51CBA2-3BAB-4F5D-A9A3-5577B2A23522}"/>
                </a:ext>
              </a:extLst>
            </p:cNvPr>
            <p:cNvSpPr>
              <a:spLocks/>
            </p:cNvSpPr>
            <p:nvPr/>
          </p:nvSpPr>
          <p:spPr bwMode="gray">
            <a:xfrm>
              <a:off x="4937312" y="3502440"/>
              <a:ext cx="1221726"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en-US" sz="1050" dirty="0" err="1">
                  <a:solidFill>
                    <a:srgbClr val="4B4B4B"/>
                  </a:solidFill>
                  <a:cs typeface="Arial" pitchFamily="34" charset="0"/>
                </a:rPr>
                <a:t>Wernerfelt</a:t>
              </a:r>
              <a:r>
                <a:rPr lang="en-US" sz="1050" dirty="0">
                  <a:solidFill>
                    <a:srgbClr val="4B4B4B"/>
                  </a:solidFill>
                  <a:cs typeface="Arial" pitchFamily="34" charset="0"/>
                </a:rPr>
                <a:t> (1984)</a:t>
              </a:r>
            </a:p>
          </p:txBody>
        </p:sp>
        <p:sp>
          <p:nvSpPr>
            <p:cNvPr id="78" name="Rechteck 28">
              <a:extLst>
                <a:ext uri="{FF2B5EF4-FFF2-40B4-BE49-F238E27FC236}">
                  <a16:creationId xmlns:a16="http://schemas.microsoft.com/office/drawing/2014/main" id="{2451E8AF-9062-47BF-89C3-D212CD88460D}"/>
                </a:ext>
              </a:extLst>
            </p:cNvPr>
            <p:cNvSpPr>
              <a:spLocks/>
            </p:cNvSpPr>
            <p:nvPr/>
          </p:nvSpPr>
          <p:spPr bwMode="gray">
            <a:xfrm>
              <a:off x="4937312" y="3200151"/>
              <a:ext cx="1221726" cy="254238"/>
            </a:xfrm>
            <a:prstGeom prst="rect">
              <a:avLst/>
            </a:prstGeom>
            <a:noFill/>
            <a:ln w="19050">
              <a:noFill/>
              <a:miter lim="800000"/>
            </a:ln>
            <a:effectLst/>
          </p:spPr>
          <p:txBody>
            <a:bodyPr wrap="square" lIns="0" tIns="90000" rIns="0" bIns="90000" numCol="1" spcCol="72000" rtlCol="0" anchor="ctr" anchorCtr="0">
              <a:noAutofit/>
            </a:bodyPr>
            <a:lstStyle/>
            <a:p>
              <a:pPr algn="ctr">
                <a:buClr>
                  <a:schemeClr val="accent1">
                    <a:lumMod val="100000"/>
                  </a:schemeClr>
                </a:buClr>
                <a:buSzPct val="100000"/>
                <a:tabLst>
                  <a:tab pos="1129577" algn="r"/>
                </a:tabLst>
              </a:pPr>
              <a:r>
                <a:rPr lang="de-CH" altLang="de-DE" sz="1050" dirty="0">
                  <a:solidFill>
                    <a:srgbClr val="4B4B4B"/>
                  </a:solidFill>
                  <a:cs typeface="Arial" pitchFamily="34" charset="0"/>
                </a:rPr>
                <a:t>Barney (1991)</a:t>
              </a:r>
            </a:p>
          </p:txBody>
        </p:sp>
      </p:grpSp>
      <p:sp>
        <p:nvSpPr>
          <p:cNvPr id="91" name="Rechteck 90">
            <a:extLst>
              <a:ext uri="{FF2B5EF4-FFF2-40B4-BE49-F238E27FC236}">
                <a16:creationId xmlns:a16="http://schemas.microsoft.com/office/drawing/2014/main" id="{441CFC99-F60A-43DE-A89D-5F7372E3FB61}"/>
              </a:ext>
            </a:extLst>
          </p:cNvPr>
          <p:cNvSpPr/>
          <p:nvPr/>
        </p:nvSpPr>
        <p:spPr>
          <a:xfrm>
            <a:off x="7055307" y="3784421"/>
            <a:ext cx="4177843" cy="7609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72000" rIns="0" bIns="72000" rtlCol="0" anchor="ctr"/>
          <a:lstStyle/>
          <a:p>
            <a:pPr algn="ctr">
              <a:spcBef>
                <a:spcPts val="1800"/>
              </a:spcBef>
              <a:spcAft>
                <a:spcPts val="1200"/>
              </a:spcAft>
            </a:pPr>
            <a:r>
              <a:rPr lang="de-DE" sz="1600" b="1" dirty="0">
                <a:solidFill>
                  <a:schemeClr val="accent1"/>
                </a:solidFill>
              </a:rPr>
              <a:t>„Networks </a:t>
            </a:r>
            <a:r>
              <a:rPr lang="de-DE" sz="1600" b="1" dirty="0" err="1">
                <a:solidFill>
                  <a:schemeClr val="tx1"/>
                </a:solidFill>
              </a:rPr>
              <a:t>are</a:t>
            </a:r>
            <a:r>
              <a:rPr lang="de-DE" sz="1600" b="1" dirty="0">
                <a:solidFill>
                  <a:schemeClr val="tx1"/>
                </a:solidFill>
              </a:rPr>
              <a:t> </a:t>
            </a:r>
            <a:r>
              <a:rPr lang="de-DE" sz="1600" b="1" dirty="0" err="1">
                <a:solidFill>
                  <a:schemeClr val="tx1"/>
                </a:solidFill>
              </a:rPr>
              <a:t>the</a:t>
            </a:r>
            <a:r>
              <a:rPr lang="de-DE" sz="1600" b="1" dirty="0">
                <a:solidFill>
                  <a:schemeClr val="tx1"/>
                </a:solidFill>
              </a:rPr>
              <a:t> </a:t>
            </a:r>
            <a:r>
              <a:rPr lang="de-DE" sz="1600" b="1" dirty="0" err="1">
                <a:solidFill>
                  <a:schemeClr val="tx1"/>
                </a:solidFill>
              </a:rPr>
              <a:t>defining</a:t>
            </a:r>
            <a:r>
              <a:rPr lang="de-DE" sz="1600" b="1" dirty="0">
                <a:solidFill>
                  <a:schemeClr val="tx1"/>
                </a:solidFill>
              </a:rPr>
              <a:t> </a:t>
            </a:r>
            <a:r>
              <a:rPr lang="de-DE" sz="1600" b="1" dirty="0" err="1">
                <a:solidFill>
                  <a:schemeClr val="tx1"/>
                </a:solidFill>
              </a:rPr>
              <a:t>paradigm</a:t>
            </a:r>
            <a:r>
              <a:rPr lang="de-DE" sz="1600" b="1" dirty="0">
                <a:solidFill>
                  <a:schemeClr val="tx1"/>
                </a:solidFill>
              </a:rPr>
              <a:t> </a:t>
            </a:r>
            <a:r>
              <a:rPr lang="de-DE" sz="1600" b="1" dirty="0" err="1">
                <a:solidFill>
                  <a:schemeClr val="tx1"/>
                </a:solidFill>
              </a:rPr>
              <a:t>of</a:t>
            </a:r>
            <a:br>
              <a:rPr lang="de-DE" sz="1600" b="1" dirty="0">
                <a:solidFill>
                  <a:schemeClr val="tx1"/>
                </a:solidFill>
              </a:rPr>
            </a:br>
            <a:r>
              <a:rPr lang="de-DE" sz="1600" b="1" dirty="0" err="1">
                <a:solidFill>
                  <a:schemeClr val="tx1"/>
                </a:solidFill>
              </a:rPr>
              <a:t>the</a:t>
            </a:r>
            <a:r>
              <a:rPr lang="de-DE" sz="1600" b="1" dirty="0">
                <a:solidFill>
                  <a:schemeClr val="tx1"/>
                </a:solidFill>
              </a:rPr>
              <a:t> modern </a:t>
            </a:r>
            <a:r>
              <a:rPr lang="de-DE" sz="1600" b="1" dirty="0" err="1">
                <a:solidFill>
                  <a:schemeClr val="tx1"/>
                </a:solidFill>
              </a:rPr>
              <a:t>era</a:t>
            </a:r>
            <a:r>
              <a:rPr lang="de-DE" sz="1600" b="1" dirty="0">
                <a:solidFill>
                  <a:schemeClr val="tx1"/>
                </a:solidFill>
              </a:rPr>
              <a:t>“ </a:t>
            </a:r>
            <a:r>
              <a:rPr lang="de-DE" sz="1600" dirty="0">
                <a:solidFill>
                  <a:schemeClr val="tx1"/>
                </a:solidFill>
              </a:rPr>
              <a:t>und</a:t>
            </a:r>
            <a:r>
              <a:rPr lang="de-DE" sz="1600" b="1" dirty="0">
                <a:solidFill>
                  <a:schemeClr val="tx1"/>
                </a:solidFill>
              </a:rPr>
              <a:t> „a </a:t>
            </a:r>
            <a:r>
              <a:rPr lang="de-DE" sz="1600" b="1" dirty="0">
                <a:solidFill>
                  <a:schemeClr val="accent1"/>
                </a:solidFill>
              </a:rPr>
              <a:t>dominant </a:t>
            </a:r>
            <a:r>
              <a:rPr lang="de-DE" sz="1600" b="1" dirty="0" err="1">
                <a:solidFill>
                  <a:schemeClr val="accent1"/>
                </a:solidFill>
              </a:rPr>
              <a:t>metaphor</a:t>
            </a:r>
            <a:r>
              <a:rPr lang="de-DE" sz="1600" b="1" dirty="0">
                <a:solidFill>
                  <a:schemeClr val="accent1"/>
                </a:solidFill>
              </a:rPr>
              <a:t> </a:t>
            </a:r>
            <a:r>
              <a:rPr lang="de-DE" sz="1600" b="1" dirty="0" err="1">
                <a:solidFill>
                  <a:schemeClr val="accent1"/>
                </a:solidFill>
              </a:rPr>
              <a:t>of</a:t>
            </a:r>
            <a:r>
              <a:rPr lang="de-DE" sz="1600" b="1" dirty="0">
                <a:solidFill>
                  <a:schemeClr val="accent1"/>
                </a:solidFill>
              </a:rPr>
              <a:t> </a:t>
            </a:r>
            <a:r>
              <a:rPr lang="de-DE" sz="1600" b="1" dirty="0" err="1">
                <a:solidFill>
                  <a:schemeClr val="accent1"/>
                </a:solidFill>
              </a:rPr>
              <a:t>our</a:t>
            </a:r>
            <a:r>
              <a:rPr lang="de-DE" sz="1600" b="1" dirty="0">
                <a:solidFill>
                  <a:schemeClr val="accent1"/>
                </a:solidFill>
              </a:rPr>
              <a:t> time“</a:t>
            </a:r>
            <a:br>
              <a:rPr lang="de-DE" sz="1600" b="1" dirty="0">
                <a:solidFill>
                  <a:schemeClr val="tx1"/>
                </a:solidFill>
              </a:rPr>
            </a:br>
            <a:r>
              <a:rPr lang="de-DE" sz="1050" dirty="0">
                <a:solidFill>
                  <a:srgbClr val="4B4B4B"/>
                </a:solidFill>
                <a:cs typeface="Arial" pitchFamily="34" charset="0"/>
              </a:rPr>
              <a:t>(Clegg et al., 2016)</a:t>
            </a:r>
          </a:p>
        </p:txBody>
      </p:sp>
      <p:grpSp>
        <p:nvGrpSpPr>
          <p:cNvPr id="99" name="Gruppieren 98">
            <a:extLst>
              <a:ext uri="{FF2B5EF4-FFF2-40B4-BE49-F238E27FC236}">
                <a16:creationId xmlns:a16="http://schemas.microsoft.com/office/drawing/2014/main" id="{B51219ED-AEFC-E641-BD08-CC3BFC9CF0B9}"/>
              </a:ext>
            </a:extLst>
          </p:cNvPr>
          <p:cNvGrpSpPr/>
          <p:nvPr/>
        </p:nvGrpSpPr>
        <p:grpSpPr>
          <a:xfrm>
            <a:off x="7232952" y="1904528"/>
            <a:ext cx="4000198" cy="1686026"/>
            <a:chOff x="7232952" y="1904528"/>
            <a:chExt cx="4000198" cy="1686026"/>
          </a:xfrm>
        </p:grpSpPr>
        <p:sp>
          <p:nvSpPr>
            <p:cNvPr id="84" name="Pfeil: Fünfeck 83">
              <a:extLst>
                <a:ext uri="{FF2B5EF4-FFF2-40B4-BE49-F238E27FC236}">
                  <a16:creationId xmlns:a16="http://schemas.microsoft.com/office/drawing/2014/main" id="{D9818E80-873C-4051-B154-213166A0A11C}"/>
                </a:ext>
              </a:extLst>
            </p:cNvPr>
            <p:cNvSpPr/>
            <p:nvPr/>
          </p:nvSpPr>
          <p:spPr>
            <a:xfrm>
              <a:off x="7232952" y="2316528"/>
              <a:ext cx="4000198" cy="900246"/>
            </a:xfrm>
            <a:prstGeom prst="homePlate">
              <a:avLst>
                <a:gd name="adj" fmla="val 14147"/>
              </a:avLst>
            </a:prstGeom>
          </p:spPr>
          <p:txBody>
            <a:bodyPr wrap="square" lIns="0" rIns="0">
              <a:spAutoFit/>
            </a:bodyPr>
            <a:lstStyle/>
            <a:p>
              <a:pPr algn="ctr"/>
              <a:r>
                <a:rPr lang="de-DE" sz="1050" dirty="0"/>
                <a:t>Globalisierung, technologischer Fortschritt und institutionelle Einflüsse wirken sich zunehmend auf die Wettbewerbsdynamik aus</a:t>
              </a:r>
              <a:br>
                <a:rPr lang="de-DE" sz="1050" dirty="0"/>
              </a:br>
              <a:br>
                <a:rPr lang="de-DE" sz="1050" dirty="0"/>
              </a:br>
              <a:r>
                <a:rPr lang="de-DE" sz="1050" dirty="0">
                  <a:sym typeface="Wingdings" panose="05000000000000000000" pitchFamily="2" charset="2"/>
                </a:rPr>
                <a:t> </a:t>
              </a:r>
              <a:r>
                <a:rPr lang="de-DE" sz="1050" b="1" i="1" dirty="0"/>
                <a:t>Relationale Strategien als Erfolgstreiber</a:t>
              </a:r>
            </a:p>
          </p:txBody>
        </p:sp>
        <p:sp>
          <p:nvSpPr>
            <p:cNvPr id="65" name="Rechteck 28">
              <a:extLst>
                <a:ext uri="{FF2B5EF4-FFF2-40B4-BE49-F238E27FC236}">
                  <a16:creationId xmlns:a16="http://schemas.microsoft.com/office/drawing/2014/main" id="{E9D2D750-A415-4E36-8BF1-EB95A25A926B}"/>
                </a:ext>
              </a:extLst>
            </p:cNvPr>
            <p:cNvSpPr>
              <a:spLocks/>
            </p:cNvSpPr>
            <p:nvPr/>
          </p:nvSpPr>
          <p:spPr bwMode="gray">
            <a:xfrm>
              <a:off x="8389953" y="1904528"/>
              <a:ext cx="1686197" cy="466524"/>
            </a:xfrm>
            <a:prstGeom prst="rect">
              <a:avLst/>
            </a:prstGeom>
            <a:noFill/>
            <a:ln w="19050">
              <a:noFill/>
              <a:miter lim="800000"/>
            </a:ln>
            <a:effectLst/>
          </p:spPr>
          <p:txBody>
            <a:bodyPr wrap="square" lIns="0" tIns="0" rIns="0" bIns="0" numCol="1" spcCol="72000" rtlCol="0" anchor="ctr" anchorCtr="0">
              <a:noAutofit/>
            </a:bodyPr>
            <a:lstStyle/>
            <a:p>
              <a:pPr algn="ctr">
                <a:spcBef>
                  <a:spcPts val="600"/>
                </a:spcBef>
                <a:tabLst>
                  <a:tab pos="1129577" algn="r"/>
                </a:tabLst>
              </a:pPr>
              <a:r>
                <a:rPr lang="de-CH" altLang="de-DE" sz="1200" b="1" dirty="0">
                  <a:solidFill>
                    <a:schemeClr val="accent1"/>
                  </a:solidFill>
                </a:rPr>
                <a:t>Prognose: Extern</a:t>
              </a:r>
            </a:p>
          </p:txBody>
        </p:sp>
        <p:sp>
          <p:nvSpPr>
            <p:cNvPr id="75" name="Gleichschenkliges Dreieck 74">
              <a:extLst>
                <a:ext uri="{FF2B5EF4-FFF2-40B4-BE49-F238E27FC236}">
                  <a16:creationId xmlns:a16="http://schemas.microsoft.com/office/drawing/2014/main" id="{E63F391A-1E00-1BB2-1264-B5032A6729DF}"/>
                </a:ext>
              </a:extLst>
            </p:cNvPr>
            <p:cNvSpPr/>
            <p:nvPr/>
          </p:nvSpPr>
          <p:spPr>
            <a:xfrm rot="10800000">
              <a:off x="8829472" y="3398583"/>
              <a:ext cx="807158" cy="191971"/>
            </a:xfrm>
            <a:prstGeom prst="triangle">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050"/>
            </a:p>
          </p:txBody>
        </p:sp>
      </p:grpSp>
      <p:sp>
        <p:nvSpPr>
          <p:cNvPr id="87" name="Textfeld 86">
            <a:extLst>
              <a:ext uri="{FF2B5EF4-FFF2-40B4-BE49-F238E27FC236}">
                <a16:creationId xmlns:a16="http://schemas.microsoft.com/office/drawing/2014/main" id="{1EFFA7C6-4B29-DA29-8879-2FA50E9177E7}"/>
              </a:ext>
            </a:extLst>
          </p:cNvPr>
          <p:cNvSpPr txBox="1"/>
          <p:nvPr/>
        </p:nvSpPr>
        <p:spPr>
          <a:xfrm>
            <a:off x="4832966" y="4984437"/>
            <a:ext cx="3711018" cy="684647"/>
          </a:xfrm>
          <a:prstGeom prst="rect">
            <a:avLst/>
          </a:prstGeom>
          <a:noFill/>
          <a:ln w="19050">
            <a:noFill/>
            <a:miter lim="800000"/>
          </a:ln>
          <a:effectLst/>
        </p:spPr>
        <p:txBody>
          <a:bodyPr wrap="square" lIns="36000" tIns="36000" rIns="36000" bIns="36000" numCol="1" spcCol="72000" rtlCol="0" anchor="ctr" anchorCtr="0">
            <a:noAutofit/>
          </a:bodyPr>
          <a:lstStyle>
            <a:defPPr>
              <a:defRPr lang="de-DE"/>
            </a:defPPr>
            <a:lvl1pPr algn="ctr">
              <a:spcBef>
                <a:spcPts val="600"/>
              </a:spcBef>
              <a:tabLst>
                <a:tab pos="1129577" algn="r"/>
              </a:tabLst>
              <a:defRPr sz="1200" b="1"/>
            </a:lvl1pPr>
          </a:lstStyle>
          <a:p>
            <a:pPr>
              <a:buClr>
                <a:schemeClr val="accent1">
                  <a:lumMod val="100000"/>
                </a:schemeClr>
              </a:buClr>
              <a:buSzPct val="100000"/>
            </a:pPr>
            <a:r>
              <a:rPr lang="en-US" dirty="0"/>
              <a:t>Theory and research in strategic management:</a:t>
            </a:r>
            <a:br>
              <a:rPr lang="en-US" dirty="0"/>
            </a:br>
            <a:r>
              <a:rPr lang="en-US" dirty="0"/>
              <a:t>Swings of a pendulum</a:t>
            </a:r>
            <a:br>
              <a:rPr lang="en-US" dirty="0"/>
            </a:br>
            <a:r>
              <a:rPr lang="en-US" sz="1050" b="0" dirty="0">
                <a:solidFill>
                  <a:srgbClr val="4B4B4B"/>
                </a:solidFill>
                <a:cs typeface="Arial" pitchFamily="34" charset="0"/>
              </a:rPr>
              <a:t>(</a:t>
            </a:r>
            <a:r>
              <a:rPr lang="de-CH" altLang="de-DE" sz="1050" b="0" dirty="0" err="1">
                <a:solidFill>
                  <a:srgbClr val="4B4B4B"/>
                </a:solidFill>
                <a:cs typeface="Arial" pitchFamily="34" charset="0"/>
              </a:rPr>
              <a:t>Hoskisson</a:t>
            </a:r>
            <a:r>
              <a:rPr lang="de-CH" altLang="de-DE" sz="1050" b="0" dirty="0">
                <a:solidFill>
                  <a:srgbClr val="4B4B4B"/>
                </a:solidFill>
                <a:cs typeface="Arial" pitchFamily="34" charset="0"/>
              </a:rPr>
              <a:t> et al., 1999)</a:t>
            </a:r>
            <a:endParaRPr lang="en-US" sz="1050" b="0" dirty="0">
              <a:solidFill>
                <a:srgbClr val="4B4B4B"/>
              </a:solidFill>
              <a:cs typeface="Arial" pitchFamily="34" charset="0"/>
            </a:endParaRPr>
          </a:p>
        </p:txBody>
      </p:sp>
    </p:spTree>
    <p:extLst>
      <p:ext uri="{BB962C8B-B14F-4D97-AF65-F5344CB8AC3E}">
        <p14:creationId xmlns:p14="http://schemas.microsoft.com/office/powerpoint/2010/main" val="242279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6" name="think-cell data - do not delete" hidden="1">
            <a:extLst>
              <a:ext uri="{FF2B5EF4-FFF2-40B4-BE49-F238E27FC236}">
                <a16:creationId xmlns:a16="http://schemas.microsoft.com/office/drawing/2014/main" id="{4B45CF0D-68F2-4F1D-9230-18BCC7D34732}"/>
              </a:ext>
            </a:extLst>
          </p:cNvPr>
          <p:cNvGraphicFramePr>
            <a:graphicFrameLocks noChangeAspect="1"/>
          </p:cNvGraphicFramePr>
          <p:nvPr>
            <p:custDataLst>
              <p:tags r:id="rId1"/>
            </p:custDataLst>
            <p:extLst>
              <p:ext uri="{D42A27DB-BD31-4B8C-83A1-F6EECF244321}">
                <p14:modId xmlns:p14="http://schemas.microsoft.com/office/powerpoint/2010/main" val="1960909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8260D355-3A18-474F-A825-BD3E9F211F9C}"/>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03D9F88E-75C5-4AD8-9DC6-5696E46AC141}"/>
              </a:ext>
            </a:extLst>
          </p:cNvPr>
          <p:cNvSpPr>
            <a:spLocks noGrp="1"/>
          </p:cNvSpPr>
          <p:nvPr>
            <p:ph type="body" sz="quarter" idx="10"/>
          </p:nvPr>
        </p:nvSpPr>
        <p:spPr/>
        <p:txBody>
          <a:bodyPr/>
          <a:lstStyle/>
          <a:p>
            <a:r>
              <a:rPr lang="de-CH" dirty="0"/>
              <a:t>Unterschiedliche Effekte bei direkten und indirekten Board </a:t>
            </a:r>
            <a:r>
              <a:rPr lang="de-CH" dirty="0" err="1"/>
              <a:t>Interlocks</a:t>
            </a:r>
            <a:r>
              <a:rPr lang="de-CH" dirty="0"/>
              <a:t> erwartet</a:t>
            </a:r>
          </a:p>
        </p:txBody>
      </p:sp>
      <p:sp>
        <p:nvSpPr>
          <p:cNvPr id="4" name="Rechteck 3">
            <a:extLst>
              <a:ext uri="{FF2B5EF4-FFF2-40B4-BE49-F238E27FC236}">
                <a16:creationId xmlns:a16="http://schemas.microsoft.com/office/drawing/2014/main" id="{7EB78A41-4554-4279-AF89-46B78485858B}"/>
              </a:ext>
            </a:extLst>
          </p:cNvPr>
          <p:cNvSpPr/>
          <p:nvPr/>
        </p:nvSpPr>
        <p:spPr>
          <a:xfrm>
            <a:off x="288925" y="1995261"/>
            <a:ext cx="5400675" cy="2217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spcBef>
                <a:spcPts val="600"/>
              </a:spcBef>
              <a:buFont typeface="Arial" panose="020B0604020202020204" pitchFamily="34" charset="0"/>
              <a:buChar char="•"/>
            </a:pPr>
            <a:r>
              <a:rPr lang="de-DE" sz="1400" b="1" dirty="0" err="1">
                <a:solidFill>
                  <a:srgbClr val="4B4B4B"/>
                </a:solidFill>
              </a:rPr>
              <a:t>Unbeabsichtiger</a:t>
            </a:r>
            <a:r>
              <a:rPr lang="de-DE" sz="1400" b="1" dirty="0">
                <a:solidFill>
                  <a:srgbClr val="4B4B4B"/>
                </a:solidFill>
              </a:rPr>
              <a:t> Ressourcenabfluss:</a:t>
            </a:r>
            <a:br>
              <a:rPr lang="de-DE" sz="1400" b="1" dirty="0">
                <a:solidFill>
                  <a:srgbClr val="4B4B4B"/>
                </a:solidFill>
              </a:rPr>
            </a:br>
            <a:r>
              <a:rPr lang="de-DE" sz="1400" dirty="0">
                <a:solidFill>
                  <a:srgbClr val="4B4B4B"/>
                </a:solidFill>
              </a:rPr>
              <a:t>Ressourcenschwächere Partner absorbieren überproportional Wissen und Ressourcen ressourcenstärkerer Allianzpartner </a:t>
            </a:r>
            <a:r>
              <a:rPr lang="de-DE" sz="1050" dirty="0">
                <a:solidFill>
                  <a:srgbClr val="E6E6E6"/>
                </a:solidFill>
              </a:rPr>
              <a:t>(</a:t>
            </a:r>
            <a:r>
              <a:rPr lang="de-DE" sz="1050" dirty="0" err="1">
                <a:solidFill>
                  <a:srgbClr val="E6E6E6"/>
                </a:solidFill>
              </a:rPr>
              <a:t>Inkpen</a:t>
            </a:r>
            <a:r>
              <a:rPr lang="de-DE" sz="1050" dirty="0">
                <a:solidFill>
                  <a:srgbClr val="E6E6E6"/>
                </a:solidFill>
              </a:rPr>
              <a:t> &amp; </a:t>
            </a:r>
            <a:r>
              <a:rPr lang="de-DE" sz="1050" dirty="0" err="1">
                <a:solidFill>
                  <a:srgbClr val="E6E6E6"/>
                </a:solidFill>
              </a:rPr>
              <a:t>Beamish</a:t>
            </a:r>
            <a:r>
              <a:rPr lang="de-DE" sz="1050" dirty="0">
                <a:solidFill>
                  <a:srgbClr val="E6E6E6"/>
                </a:solidFill>
              </a:rPr>
              <a:t>, 1997; </a:t>
            </a:r>
            <a:r>
              <a:rPr lang="de-DE" sz="1050" dirty="0" err="1">
                <a:solidFill>
                  <a:srgbClr val="E6E6E6"/>
                </a:solidFill>
              </a:rPr>
              <a:t>Knoben</a:t>
            </a:r>
            <a:r>
              <a:rPr lang="de-DE" sz="1050" dirty="0">
                <a:solidFill>
                  <a:srgbClr val="E6E6E6"/>
                </a:solidFill>
              </a:rPr>
              <a:t> &amp; Bakker, 2019; Zona et al., 2018)</a:t>
            </a:r>
          </a:p>
          <a:p>
            <a:pPr marL="285750" lvl="1" indent="-285750">
              <a:spcBef>
                <a:spcPts val="600"/>
              </a:spcBef>
              <a:buFont typeface="Arial" panose="020B0604020202020204" pitchFamily="34" charset="0"/>
              <a:buChar char="•"/>
            </a:pPr>
            <a:r>
              <a:rPr lang="de-DE" sz="1400" b="1" dirty="0">
                <a:solidFill>
                  <a:srgbClr val="4B4B4B"/>
                </a:solidFill>
              </a:rPr>
              <a:t>Erhöhter Einfluss und Kontrolle:</a:t>
            </a:r>
            <a:br>
              <a:rPr lang="de-DE" sz="1400" b="1" dirty="0">
                <a:solidFill>
                  <a:srgbClr val="4B4B4B"/>
                </a:solidFill>
              </a:rPr>
            </a:br>
            <a:r>
              <a:rPr lang="de-DE" sz="1400" dirty="0">
                <a:solidFill>
                  <a:srgbClr val="4B4B4B"/>
                </a:solidFill>
              </a:rPr>
              <a:t>Ermöglichen ressourcenschwächeren Partnern, strategische Entscheidungen stärker zu überwachen und zu steuern </a:t>
            </a:r>
            <a:r>
              <a:rPr lang="de-DE" sz="1050" dirty="0">
                <a:solidFill>
                  <a:srgbClr val="E6E6E6"/>
                </a:solidFill>
              </a:rPr>
              <a:t>(</a:t>
            </a:r>
            <a:r>
              <a:rPr lang="de-DE" sz="1050" dirty="0" err="1">
                <a:solidFill>
                  <a:srgbClr val="E6E6E6"/>
                </a:solidFill>
              </a:rPr>
              <a:t>Knoben</a:t>
            </a:r>
            <a:r>
              <a:rPr lang="de-DE" sz="1050" dirty="0">
                <a:solidFill>
                  <a:srgbClr val="E6E6E6"/>
                </a:solidFill>
              </a:rPr>
              <a:t> &amp; Bakker, 2019)</a:t>
            </a:r>
          </a:p>
          <a:p>
            <a:pPr marL="285750" lvl="1" indent="-285750">
              <a:spcBef>
                <a:spcPts val="600"/>
              </a:spcBef>
              <a:buFont typeface="Arial" panose="020B0604020202020204" pitchFamily="34" charset="0"/>
              <a:buChar char="•"/>
            </a:pPr>
            <a:endParaRPr lang="de-DE" sz="1050" dirty="0">
              <a:solidFill>
                <a:srgbClr val="E6E6E6"/>
              </a:solidFill>
            </a:endParaRPr>
          </a:p>
          <a:p>
            <a:pPr marL="285750" lvl="1" indent="-285750">
              <a:spcBef>
                <a:spcPts val="600"/>
              </a:spcBef>
              <a:buFont typeface="Arial" panose="020B0604020202020204" pitchFamily="34" charset="0"/>
              <a:buChar char="•"/>
            </a:pPr>
            <a:endParaRPr lang="de-DE" sz="1050" dirty="0">
              <a:solidFill>
                <a:srgbClr val="E6E6E6"/>
              </a:solidFill>
            </a:endParaRPr>
          </a:p>
          <a:p>
            <a:pPr marL="285750" lvl="1" indent="-285750">
              <a:spcBef>
                <a:spcPts val="600"/>
              </a:spcBef>
              <a:buFont typeface="Arial" panose="020B0604020202020204" pitchFamily="34" charset="0"/>
              <a:buChar char="•"/>
            </a:pPr>
            <a:endParaRPr lang="de-DE" sz="1050" dirty="0">
              <a:solidFill>
                <a:srgbClr val="E6E6E6"/>
              </a:solidFill>
            </a:endParaRPr>
          </a:p>
          <a:p>
            <a:pPr marL="285750" lvl="1" indent="-285750">
              <a:spcBef>
                <a:spcPts val="600"/>
              </a:spcBef>
              <a:buFont typeface="Arial" panose="020B0604020202020204" pitchFamily="34" charset="0"/>
              <a:buChar char="•"/>
            </a:pPr>
            <a:r>
              <a:rPr lang="de-DE" sz="1400" b="1" dirty="0">
                <a:solidFill>
                  <a:srgbClr val="C00000"/>
                </a:solidFill>
              </a:rPr>
              <a:t>Asymmetrische</a:t>
            </a:r>
            <a:br>
              <a:rPr lang="de-DE" sz="1400" b="1" dirty="0">
                <a:solidFill>
                  <a:srgbClr val="C00000"/>
                </a:solidFill>
              </a:rPr>
            </a:br>
            <a:r>
              <a:rPr lang="de-DE" sz="1400" b="1" dirty="0">
                <a:solidFill>
                  <a:srgbClr val="C00000"/>
                </a:solidFill>
              </a:rPr>
              <a:t>Erfolgseffekte</a:t>
            </a:r>
            <a:br>
              <a:rPr lang="de-DE" sz="1400" b="1" dirty="0">
                <a:solidFill>
                  <a:srgbClr val="4B4B4B"/>
                </a:solidFill>
              </a:rPr>
            </a:br>
            <a:r>
              <a:rPr lang="de-DE" sz="1400" dirty="0">
                <a:solidFill>
                  <a:srgbClr val="4B4B4B"/>
                </a:solidFill>
              </a:rPr>
              <a:t>(↑Differential Benefits)</a:t>
            </a:r>
          </a:p>
          <a:p>
            <a:pPr marL="0" lvl="1">
              <a:spcBef>
                <a:spcPts val="600"/>
              </a:spcBef>
            </a:pPr>
            <a:endParaRPr lang="de-DE" sz="1050" dirty="0">
              <a:solidFill>
                <a:srgbClr val="4B4B4B"/>
              </a:solidFill>
            </a:endParaRPr>
          </a:p>
        </p:txBody>
      </p:sp>
      <p:sp>
        <p:nvSpPr>
          <p:cNvPr id="5" name="Rechteck 4">
            <a:extLst>
              <a:ext uri="{FF2B5EF4-FFF2-40B4-BE49-F238E27FC236}">
                <a16:creationId xmlns:a16="http://schemas.microsoft.com/office/drawing/2014/main" id="{4D317773-CDBC-47DE-9CCD-E72F7B591832}"/>
              </a:ext>
            </a:extLst>
          </p:cNvPr>
          <p:cNvSpPr/>
          <p:nvPr/>
        </p:nvSpPr>
        <p:spPr>
          <a:xfrm>
            <a:off x="5832476" y="1995261"/>
            <a:ext cx="5400674" cy="22174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1" indent="-285750">
              <a:spcBef>
                <a:spcPts val="600"/>
              </a:spcBef>
              <a:buFont typeface="Arial" panose="020B0604020202020204" pitchFamily="34" charset="0"/>
              <a:buChar char="•"/>
            </a:pPr>
            <a:r>
              <a:rPr lang="de-DE" sz="1400" b="1" dirty="0">
                <a:solidFill>
                  <a:srgbClr val="4B4B4B"/>
                </a:solidFill>
              </a:rPr>
              <a:t>Begrenzte Ressourcenaneignung:</a:t>
            </a:r>
            <a:br>
              <a:rPr lang="de-DE" sz="1400" b="1" dirty="0">
                <a:solidFill>
                  <a:srgbClr val="4B4B4B"/>
                </a:solidFill>
              </a:rPr>
            </a:br>
            <a:r>
              <a:rPr lang="de-DE" sz="1400" dirty="0">
                <a:solidFill>
                  <a:srgbClr val="4B4B4B"/>
                </a:solidFill>
              </a:rPr>
              <a:t>Gewähren nur gefilterten Zugang zu Partnerinformationen, wodurch private Vorteile erschwert werden</a:t>
            </a:r>
            <a:r>
              <a:rPr lang="de-DE" sz="1400" dirty="0">
                <a:solidFill>
                  <a:srgbClr val="E6E6E6"/>
                </a:solidFill>
              </a:rPr>
              <a:t> </a:t>
            </a:r>
            <a:r>
              <a:rPr lang="de-DE" sz="1050" dirty="0">
                <a:solidFill>
                  <a:srgbClr val="E6E6E6"/>
                </a:solidFill>
              </a:rPr>
              <a:t>(Khanna et al., 1998)</a:t>
            </a:r>
          </a:p>
          <a:p>
            <a:pPr marL="285750" lvl="1" indent="-285750">
              <a:spcBef>
                <a:spcPts val="600"/>
              </a:spcBef>
              <a:buFont typeface="Arial" panose="020B0604020202020204" pitchFamily="34" charset="0"/>
              <a:buChar char="•"/>
            </a:pPr>
            <a:r>
              <a:rPr lang="de-DE" sz="1400" b="1" dirty="0">
                <a:solidFill>
                  <a:srgbClr val="4B4B4B"/>
                </a:solidFill>
              </a:rPr>
              <a:t>Förderung kooperativen Verhaltens: </a:t>
            </a:r>
            <a:br>
              <a:rPr lang="de-DE" sz="1400" b="1" dirty="0">
                <a:solidFill>
                  <a:srgbClr val="4B4B4B"/>
                </a:solidFill>
              </a:rPr>
            </a:br>
            <a:r>
              <a:rPr lang="de-DE" sz="1400" dirty="0">
                <a:solidFill>
                  <a:srgbClr val="4B4B4B"/>
                </a:solidFill>
              </a:rPr>
              <a:t>Ermöglichen  weiterhin Kommunikation und Konfliktlösung, wodurch opportunistisches Verhalten reduziert wird </a:t>
            </a:r>
            <a:r>
              <a:rPr lang="de-DE" sz="1050" dirty="0">
                <a:solidFill>
                  <a:srgbClr val="E6E6E6"/>
                </a:solidFill>
              </a:rPr>
              <a:t>(Das &amp; Teng, 2000a; Powell et al., 1996; Salman &amp; </a:t>
            </a:r>
            <a:r>
              <a:rPr lang="de-DE" sz="1050" dirty="0" err="1">
                <a:solidFill>
                  <a:srgbClr val="E6E6E6"/>
                </a:solidFill>
              </a:rPr>
              <a:t>Saives</a:t>
            </a:r>
            <a:r>
              <a:rPr lang="de-DE" sz="1050" dirty="0">
                <a:solidFill>
                  <a:srgbClr val="E6E6E6"/>
                </a:solidFill>
              </a:rPr>
              <a:t>, 2005)</a:t>
            </a:r>
          </a:p>
          <a:p>
            <a:pPr marL="285750" lvl="1" indent="-285750">
              <a:spcBef>
                <a:spcPts val="600"/>
              </a:spcBef>
              <a:buFont typeface="Arial" panose="020B0604020202020204" pitchFamily="34" charset="0"/>
              <a:buChar char="•"/>
            </a:pPr>
            <a:endParaRPr lang="de-DE" sz="1400" b="1" dirty="0">
              <a:solidFill>
                <a:srgbClr val="4B4B4B"/>
              </a:solidFill>
            </a:endParaRPr>
          </a:p>
          <a:p>
            <a:pPr marL="285750" lvl="1" indent="-285750">
              <a:spcBef>
                <a:spcPts val="600"/>
              </a:spcBef>
              <a:buFont typeface="Arial" panose="020B0604020202020204" pitchFamily="34" charset="0"/>
              <a:buChar char="•"/>
            </a:pPr>
            <a:endParaRPr lang="de-DE" sz="1400" b="1" dirty="0">
              <a:solidFill>
                <a:srgbClr val="4B4B4B"/>
              </a:solidFill>
            </a:endParaRPr>
          </a:p>
          <a:p>
            <a:pPr marL="285750" lvl="1" indent="-285750">
              <a:spcBef>
                <a:spcPts val="600"/>
              </a:spcBef>
              <a:buFont typeface="Arial" panose="020B0604020202020204" pitchFamily="34" charset="0"/>
              <a:buChar char="•"/>
            </a:pPr>
            <a:endParaRPr lang="de-DE" sz="1400" b="1" dirty="0">
              <a:solidFill>
                <a:srgbClr val="4B4B4B"/>
              </a:solidFill>
            </a:endParaRPr>
          </a:p>
          <a:p>
            <a:pPr marL="285750" lvl="1" indent="-285750">
              <a:spcBef>
                <a:spcPts val="600"/>
              </a:spcBef>
              <a:buFont typeface="Arial" panose="020B0604020202020204" pitchFamily="34" charset="0"/>
              <a:buChar char="•"/>
            </a:pPr>
            <a:r>
              <a:rPr lang="de-DE" sz="1400" b="1" dirty="0">
                <a:solidFill>
                  <a:schemeClr val="accent3"/>
                </a:solidFill>
              </a:rPr>
              <a:t>Symmetrische</a:t>
            </a:r>
            <a:br>
              <a:rPr lang="de-DE" sz="1400" b="1" dirty="0">
                <a:solidFill>
                  <a:schemeClr val="accent3"/>
                </a:solidFill>
              </a:rPr>
            </a:br>
            <a:r>
              <a:rPr lang="de-DE" sz="1400" b="1" dirty="0">
                <a:solidFill>
                  <a:schemeClr val="accent3"/>
                </a:solidFill>
              </a:rPr>
              <a:t>Erfolgseffekte</a:t>
            </a:r>
            <a:br>
              <a:rPr lang="de-DE" sz="1400" dirty="0">
                <a:solidFill>
                  <a:srgbClr val="4B4B4B"/>
                </a:solidFill>
              </a:rPr>
            </a:br>
            <a:r>
              <a:rPr lang="de-DE" sz="1400" dirty="0">
                <a:solidFill>
                  <a:srgbClr val="4B4B4B"/>
                </a:solidFill>
              </a:rPr>
              <a:t>(↓Differential Benefits)</a:t>
            </a:r>
          </a:p>
          <a:p>
            <a:pPr marL="285750" lvl="1" indent="-285750">
              <a:spcBef>
                <a:spcPts val="600"/>
              </a:spcBef>
              <a:buFont typeface="Arial" panose="020B0604020202020204" pitchFamily="34" charset="0"/>
              <a:buChar char="•"/>
            </a:pPr>
            <a:endParaRPr lang="de-DE" sz="1050" dirty="0">
              <a:solidFill>
                <a:srgbClr val="4B4B4B"/>
              </a:solidFill>
            </a:endParaRPr>
          </a:p>
        </p:txBody>
      </p:sp>
      <p:grpSp>
        <p:nvGrpSpPr>
          <p:cNvPr id="67" name="Gruppieren 66">
            <a:extLst>
              <a:ext uri="{FF2B5EF4-FFF2-40B4-BE49-F238E27FC236}">
                <a16:creationId xmlns:a16="http://schemas.microsoft.com/office/drawing/2014/main" id="{46EA124F-F5A8-4B7A-84A0-2241196D5985}"/>
              </a:ext>
            </a:extLst>
          </p:cNvPr>
          <p:cNvGrpSpPr/>
          <p:nvPr/>
        </p:nvGrpSpPr>
        <p:grpSpPr>
          <a:xfrm>
            <a:off x="2271261" y="4042483"/>
            <a:ext cx="3418339" cy="1694230"/>
            <a:chOff x="3357147" y="1771379"/>
            <a:chExt cx="7320572" cy="3628290"/>
          </a:xfrm>
        </p:grpSpPr>
        <p:cxnSp>
          <p:nvCxnSpPr>
            <p:cNvPr id="68" name="Gerader Verbinder 67">
              <a:extLst>
                <a:ext uri="{FF2B5EF4-FFF2-40B4-BE49-F238E27FC236}">
                  <a16:creationId xmlns:a16="http://schemas.microsoft.com/office/drawing/2014/main" id="{77C0B77B-85E3-4CF9-AC5B-FAF2F70C9928}"/>
                </a:ext>
              </a:extLst>
            </p:cNvPr>
            <p:cNvCxnSpPr/>
            <p:nvPr/>
          </p:nvCxnSpPr>
          <p:spPr>
            <a:xfrm flipH="1" flipV="1">
              <a:off x="4346549" y="3190672"/>
              <a:ext cx="1805940" cy="35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69" name="Rechteck 68">
              <a:extLst>
                <a:ext uri="{FF2B5EF4-FFF2-40B4-BE49-F238E27FC236}">
                  <a16:creationId xmlns:a16="http://schemas.microsoft.com/office/drawing/2014/main" id="{9FC8AD14-9640-4937-8178-6C86934F7EA0}"/>
                </a:ext>
              </a:extLst>
            </p:cNvPr>
            <p:cNvSpPr/>
            <p:nvPr/>
          </p:nvSpPr>
          <p:spPr>
            <a:xfrm>
              <a:off x="3357147" y="2020414"/>
              <a:ext cx="3334659"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rgbClr val="C00000"/>
                  </a:solidFill>
                  <a:cs typeface="Arial" panose="020B0604020202020204" pitchFamily="34" charset="0"/>
                </a:rPr>
                <a:t>Differential Benefits</a:t>
              </a:r>
            </a:p>
          </p:txBody>
        </p:sp>
        <p:cxnSp>
          <p:nvCxnSpPr>
            <p:cNvPr id="70" name="Gerader Verbinder 69">
              <a:extLst>
                <a:ext uri="{FF2B5EF4-FFF2-40B4-BE49-F238E27FC236}">
                  <a16:creationId xmlns:a16="http://schemas.microsoft.com/office/drawing/2014/main" id="{AC0C7257-8E52-4275-98DF-9B98689D09BA}"/>
                </a:ext>
              </a:extLst>
            </p:cNvPr>
            <p:cNvCxnSpPr>
              <a:cxnSpLocks/>
            </p:cNvCxnSpPr>
            <p:nvPr/>
          </p:nvCxnSpPr>
          <p:spPr>
            <a:xfrm flipH="1">
              <a:off x="5139029" y="2893492"/>
              <a:ext cx="101346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1" name="Gerader Verbinder 70">
              <a:extLst>
                <a:ext uri="{FF2B5EF4-FFF2-40B4-BE49-F238E27FC236}">
                  <a16:creationId xmlns:a16="http://schemas.microsoft.com/office/drawing/2014/main" id="{F5C3C63D-2962-4008-9B07-EC80F960187B}"/>
                </a:ext>
              </a:extLst>
            </p:cNvPr>
            <p:cNvCxnSpPr>
              <a:cxnSpLocks/>
            </p:cNvCxnSpPr>
            <p:nvPr/>
          </p:nvCxnSpPr>
          <p:spPr>
            <a:xfrm flipH="1">
              <a:off x="6812916" y="3203972"/>
              <a:ext cx="88328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B3B9376F-AE05-4223-9225-953A8E13D01C}"/>
                </a:ext>
              </a:extLst>
            </p:cNvPr>
            <p:cNvCxnSpPr>
              <a:cxnSpLocks/>
            </p:cNvCxnSpPr>
            <p:nvPr/>
          </p:nvCxnSpPr>
          <p:spPr>
            <a:xfrm flipH="1" flipV="1">
              <a:off x="6812916" y="2308861"/>
              <a:ext cx="161194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A105411D-BC3D-4FA3-AF8A-605F66ECF980}"/>
                </a:ext>
              </a:extLst>
            </p:cNvPr>
            <p:cNvCxnSpPr>
              <a:cxnSpLocks/>
            </p:cNvCxnSpPr>
            <p:nvPr/>
          </p:nvCxnSpPr>
          <p:spPr>
            <a:xfrm flipH="1">
              <a:off x="6152489" y="2308860"/>
              <a:ext cx="660427" cy="606664"/>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DEC415C3-1D0C-4342-8958-FB98174004C5}"/>
                </a:ext>
              </a:extLst>
            </p:cNvPr>
            <p:cNvCxnSpPr>
              <a:cxnSpLocks/>
            </p:cNvCxnSpPr>
            <p:nvPr/>
          </p:nvCxnSpPr>
          <p:spPr>
            <a:xfrm flipH="1">
              <a:off x="6152489" y="3203972"/>
              <a:ext cx="66042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75" name="Gerade Verbindung mit Pfeil 74">
              <a:extLst>
                <a:ext uri="{FF2B5EF4-FFF2-40B4-BE49-F238E27FC236}">
                  <a16:creationId xmlns:a16="http://schemas.microsoft.com/office/drawing/2014/main" id="{9FC8148A-3F62-4A4E-9BAA-1B11A59DDF14}"/>
                </a:ext>
              </a:extLst>
            </p:cNvPr>
            <p:cNvCxnSpPr/>
            <p:nvPr/>
          </p:nvCxnSpPr>
          <p:spPr>
            <a:xfrm>
              <a:off x="6152489" y="2921591"/>
              <a:ext cx="0" cy="2519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6" name="Gerade Verbindung mit Pfeil 75">
              <a:extLst>
                <a:ext uri="{FF2B5EF4-FFF2-40B4-BE49-F238E27FC236}">
                  <a16:creationId xmlns:a16="http://schemas.microsoft.com/office/drawing/2014/main" id="{01F84DCC-0C02-4646-AE56-4B84A7587CC1}"/>
                </a:ext>
              </a:extLst>
            </p:cNvPr>
            <p:cNvCxnSpPr>
              <a:cxnSpLocks/>
            </p:cNvCxnSpPr>
            <p:nvPr/>
          </p:nvCxnSpPr>
          <p:spPr>
            <a:xfrm>
              <a:off x="6819107" y="2336006"/>
              <a:ext cx="0" cy="847250"/>
            </a:xfrm>
            <a:prstGeom prst="straightConnector1">
              <a:avLst/>
            </a:prstGeom>
            <a:ln>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77" name="Gruppieren 76">
              <a:extLst>
                <a:ext uri="{FF2B5EF4-FFF2-40B4-BE49-F238E27FC236}">
                  <a16:creationId xmlns:a16="http://schemas.microsoft.com/office/drawing/2014/main" id="{784F8772-E833-4F2A-AB65-564F229F0351}"/>
                </a:ext>
              </a:extLst>
            </p:cNvPr>
            <p:cNvGrpSpPr/>
            <p:nvPr/>
          </p:nvGrpSpPr>
          <p:grpSpPr>
            <a:xfrm>
              <a:off x="3729329" y="2876348"/>
              <a:ext cx="2575560" cy="1830704"/>
              <a:chOff x="2286000" y="2886076"/>
              <a:chExt cx="2575560" cy="1830704"/>
            </a:xfrm>
          </p:grpSpPr>
          <p:sp>
            <p:nvSpPr>
              <p:cNvPr id="95" name="Rechteck 94">
                <a:extLst>
                  <a:ext uri="{FF2B5EF4-FFF2-40B4-BE49-F238E27FC236}">
                    <a16:creationId xmlns:a16="http://schemas.microsoft.com/office/drawing/2014/main" id="{2D95D48B-3BF4-4D8C-8DD4-B69D86922B03}"/>
                  </a:ext>
                </a:extLst>
              </p:cNvPr>
              <p:cNvSpPr/>
              <p:nvPr/>
            </p:nvSpPr>
            <p:spPr>
              <a:xfrm>
                <a:off x="29032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6" name="Rechteck 95">
                <a:extLst>
                  <a:ext uri="{FF2B5EF4-FFF2-40B4-BE49-F238E27FC236}">
                    <a16:creationId xmlns:a16="http://schemas.microsoft.com/office/drawing/2014/main" id="{0B3DD4B8-F0DF-47FB-A528-94E03A28957B}"/>
                  </a:ext>
                </a:extLst>
              </p:cNvPr>
              <p:cNvSpPr/>
              <p:nvPr/>
            </p:nvSpPr>
            <p:spPr>
              <a:xfrm>
                <a:off x="29032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7" name="Rechteck 96">
                <a:extLst>
                  <a:ext uri="{FF2B5EF4-FFF2-40B4-BE49-F238E27FC236}">
                    <a16:creationId xmlns:a16="http://schemas.microsoft.com/office/drawing/2014/main" id="{340D6EB2-63B8-4DBB-9E18-E82FB09AE6C3}"/>
                  </a:ext>
                </a:extLst>
              </p:cNvPr>
              <p:cNvSpPr/>
              <p:nvPr/>
            </p:nvSpPr>
            <p:spPr>
              <a:xfrm>
                <a:off x="3695700" y="3474720"/>
                <a:ext cx="548640" cy="124206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8" name="Rechteck 97">
                <a:extLst>
                  <a:ext uri="{FF2B5EF4-FFF2-40B4-BE49-F238E27FC236}">
                    <a16:creationId xmlns:a16="http://schemas.microsoft.com/office/drawing/2014/main" id="{8FF98D65-35E1-4697-967E-1671C6A214B2}"/>
                  </a:ext>
                </a:extLst>
              </p:cNvPr>
              <p:cNvSpPr/>
              <p:nvPr/>
            </p:nvSpPr>
            <p:spPr>
              <a:xfrm>
                <a:off x="3695700" y="288607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cxnSp>
            <p:nvCxnSpPr>
              <p:cNvPr id="99" name="Gerader Verbinder 98">
                <a:extLst>
                  <a:ext uri="{FF2B5EF4-FFF2-40B4-BE49-F238E27FC236}">
                    <a16:creationId xmlns:a16="http://schemas.microsoft.com/office/drawing/2014/main" id="{E901E104-9628-46F5-9064-A2CD4D90DF68}"/>
                  </a:ext>
                </a:extLst>
              </p:cNvPr>
              <p:cNvCxnSpPr>
                <a:cxnSpLocks/>
              </p:cNvCxnSpPr>
              <p:nvPr/>
            </p:nvCxnSpPr>
            <p:spPr>
              <a:xfrm>
                <a:off x="228600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hteck 77">
              <a:extLst>
                <a:ext uri="{FF2B5EF4-FFF2-40B4-BE49-F238E27FC236}">
                  <a16:creationId xmlns:a16="http://schemas.microsoft.com/office/drawing/2014/main" id="{3683D56D-E7DA-48A3-8840-BF59A11F51A5}"/>
                </a:ext>
              </a:extLst>
            </p:cNvPr>
            <p:cNvSpPr/>
            <p:nvPr/>
          </p:nvSpPr>
          <p:spPr>
            <a:xfrm>
              <a:off x="4192305" y="4775886"/>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79" name="Rechteck 78">
              <a:extLst>
                <a:ext uri="{FF2B5EF4-FFF2-40B4-BE49-F238E27FC236}">
                  <a16:creationId xmlns:a16="http://schemas.microsoft.com/office/drawing/2014/main" id="{3C3EFA25-E895-4059-9A25-808248C93D7D}"/>
                </a:ext>
              </a:extLst>
            </p:cNvPr>
            <p:cNvSpPr/>
            <p:nvPr/>
          </p:nvSpPr>
          <p:spPr>
            <a:xfrm>
              <a:off x="3427363" y="5156613"/>
              <a:ext cx="3179486" cy="232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accent5"/>
                  </a:solidFill>
                  <a:cs typeface="Arial" panose="020B0604020202020204" pitchFamily="34" charset="0"/>
                </a:rPr>
                <a:t>Ohne</a:t>
              </a:r>
            </a:p>
          </p:txBody>
        </p:sp>
        <p:sp>
          <p:nvSpPr>
            <p:cNvPr id="80" name="Rechteck 79">
              <a:extLst>
                <a:ext uri="{FF2B5EF4-FFF2-40B4-BE49-F238E27FC236}">
                  <a16:creationId xmlns:a16="http://schemas.microsoft.com/office/drawing/2014/main" id="{6E6A9278-A48A-4D48-9978-17452D224801}"/>
                </a:ext>
              </a:extLst>
            </p:cNvPr>
            <p:cNvSpPr/>
            <p:nvPr/>
          </p:nvSpPr>
          <p:spPr>
            <a:xfrm>
              <a:off x="4397786" y="2716480"/>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81" name="Rechteck 80">
              <a:extLst>
                <a:ext uri="{FF2B5EF4-FFF2-40B4-BE49-F238E27FC236}">
                  <a16:creationId xmlns:a16="http://schemas.microsoft.com/office/drawing/2014/main" id="{7C86BC1A-AEAF-4858-BBBA-FE9563635833}"/>
                </a:ext>
              </a:extLst>
            </p:cNvPr>
            <p:cNvSpPr/>
            <p:nvPr/>
          </p:nvSpPr>
          <p:spPr>
            <a:xfrm>
              <a:off x="5190266" y="2371021"/>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grpSp>
          <p:nvGrpSpPr>
            <p:cNvPr id="82" name="Gruppieren 81">
              <a:extLst>
                <a:ext uri="{FF2B5EF4-FFF2-40B4-BE49-F238E27FC236}">
                  <a16:creationId xmlns:a16="http://schemas.microsoft.com/office/drawing/2014/main" id="{31E1C6BF-FBE5-44A3-8F07-CE4D31F4484C}"/>
                </a:ext>
              </a:extLst>
            </p:cNvPr>
            <p:cNvGrpSpPr/>
            <p:nvPr/>
          </p:nvGrpSpPr>
          <p:grpSpPr>
            <a:xfrm>
              <a:off x="6530339" y="2288382"/>
              <a:ext cx="2575560" cy="2428398"/>
              <a:chOff x="5577840" y="2288382"/>
              <a:chExt cx="2575560" cy="2428398"/>
            </a:xfrm>
          </p:grpSpPr>
          <p:grpSp>
            <p:nvGrpSpPr>
              <p:cNvPr id="89" name="Gruppieren 88">
                <a:extLst>
                  <a:ext uri="{FF2B5EF4-FFF2-40B4-BE49-F238E27FC236}">
                    <a16:creationId xmlns:a16="http://schemas.microsoft.com/office/drawing/2014/main" id="{98A78F0F-F5D3-41BA-BA60-E12CEA4AED49}"/>
                  </a:ext>
                </a:extLst>
              </p:cNvPr>
              <p:cNvGrpSpPr/>
              <p:nvPr/>
            </p:nvGrpSpPr>
            <p:grpSpPr>
              <a:xfrm>
                <a:off x="6195060" y="2288382"/>
                <a:ext cx="1341120" cy="2428398"/>
                <a:chOff x="6141720" y="2288382"/>
                <a:chExt cx="1341120" cy="2428398"/>
              </a:xfrm>
            </p:grpSpPr>
            <p:sp>
              <p:nvSpPr>
                <p:cNvPr id="91" name="Rechteck 90">
                  <a:extLst>
                    <a:ext uri="{FF2B5EF4-FFF2-40B4-BE49-F238E27FC236}">
                      <a16:creationId xmlns:a16="http://schemas.microsoft.com/office/drawing/2014/main" id="{57FD05E2-3B6B-4722-8652-EF31D8D461A7}"/>
                    </a:ext>
                  </a:extLst>
                </p:cNvPr>
                <p:cNvSpPr/>
                <p:nvPr/>
              </p:nvSpPr>
              <p:spPr>
                <a:xfrm>
                  <a:off x="61417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2" name="Rechteck 91">
                  <a:extLst>
                    <a:ext uri="{FF2B5EF4-FFF2-40B4-BE49-F238E27FC236}">
                      <a16:creationId xmlns:a16="http://schemas.microsoft.com/office/drawing/2014/main" id="{D7EA6CBA-7AF3-4EA6-8B96-38C941B81D54}"/>
                    </a:ext>
                  </a:extLst>
                </p:cNvPr>
                <p:cNvSpPr/>
                <p:nvPr/>
              </p:nvSpPr>
              <p:spPr>
                <a:xfrm>
                  <a:off x="6934200" y="3474720"/>
                  <a:ext cx="548640" cy="124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3" name="Rechteck 92">
                  <a:extLst>
                    <a:ext uri="{FF2B5EF4-FFF2-40B4-BE49-F238E27FC236}">
                      <a16:creationId xmlns:a16="http://schemas.microsoft.com/office/drawing/2014/main" id="{6D0EA11A-5B7F-4C07-A631-3782D5C73356}"/>
                    </a:ext>
                  </a:extLst>
                </p:cNvPr>
                <p:cNvSpPr/>
                <p:nvPr/>
              </p:nvSpPr>
              <p:spPr>
                <a:xfrm>
                  <a:off x="6934200" y="2288382"/>
                  <a:ext cx="548640" cy="118633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94" name="Rechteck 93">
                  <a:extLst>
                    <a:ext uri="{FF2B5EF4-FFF2-40B4-BE49-F238E27FC236}">
                      <a16:creationId xmlns:a16="http://schemas.microsoft.com/office/drawing/2014/main" id="{A695303D-5DB0-4543-AE5B-C603504A747C}"/>
                    </a:ext>
                  </a:extLst>
                </p:cNvPr>
                <p:cNvSpPr/>
                <p:nvPr/>
              </p:nvSpPr>
              <p:spPr>
                <a:xfrm>
                  <a:off x="61417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grpSp>
          <p:cxnSp>
            <p:nvCxnSpPr>
              <p:cNvPr id="90" name="Gerader Verbinder 89">
                <a:extLst>
                  <a:ext uri="{FF2B5EF4-FFF2-40B4-BE49-F238E27FC236}">
                    <a16:creationId xmlns:a16="http://schemas.microsoft.com/office/drawing/2014/main" id="{6A99A207-61EA-4073-8C8B-B688A1BDEC90}"/>
                  </a:ext>
                </a:extLst>
              </p:cNvPr>
              <p:cNvCxnSpPr>
                <a:cxnSpLocks/>
              </p:cNvCxnSpPr>
              <p:nvPr/>
            </p:nvCxnSpPr>
            <p:spPr>
              <a:xfrm>
                <a:off x="557784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3" name="Rechteck 82">
              <a:extLst>
                <a:ext uri="{FF2B5EF4-FFF2-40B4-BE49-F238E27FC236}">
                  <a16:creationId xmlns:a16="http://schemas.microsoft.com/office/drawing/2014/main" id="{75004C3A-D6C3-4155-9B31-3567A76F5B7A}"/>
                </a:ext>
              </a:extLst>
            </p:cNvPr>
            <p:cNvSpPr/>
            <p:nvPr/>
          </p:nvSpPr>
          <p:spPr>
            <a:xfrm>
              <a:off x="8647885" y="400026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rgbClr val="6C6C6C"/>
                  </a:solidFill>
                  <a:cs typeface="Arial" panose="020B0604020202020204" pitchFamily="34" charset="0"/>
                </a:rPr>
                <a:t>Common Benefits</a:t>
              </a:r>
            </a:p>
          </p:txBody>
        </p:sp>
        <p:sp>
          <p:nvSpPr>
            <p:cNvPr id="84" name="Rechteck 83">
              <a:extLst>
                <a:ext uri="{FF2B5EF4-FFF2-40B4-BE49-F238E27FC236}">
                  <a16:creationId xmlns:a16="http://schemas.microsoft.com/office/drawing/2014/main" id="{636C5309-039E-4F09-AA21-DEC2E563DDB8}"/>
                </a:ext>
              </a:extLst>
            </p:cNvPr>
            <p:cNvSpPr/>
            <p:nvPr/>
          </p:nvSpPr>
          <p:spPr>
            <a:xfrm>
              <a:off x="8647885" y="2512338"/>
              <a:ext cx="2029834"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cs typeface="Arial" panose="020B0604020202020204" pitchFamily="34" charset="0"/>
                </a:rPr>
                <a:t>Private Benefits</a:t>
              </a:r>
            </a:p>
          </p:txBody>
        </p:sp>
        <p:sp>
          <p:nvSpPr>
            <p:cNvPr id="85" name="Rechteck 84">
              <a:extLst>
                <a:ext uri="{FF2B5EF4-FFF2-40B4-BE49-F238E27FC236}">
                  <a16:creationId xmlns:a16="http://schemas.microsoft.com/office/drawing/2014/main" id="{F3BECA4F-46E6-43E4-96F8-C542166EA603}"/>
                </a:ext>
              </a:extLst>
            </p:cNvPr>
            <p:cNvSpPr/>
            <p:nvPr/>
          </p:nvSpPr>
          <p:spPr>
            <a:xfrm>
              <a:off x="6993316" y="4785614"/>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86" name="Rechteck 85">
              <a:extLst>
                <a:ext uri="{FF2B5EF4-FFF2-40B4-BE49-F238E27FC236}">
                  <a16:creationId xmlns:a16="http://schemas.microsoft.com/office/drawing/2014/main" id="{95D3FAFA-1F46-461D-80F9-05F25E585954}"/>
                </a:ext>
              </a:extLst>
            </p:cNvPr>
            <p:cNvSpPr/>
            <p:nvPr/>
          </p:nvSpPr>
          <p:spPr>
            <a:xfrm>
              <a:off x="6228376" y="5087777"/>
              <a:ext cx="3179486"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accent1"/>
                  </a:solidFill>
                  <a:cs typeface="Arial" panose="020B0604020202020204" pitchFamily="34" charset="0"/>
                </a:rPr>
                <a:t>Mit</a:t>
              </a:r>
            </a:p>
          </p:txBody>
        </p:sp>
        <p:sp>
          <p:nvSpPr>
            <p:cNvPr id="87" name="Rechteck 86">
              <a:extLst>
                <a:ext uri="{FF2B5EF4-FFF2-40B4-BE49-F238E27FC236}">
                  <a16:creationId xmlns:a16="http://schemas.microsoft.com/office/drawing/2014/main" id="{5D843AC0-5082-45C2-8B44-41181D8BE240}"/>
                </a:ext>
              </a:extLst>
            </p:cNvPr>
            <p:cNvSpPr/>
            <p:nvPr/>
          </p:nvSpPr>
          <p:spPr>
            <a:xfrm>
              <a:off x="7200107" y="2784097"/>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88" name="Rechteck 87">
              <a:extLst>
                <a:ext uri="{FF2B5EF4-FFF2-40B4-BE49-F238E27FC236}">
                  <a16:creationId xmlns:a16="http://schemas.microsoft.com/office/drawing/2014/main" id="{CD7A8DD0-2BF8-4EF7-8F0D-FD60009AF233}"/>
                </a:ext>
              </a:extLst>
            </p:cNvPr>
            <p:cNvSpPr/>
            <p:nvPr/>
          </p:nvSpPr>
          <p:spPr>
            <a:xfrm>
              <a:off x="7992587" y="1771379"/>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grpSp>
      <p:grpSp>
        <p:nvGrpSpPr>
          <p:cNvPr id="167" name="Gruppieren 166">
            <a:extLst>
              <a:ext uri="{FF2B5EF4-FFF2-40B4-BE49-F238E27FC236}">
                <a16:creationId xmlns:a16="http://schemas.microsoft.com/office/drawing/2014/main" id="{524BAF2C-25C1-4A02-A0CB-7CE11953F3B8}"/>
              </a:ext>
            </a:extLst>
          </p:cNvPr>
          <p:cNvGrpSpPr/>
          <p:nvPr/>
        </p:nvGrpSpPr>
        <p:grpSpPr>
          <a:xfrm>
            <a:off x="7846658" y="4109488"/>
            <a:ext cx="3385552" cy="1560220"/>
            <a:chOff x="3427363" y="2058374"/>
            <a:chExt cx="7250356" cy="3341295"/>
          </a:xfrm>
        </p:grpSpPr>
        <p:cxnSp>
          <p:nvCxnSpPr>
            <p:cNvPr id="168" name="Gerader Verbinder 167">
              <a:extLst>
                <a:ext uri="{FF2B5EF4-FFF2-40B4-BE49-F238E27FC236}">
                  <a16:creationId xmlns:a16="http://schemas.microsoft.com/office/drawing/2014/main" id="{50144946-18ED-4416-A80B-AFF94F3BFABB}"/>
                </a:ext>
              </a:extLst>
            </p:cNvPr>
            <p:cNvCxnSpPr/>
            <p:nvPr/>
          </p:nvCxnSpPr>
          <p:spPr>
            <a:xfrm flipH="1" flipV="1">
              <a:off x="4346549" y="3190672"/>
              <a:ext cx="1805940" cy="357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69" name="Rechteck 168">
              <a:extLst>
                <a:ext uri="{FF2B5EF4-FFF2-40B4-BE49-F238E27FC236}">
                  <a16:creationId xmlns:a16="http://schemas.microsoft.com/office/drawing/2014/main" id="{4004F2E6-AF06-4EF3-BBCB-CA52EA187250}"/>
                </a:ext>
              </a:extLst>
            </p:cNvPr>
            <p:cNvSpPr/>
            <p:nvPr/>
          </p:nvSpPr>
          <p:spPr>
            <a:xfrm>
              <a:off x="4346550" y="2058374"/>
              <a:ext cx="4092203" cy="488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accent3"/>
                  </a:solidFill>
                  <a:cs typeface="Arial" panose="020B0604020202020204" pitchFamily="34" charset="0"/>
                </a:rPr>
                <a:t>Differential Benefits</a:t>
              </a:r>
            </a:p>
          </p:txBody>
        </p:sp>
        <p:cxnSp>
          <p:nvCxnSpPr>
            <p:cNvPr id="170" name="Gerader Verbinder 169">
              <a:extLst>
                <a:ext uri="{FF2B5EF4-FFF2-40B4-BE49-F238E27FC236}">
                  <a16:creationId xmlns:a16="http://schemas.microsoft.com/office/drawing/2014/main" id="{33B6F953-1510-4745-B283-CB3E3006C54A}"/>
                </a:ext>
              </a:extLst>
            </p:cNvPr>
            <p:cNvCxnSpPr>
              <a:cxnSpLocks/>
            </p:cNvCxnSpPr>
            <p:nvPr/>
          </p:nvCxnSpPr>
          <p:spPr>
            <a:xfrm flipH="1">
              <a:off x="5139029" y="2893492"/>
              <a:ext cx="1013460"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1" name="Gerader Verbinder 170">
              <a:extLst>
                <a:ext uri="{FF2B5EF4-FFF2-40B4-BE49-F238E27FC236}">
                  <a16:creationId xmlns:a16="http://schemas.microsoft.com/office/drawing/2014/main" id="{920D5AA8-8B51-49E1-B034-07F45D00CB10}"/>
                </a:ext>
              </a:extLst>
            </p:cNvPr>
            <p:cNvCxnSpPr>
              <a:cxnSpLocks/>
            </p:cNvCxnSpPr>
            <p:nvPr/>
          </p:nvCxnSpPr>
          <p:spPr>
            <a:xfrm flipH="1">
              <a:off x="6812916" y="3203972"/>
              <a:ext cx="883283"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2" name="Gerader Verbinder 171">
              <a:extLst>
                <a:ext uri="{FF2B5EF4-FFF2-40B4-BE49-F238E27FC236}">
                  <a16:creationId xmlns:a16="http://schemas.microsoft.com/office/drawing/2014/main" id="{3961AC7A-1605-4C0D-832A-FA8A27093821}"/>
                </a:ext>
              </a:extLst>
            </p:cNvPr>
            <p:cNvCxnSpPr>
              <a:cxnSpLocks/>
            </p:cNvCxnSpPr>
            <p:nvPr/>
          </p:nvCxnSpPr>
          <p:spPr>
            <a:xfrm flipH="1" flipV="1">
              <a:off x="6812916" y="2920815"/>
              <a:ext cx="1611946"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3" name="Gerader Verbinder 172">
              <a:extLst>
                <a:ext uri="{FF2B5EF4-FFF2-40B4-BE49-F238E27FC236}">
                  <a16:creationId xmlns:a16="http://schemas.microsoft.com/office/drawing/2014/main" id="{2C9F064B-B8C8-42BE-A453-6422C5374054}"/>
                </a:ext>
              </a:extLst>
            </p:cNvPr>
            <p:cNvCxnSpPr>
              <a:cxnSpLocks/>
            </p:cNvCxnSpPr>
            <p:nvPr/>
          </p:nvCxnSpPr>
          <p:spPr>
            <a:xfrm flipH="1" flipV="1">
              <a:off x="6152489" y="2915525"/>
              <a:ext cx="654235" cy="10757"/>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4" name="Gerader Verbinder 173">
              <a:extLst>
                <a:ext uri="{FF2B5EF4-FFF2-40B4-BE49-F238E27FC236}">
                  <a16:creationId xmlns:a16="http://schemas.microsoft.com/office/drawing/2014/main" id="{FD056280-BF4C-46D5-BC43-3B6567D2FF1F}"/>
                </a:ext>
              </a:extLst>
            </p:cNvPr>
            <p:cNvCxnSpPr>
              <a:cxnSpLocks/>
            </p:cNvCxnSpPr>
            <p:nvPr/>
          </p:nvCxnSpPr>
          <p:spPr>
            <a:xfrm flipH="1">
              <a:off x="6152489" y="3203972"/>
              <a:ext cx="66042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75" name="Gerade Verbindung mit Pfeil 174">
              <a:extLst>
                <a:ext uri="{FF2B5EF4-FFF2-40B4-BE49-F238E27FC236}">
                  <a16:creationId xmlns:a16="http://schemas.microsoft.com/office/drawing/2014/main" id="{A0FB29F4-C88E-4A4E-B878-D44357A329AE}"/>
                </a:ext>
              </a:extLst>
            </p:cNvPr>
            <p:cNvCxnSpPr/>
            <p:nvPr/>
          </p:nvCxnSpPr>
          <p:spPr>
            <a:xfrm>
              <a:off x="6152489" y="2921591"/>
              <a:ext cx="0" cy="25193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6" name="Gerade Verbindung mit Pfeil 175">
              <a:extLst>
                <a:ext uri="{FF2B5EF4-FFF2-40B4-BE49-F238E27FC236}">
                  <a16:creationId xmlns:a16="http://schemas.microsoft.com/office/drawing/2014/main" id="{05F6BFC7-1874-47F7-9FED-BD38505F9F38}"/>
                </a:ext>
              </a:extLst>
            </p:cNvPr>
            <p:cNvCxnSpPr>
              <a:cxnSpLocks/>
            </p:cNvCxnSpPr>
            <p:nvPr/>
          </p:nvCxnSpPr>
          <p:spPr>
            <a:xfrm>
              <a:off x="6812916" y="2932347"/>
              <a:ext cx="6191" cy="250907"/>
            </a:xfrm>
            <a:prstGeom prst="straightConnector1">
              <a:avLst/>
            </a:prstGeom>
            <a:ln>
              <a:solidFill>
                <a:schemeClr val="accent3"/>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7" name="Gruppieren 176">
              <a:extLst>
                <a:ext uri="{FF2B5EF4-FFF2-40B4-BE49-F238E27FC236}">
                  <a16:creationId xmlns:a16="http://schemas.microsoft.com/office/drawing/2014/main" id="{0E4720E4-928E-427E-A605-43E9D6A20523}"/>
                </a:ext>
              </a:extLst>
            </p:cNvPr>
            <p:cNvGrpSpPr/>
            <p:nvPr/>
          </p:nvGrpSpPr>
          <p:grpSpPr>
            <a:xfrm>
              <a:off x="3729329" y="2876348"/>
              <a:ext cx="2575560" cy="1830704"/>
              <a:chOff x="2286000" y="2886076"/>
              <a:chExt cx="2575560" cy="1830704"/>
            </a:xfrm>
          </p:grpSpPr>
          <p:sp>
            <p:nvSpPr>
              <p:cNvPr id="195" name="Rechteck 194">
                <a:extLst>
                  <a:ext uri="{FF2B5EF4-FFF2-40B4-BE49-F238E27FC236}">
                    <a16:creationId xmlns:a16="http://schemas.microsoft.com/office/drawing/2014/main" id="{73C765FE-279F-49C8-9E6A-DAE3AE25588D}"/>
                  </a:ext>
                </a:extLst>
              </p:cNvPr>
              <p:cNvSpPr/>
              <p:nvPr/>
            </p:nvSpPr>
            <p:spPr>
              <a:xfrm>
                <a:off x="29032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96" name="Rechteck 195">
                <a:extLst>
                  <a:ext uri="{FF2B5EF4-FFF2-40B4-BE49-F238E27FC236}">
                    <a16:creationId xmlns:a16="http://schemas.microsoft.com/office/drawing/2014/main" id="{2B7A9662-466C-4E7E-BCD0-6FEC18605A85}"/>
                  </a:ext>
                </a:extLst>
              </p:cNvPr>
              <p:cNvSpPr/>
              <p:nvPr/>
            </p:nvSpPr>
            <p:spPr>
              <a:xfrm>
                <a:off x="29032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97" name="Rechteck 196">
                <a:extLst>
                  <a:ext uri="{FF2B5EF4-FFF2-40B4-BE49-F238E27FC236}">
                    <a16:creationId xmlns:a16="http://schemas.microsoft.com/office/drawing/2014/main" id="{1FA80226-ED17-47AB-B1CE-91F2881766DB}"/>
                  </a:ext>
                </a:extLst>
              </p:cNvPr>
              <p:cNvSpPr/>
              <p:nvPr/>
            </p:nvSpPr>
            <p:spPr>
              <a:xfrm>
                <a:off x="3695700" y="3474720"/>
                <a:ext cx="548640" cy="124206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98" name="Rechteck 197">
                <a:extLst>
                  <a:ext uri="{FF2B5EF4-FFF2-40B4-BE49-F238E27FC236}">
                    <a16:creationId xmlns:a16="http://schemas.microsoft.com/office/drawing/2014/main" id="{60070800-5783-44AF-A26D-8BDC3E976839}"/>
                  </a:ext>
                </a:extLst>
              </p:cNvPr>
              <p:cNvSpPr/>
              <p:nvPr/>
            </p:nvSpPr>
            <p:spPr>
              <a:xfrm>
                <a:off x="3695700" y="288607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cxnSp>
            <p:nvCxnSpPr>
              <p:cNvPr id="199" name="Gerader Verbinder 198">
                <a:extLst>
                  <a:ext uri="{FF2B5EF4-FFF2-40B4-BE49-F238E27FC236}">
                    <a16:creationId xmlns:a16="http://schemas.microsoft.com/office/drawing/2014/main" id="{C1A4B8EB-1F13-4C56-AB5C-C2922FAD365A}"/>
                  </a:ext>
                </a:extLst>
              </p:cNvPr>
              <p:cNvCxnSpPr>
                <a:cxnSpLocks/>
              </p:cNvCxnSpPr>
              <p:nvPr/>
            </p:nvCxnSpPr>
            <p:spPr>
              <a:xfrm>
                <a:off x="228600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8" name="Rechteck 177">
              <a:extLst>
                <a:ext uri="{FF2B5EF4-FFF2-40B4-BE49-F238E27FC236}">
                  <a16:creationId xmlns:a16="http://schemas.microsoft.com/office/drawing/2014/main" id="{43276C58-133F-42A6-93E9-94B063E43416}"/>
                </a:ext>
              </a:extLst>
            </p:cNvPr>
            <p:cNvSpPr/>
            <p:nvPr/>
          </p:nvSpPr>
          <p:spPr>
            <a:xfrm>
              <a:off x="4192305" y="4775886"/>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179" name="Rechteck 178">
              <a:extLst>
                <a:ext uri="{FF2B5EF4-FFF2-40B4-BE49-F238E27FC236}">
                  <a16:creationId xmlns:a16="http://schemas.microsoft.com/office/drawing/2014/main" id="{4850025C-6497-4039-89D5-9E04AADFD7B9}"/>
                </a:ext>
              </a:extLst>
            </p:cNvPr>
            <p:cNvSpPr/>
            <p:nvPr/>
          </p:nvSpPr>
          <p:spPr>
            <a:xfrm>
              <a:off x="3427363" y="5156613"/>
              <a:ext cx="3179486" cy="232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accent5"/>
                  </a:solidFill>
                  <a:cs typeface="Arial" panose="020B0604020202020204" pitchFamily="34" charset="0"/>
                </a:rPr>
                <a:t>Ohne</a:t>
              </a:r>
            </a:p>
          </p:txBody>
        </p:sp>
        <p:sp>
          <p:nvSpPr>
            <p:cNvPr id="180" name="Rechteck 179">
              <a:extLst>
                <a:ext uri="{FF2B5EF4-FFF2-40B4-BE49-F238E27FC236}">
                  <a16:creationId xmlns:a16="http://schemas.microsoft.com/office/drawing/2014/main" id="{2870EBFC-B1F5-4E9B-82B7-57D9D0768D3E}"/>
                </a:ext>
              </a:extLst>
            </p:cNvPr>
            <p:cNvSpPr/>
            <p:nvPr/>
          </p:nvSpPr>
          <p:spPr>
            <a:xfrm>
              <a:off x="4397786" y="2716480"/>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181" name="Rechteck 180">
              <a:extLst>
                <a:ext uri="{FF2B5EF4-FFF2-40B4-BE49-F238E27FC236}">
                  <a16:creationId xmlns:a16="http://schemas.microsoft.com/office/drawing/2014/main" id="{F83FA870-93B5-457B-B225-7809B3C9958B}"/>
                </a:ext>
              </a:extLst>
            </p:cNvPr>
            <p:cNvSpPr/>
            <p:nvPr/>
          </p:nvSpPr>
          <p:spPr>
            <a:xfrm>
              <a:off x="5190266" y="2371021"/>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grpSp>
          <p:nvGrpSpPr>
            <p:cNvPr id="182" name="Gruppieren 181">
              <a:extLst>
                <a:ext uri="{FF2B5EF4-FFF2-40B4-BE49-F238E27FC236}">
                  <a16:creationId xmlns:a16="http://schemas.microsoft.com/office/drawing/2014/main" id="{B70B0D04-C788-4FA9-9DE8-E10625D3DB9A}"/>
                </a:ext>
              </a:extLst>
            </p:cNvPr>
            <p:cNvGrpSpPr/>
            <p:nvPr/>
          </p:nvGrpSpPr>
          <p:grpSpPr>
            <a:xfrm>
              <a:off x="6530339" y="2908223"/>
              <a:ext cx="2575560" cy="1808557"/>
              <a:chOff x="5577840" y="2908223"/>
              <a:chExt cx="2575560" cy="1808557"/>
            </a:xfrm>
          </p:grpSpPr>
          <p:grpSp>
            <p:nvGrpSpPr>
              <p:cNvPr id="189" name="Gruppieren 188">
                <a:extLst>
                  <a:ext uri="{FF2B5EF4-FFF2-40B4-BE49-F238E27FC236}">
                    <a16:creationId xmlns:a16="http://schemas.microsoft.com/office/drawing/2014/main" id="{D9E78642-B1BD-405D-B10E-43FE209C4F19}"/>
                  </a:ext>
                </a:extLst>
              </p:cNvPr>
              <p:cNvGrpSpPr/>
              <p:nvPr/>
            </p:nvGrpSpPr>
            <p:grpSpPr>
              <a:xfrm>
                <a:off x="6195060" y="2908223"/>
                <a:ext cx="1341120" cy="1808557"/>
                <a:chOff x="6141720" y="2908223"/>
                <a:chExt cx="1341120" cy="1808557"/>
              </a:xfrm>
            </p:grpSpPr>
            <p:sp>
              <p:nvSpPr>
                <p:cNvPr id="191" name="Rechteck 190">
                  <a:extLst>
                    <a:ext uri="{FF2B5EF4-FFF2-40B4-BE49-F238E27FC236}">
                      <a16:creationId xmlns:a16="http://schemas.microsoft.com/office/drawing/2014/main" id="{8D974FA1-513C-4470-ABDF-4E07F7408458}"/>
                    </a:ext>
                  </a:extLst>
                </p:cNvPr>
                <p:cNvSpPr/>
                <p:nvPr/>
              </p:nvSpPr>
              <p:spPr>
                <a:xfrm>
                  <a:off x="6141720" y="3771900"/>
                  <a:ext cx="548640" cy="944880"/>
                </a:xfrm>
                <a:prstGeom prst="rect">
                  <a:avLst/>
                </a:prstGeom>
                <a:solidFill>
                  <a:srgbClr val="D0D0D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92" name="Rechteck 191">
                  <a:extLst>
                    <a:ext uri="{FF2B5EF4-FFF2-40B4-BE49-F238E27FC236}">
                      <a16:creationId xmlns:a16="http://schemas.microsoft.com/office/drawing/2014/main" id="{EF2E078C-0160-431E-937D-442FEF1EBA00}"/>
                    </a:ext>
                  </a:extLst>
                </p:cNvPr>
                <p:cNvSpPr/>
                <p:nvPr/>
              </p:nvSpPr>
              <p:spPr>
                <a:xfrm>
                  <a:off x="6934200" y="3474720"/>
                  <a:ext cx="548640" cy="1242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93" name="Rechteck 192">
                  <a:extLst>
                    <a:ext uri="{FF2B5EF4-FFF2-40B4-BE49-F238E27FC236}">
                      <a16:creationId xmlns:a16="http://schemas.microsoft.com/office/drawing/2014/main" id="{0D73097B-3062-4685-95C2-2D0B13B5F744}"/>
                    </a:ext>
                  </a:extLst>
                </p:cNvPr>
                <p:cNvSpPr/>
                <p:nvPr/>
              </p:nvSpPr>
              <p:spPr>
                <a:xfrm>
                  <a:off x="6934201" y="2908223"/>
                  <a:ext cx="548639" cy="566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dirty="0"/>
                </a:p>
              </p:txBody>
            </p:sp>
            <p:sp>
              <p:nvSpPr>
                <p:cNvPr id="194" name="Rechteck 193">
                  <a:extLst>
                    <a:ext uri="{FF2B5EF4-FFF2-40B4-BE49-F238E27FC236}">
                      <a16:creationId xmlns:a16="http://schemas.microsoft.com/office/drawing/2014/main" id="{10340480-D018-4475-ADDF-6A17533A00BB}"/>
                    </a:ext>
                  </a:extLst>
                </p:cNvPr>
                <p:cNvSpPr/>
                <p:nvPr/>
              </p:nvSpPr>
              <p:spPr>
                <a:xfrm>
                  <a:off x="6141720" y="3183256"/>
                  <a:ext cx="548640" cy="5886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grpSp>
          <p:cxnSp>
            <p:nvCxnSpPr>
              <p:cNvPr id="190" name="Gerader Verbinder 189">
                <a:extLst>
                  <a:ext uri="{FF2B5EF4-FFF2-40B4-BE49-F238E27FC236}">
                    <a16:creationId xmlns:a16="http://schemas.microsoft.com/office/drawing/2014/main" id="{B1A3AD1D-70EE-4E6F-869D-EDA234DCF0BF}"/>
                  </a:ext>
                </a:extLst>
              </p:cNvPr>
              <p:cNvCxnSpPr>
                <a:cxnSpLocks/>
              </p:cNvCxnSpPr>
              <p:nvPr/>
            </p:nvCxnSpPr>
            <p:spPr>
              <a:xfrm>
                <a:off x="5577840" y="4716780"/>
                <a:ext cx="257556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3" name="Rechteck 182">
              <a:extLst>
                <a:ext uri="{FF2B5EF4-FFF2-40B4-BE49-F238E27FC236}">
                  <a16:creationId xmlns:a16="http://schemas.microsoft.com/office/drawing/2014/main" id="{77FA3F94-E59B-4FCA-A40A-38D20623DE3B}"/>
                </a:ext>
              </a:extLst>
            </p:cNvPr>
            <p:cNvSpPr/>
            <p:nvPr/>
          </p:nvSpPr>
          <p:spPr>
            <a:xfrm>
              <a:off x="8647885" y="4000262"/>
              <a:ext cx="179020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rgbClr val="6C6C6C"/>
                  </a:solidFill>
                  <a:cs typeface="Arial" panose="020B0604020202020204" pitchFamily="34" charset="0"/>
                </a:rPr>
                <a:t>Common Benefits</a:t>
              </a:r>
            </a:p>
          </p:txBody>
        </p:sp>
        <p:sp>
          <p:nvSpPr>
            <p:cNvPr id="184" name="Rechteck 183">
              <a:extLst>
                <a:ext uri="{FF2B5EF4-FFF2-40B4-BE49-F238E27FC236}">
                  <a16:creationId xmlns:a16="http://schemas.microsoft.com/office/drawing/2014/main" id="{DC479D19-077B-47F5-8F94-1F2B79703052}"/>
                </a:ext>
              </a:extLst>
            </p:cNvPr>
            <p:cNvSpPr/>
            <p:nvPr/>
          </p:nvSpPr>
          <p:spPr>
            <a:xfrm>
              <a:off x="8647885" y="2512338"/>
              <a:ext cx="2029834"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100" b="1" dirty="0">
                  <a:solidFill>
                    <a:schemeClr val="tx1"/>
                  </a:solidFill>
                  <a:cs typeface="Arial" panose="020B0604020202020204" pitchFamily="34" charset="0"/>
                </a:rPr>
                <a:t>Private Benefits</a:t>
              </a:r>
            </a:p>
          </p:txBody>
        </p:sp>
        <p:sp>
          <p:nvSpPr>
            <p:cNvPr id="185" name="Rechteck 184">
              <a:extLst>
                <a:ext uri="{FF2B5EF4-FFF2-40B4-BE49-F238E27FC236}">
                  <a16:creationId xmlns:a16="http://schemas.microsoft.com/office/drawing/2014/main" id="{91E5E714-21ED-48A0-B6E8-CBF7C706391D}"/>
                </a:ext>
              </a:extLst>
            </p:cNvPr>
            <p:cNvSpPr/>
            <p:nvPr/>
          </p:nvSpPr>
          <p:spPr>
            <a:xfrm>
              <a:off x="6993316" y="4785614"/>
              <a:ext cx="1649607"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CAR</a:t>
              </a:r>
            </a:p>
          </p:txBody>
        </p:sp>
        <p:sp>
          <p:nvSpPr>
            <p:cNvPr id="186" name="Rechteck 185">
              <a:extLst>
                <a:ext uri="{FF2B5EF4-FFF2-40B4-BE49-F238E27FC236}">
                  <a16:creationId xmlns:a16="http://schemas.microsoft.com/office/drawing/2014/main" id="{83CC4784-505E-4CE9-B031-D71C36528933}"/>
                </a:ext>
              </a:extLst>
            </p:cNvPr>
            <p:cNvSpPr/>
            <p:nvPr/>
          </p:nvSpPr>
          <p:spPr>
            <a:xfrm>
              <a:off x="6228376" y="5087777"/>
              <a:ext cx="3179486" cy="3118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sz="1100" b="1" dirty="0">
                  <a:solidFill>
                    <a:schemeClr val="accent1"/>
                  </a:solidFill>
                  <a:cs typeface="Arial" panose="020B0604020202020204" pitchFamily="34" charset="0"/>
                </a:rPr>
                <a:t>Mit</a:t>
              </a:r>
            </a:p>
          </p:txBody>
        </p:sp>
        <p:sp>
          <p:nvSpPr>
            <p:cNvPr id="187" name="Rechteck 186">
              <a:extLst>
                <a:ext uri="{FF2B5EF4-FFF2-40B4-BE49-F238E27FC236}">
                  <a16:creationId xmlns:a16="http://schemas.microsoft.com/office/drawing/2014/main" id="{C452D150-F13E-498F-91C0-49BBF978790B}"/>
                </a:ext>
              </a:extLst>
            </p:cNvPr>
            <p:cNvSpPr/>
            <p:nvPr/>
          </p:nvSpPr>
          <p:spPr>
            <a:xfrm>
              <a:off x="7200107" y="2784097"/>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A</a:t>
              </a:r>
            </a:p>
          </p:txBody>
        </p:sp>
        <p:sp>
          <p:nvSpPr>
            <p:cNvPr id="188" name="Rechteck 187">
              <a:extLst>
                <a:ext uri="{FF2B5EF4-FFF2-40B4-BE49-F238E27FC236}">
                  <a16:creationId xmlns:a16="http://schemas.microsoft.com/office/drawing/2014/main" id="{67F54F15-C4CE-41EA-9A0A-EAE18314E226}"/>
                </a:ext>
              </a:extLst>
            </p:cNvPr>
            <p:cNvSpPr/>
            <p:nvPr/>
          </p:nvSpPr>
          <p:spPr>
            <a:xfrm>
              <a:off x="7992586" y="2419027"/>
              <a:ext cx="446166" cy="48815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solidFill>
                    <a:schemeClr val="tx1"/>
                  </a:solidFill>
                  <a:cs typeface="Arial" panose="020B0604020202020204" pitchFamily="34" charset="0"/>
                </a:rPr>
                <a:t>B</a:t>
              </a:r>
            </a:p>
          </p:txBody>
        </p:sp>
      </p:grpSp>
      <p:sp>
        <p:nvSpPr>
          <p:cNvPr id="204" name="Rectangle 5">
            <a:extLst>
              <a:ext uri="{FF2B5EF4-FFF2-40B4-BE49-F238E27FC236}">
                <a16:creationId xmlns:a16="http://schemas.microsoft.com/office/drawing/2014/main" id="{895379AF-A171-47CC-8155-0B927D3F808D}"/>
              </a:ext>
            </a:extLst>
          </p:cNvPr>
          <p:cNvSpPr>
            <a:spLocks noChangeArrowheads="1"/>
          </p:cNvSpPr>
          <p:nvPr/>
        </p:nvSpPr>
        <p:spPr bwMode="auto">
          <a:xfrm>
            <a:off x="289865" y="1603077"/>
            <a:ext cx="5399735"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Direkte</a:t>
            </a:r>
            <a:r>
              <a:rPr lang="en-US" sz="1600" b="1" dirty="0">
                <a:solidFill>
                  <a:schemeClr val="bg1"/>
                </a:solidFill>
                <a:cs typeface="Arial"/>
              </a:rPr>
              <a:t> Board Interlocks</a:t>
            </a:r>
          </a:p>
        </p:txBody>
      </p:sp>
      <p:sp>
        <p:nvSpPr>
          <p:cNvPr id="205" name="Rectangle 5">
            <a:extLst>
              <a:ext uri="{FF2B5EF4-FFF2-40B4-BE49-F238E27FC236}">
                <a16:creationId xmlns:a16="http://schemas.microsoft.com/office/drawing/2014/main" id="{8025BE23-6035-4555-94BC-C7D6D3D5C835}"/>
              </a:ext>
            </a:extLst>
          </p:cNvPr>
          <p:cNvSpPr>
            <a:spLocks noChangeArrowheads="1"/>
          </p:cNvSpPr>
          <p:nvPr/>
        </p:nvSpPr>
        <p:spPr bwMode="auto">
          <a:xfrm>
            <a:off x="5832475" y="1603077"/>
            <a:ext cx="5399735"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err="1">
                <a:solidFill>
                  <a:schemeClr val="bg1"/>
                </a:solidFill>
                <a:cs typeface="Arial"/>
              </a:rPr>
              <a:t>Indirekte</a:t>
            </a:r>
            <a:r>
              <a:rPr lang="en-US" sz="1600" b="1" dirty="0">
                <a:solidFill>
                  <a:schemeClr val="bg1"/>
                </a:solidFill>
                <a:cs typeface="Arial"/>
              </a:rPr>
              <a:t> Board Interlocks</a:t>
            </a:r>
          </a:p>
        </p:txBody>
      </p:sp>
      <p:grpSp>
        <p:nvGrpSpPr>
          <p:cNvPr id="6" name="Gruppieren 5">
            <a:extLst>
              <a:ext uri="{FF2B5EF4-FFF2-40B4-BE49-F238E27FC236}">
                <a16:creationId xmlns:a16="http://schemas.microsoft.com/office/drawing/2014/main" id="{2364A526-C681-40C7-BCCB-B38B71F3967E}"/>
              </a:ext>
            </a:extLst>
          </p:cNvPr>
          <p:cNvGrpSpPr/>
          <p:nvPr/>
        </p:nvGrpSpPr>
        <p:grpSpPr>
          <a:xfrm flipV="1">
            <a:off x="4443892" y="1642480"/>
            <a:ext cx="857220" cy="281194"/>
            <a:chOff x="3669348" y="2571750"/>
            <a:chExt cx="4878210" cy="1600200"/>
          </a:xfrm>
          <a:solidFill>
            <a:schemeClr val="bg1"/>
          </a:solidFill>
        </p:grpSpPr>
        <p:sp>
          <p:nvSpPr>
            <p:cNvPr id="7" name="Ellipse 6">
              <a:extLst>
                <a:ext uri="{FF2B5EF4-FFF2-40B4-BE49-F238E27FC236}">
                  <a16:creationId xmlns:a16="http://schemas.microsoft.com/office/drawing/2014/main" id="{72074BA3-0F28-4299-9123-0054E50649F9}"/>
                </a:ext>
              </a:extLst>
            </p:cNvPr>
            <p:cNvSpPr/>
            <p:nvPr/>
          </p:nvSpPr>
          <p:spPr>
            <a:xfrm>
              <a:off x="3669348" y="2571750"/>
              <a:ext cx="1600200" cy="160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8" name="Ellipse 7">
              <a:extLst>
                <a:ext uri="{FF2B5EF4-FFF2-40B4-BE49-F238E27FC236}">
                  <a16:creationId xmlns:a16="http://schemas.microsoft.com/office/drawing/2014/main" id="{82990B21-6167-4086-BC2D-4631C9FED354}"/>
                </a:ext>
              </a:extLst>
            </p:cNvPr>
            <p:cNvSpPr/>
            <p:nvPr/>
          </p:nvSpPr>
          <p:spPr>
            <a:xfrm>
              <a:off x="6947358" y="2571750"/>
              <a:ext cx="1600200" cy="16002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9" name="Gerade Verbindung mit Pfeil 8">
              <a:extLst>
                <a:ext uri="{FF2B5EF4-FFF2-40B4-BE49-F238E27FC236}">
                  <a16:creationId xmlns:a16="http://schemas.microsoft.com/office/drawing/2014/main" id="{4C4EB3AB-950F-475C-87FD-4D0FF49C4E3F}"/>
                </a:ext>
              </a:extLst>
            </p:cNvPr>
            <p:cNvCxnSpPr>
              <a:cxnSpLocks/>
              <a:stCxn id="7" idx="6"/>
              <a:endCxn id="8" idx="2"/>
            </p:cNvCxnSpPr>
            <p:nvPr/>
          </p:nvCxnSpPr>
          <p:spPr>
            <a:xfrm flipV="1">
              <a:off x="5269548" y="3371850"/>
              <a:ext cx="1677810" cy="0"/>
            </a:xfrm>
            <a:prstGeom prst="straightConnector1">
              <a:avLst/>
            </a:prstGeom>
            <a:grpFill/>
            <a:ln>
              <a:solidFill>
                <a:schemeClr val="bg1"/>
              </a:solidFill>
              <a:headEnd type="triangle"/>
              <a:tailEnd type="triangle"/>
            </a:ln>
          </p:spPr>
          <p:style>
            <a:lnRef idx="1">
              <a:schemeClr val="accent2"/>
            </a:lnRef>
            <a:fillRef idx="0">
              <a:schemeClr val="accent2"/>
            </a:fillRef>
            <a:effectRef idx="0">
              <a:schemeClr val="accent2"/>
            </a:effectRef>
            <a:fontRef idx="minor">
              <a:schemeClr val="tx1"/>
            </a:fontRef>
          </p:style>
        </p:cxnSp>
      </p:grpSp>
      <p:sp>
        <p:nvSpPr>
          <p:cNvPr id="211" name="Ellipse 210">
            <a:extLst>
              <a:ext uri="{FF2B5EF4-FFF2-40B4-BE49-F238E27FC236}">
                <a16:creationId xmlns:a16="http://schemas.microsoft.com/office/drawing/2014/main" id="{50737907-4A4B-48B1-B095-2B0C6A5A8EE5}"/>
              </a:ext>
            </a:extLst>
          </p:cNvPr>
          <p:cNvSpPr/>
          <p:nvPr/>
        </p:nvSpPr>
        <p:spPr>
          <a:xfrm flipV="1">
            <a:off x="9261872" y="1643351"/>
            <a:ext cx="281194" cy="281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12" name="Ellipse 211">
            <a:extLst>
              <a:ext uri="{FF2B5EF4-FFF2-40B4-BE49-F238E27FC236}">
                <a16:creationId xmlns:a16="http://schemas.microsoft.com/office/drawing/2014/main" id="{4D69D6E8-9163-4895-BB86-66DD8FE4211C}"/>
              </a:ext>
            </a:extLst>
          </p:cNvPr>
          <p:cNvSpPr/>
          <p:nvPr/>
        </p:nvSpPr>
        <p:spPr>
          <a:xfrm flipV="1">
            <a:off x="9837898" y="1643351"/>
            <a:ext cx="281194" cy="281194"/>
          </a:xfrm>
          <a:prstGeom prst="ellipse">
            <a:avLst/>
          </a:prstGeom>
          <a:solidFill>
            <a:schemeClr val="tx1"/>
          </a:solidFill>
          <a:ln>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3" name="Gerade Verbindung mit Pfeil 212">
            <a:extLst>
              <a:ext uri="{FF2B5EF4-FFF2-40B4-BE49-F238E27FC236}">
                <a16:creationId xmlns:a16="http://schemas.microsoft.com/office/drawing/2014/main" id="{F3C8F9BD-9EA9-4FC0-B7F4-ED35723C69DE}"/>
              </a:ext>
            </a:extLst>
          </p:cNvPr>
          <p:cNvCxnSpPr>
            <a:cxnSpLocks/>
            <a:stCxn id="211" idx="6"/>
            <a:endCxn id="212" idx="2"/>
          </p:cNvCxnSpPr>
          <p:nvPr/>
        </p:nvCxnSpPr>
        <p:spPr>
          <a:xfrm>
            <a:off x="9543066" y="1783948"/>
            <a:ext cx="294832" cy="0"/>
          </a:xfrm>
          <a:prstGeom prst="straightConnector1">
            <a:avLst/>
          </a:prstGeom>
          <a:solidFill>
            <a:schemeClr val="bg1"/>
          </a:solidFill>
          <a:ln>
            <a:solidFill>
              <a:schemeClr val="bg1"/>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216" name="Ellipse 215">
            <a:extLst>
              <a:ext uri="{FF2B5EF4-FFF2-40B4-BE49-F238E27FC236}">
                <a16:creationId xmlns:a16="http://schemas.microsoft.com/office/drawing/2014/main" id="{3F94C7B3-75B3-45EE-AF14-67D147D6847D}"/>
              </a:ext>
            </a:extLst>
          </p:cNvPr>
          <p:cNvSpPr/>
          <p:nvPr/>
        </p:nvSpPr>
        <p:spPr>
          <a:xfrm flipV="1">
            <a:off x="10419653" y="1643351"/>
            <a:ext cx="281194" cy="2811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cxnSp>
        <p:nvCxnSpPr>
          <p:cNvPr id="217" name="Gerade Verbindung mit Pfeil 216">
            <a:extLst>
              <a:ext uri="{FF2B5EF4-FFF2-40B4-BE49-F238E27FC236}">
                <a16:creationId xmlns:a16="http://schemas.microsoft.com/office/drawing/2014/main" id="{F4E7D7D4-6437-42FD-B42B-39CF377E4491}"/>
              </a:ext>
            </a:extLst>
          </p:cNvPr>
          <p:cNvCxnSpPr>
            <a:cxnSpLocks/>
            <a:endCxn id="216" idx="2"/>
          </p:cNvCxnSpPr>
          <p:nvPr/>
        </p:nvCxnSpPr>
        <p:spPr>
          <a:xfrm>
            <a:off x="10124821" y="1783948"/>
            <a:ext cx="294832" cy="0"/>
          </a:xfrm>
          <a:prstGeom prst="straightConnector1">
            <a:avLst/>
          </a:prstGeom>
          <a:solidFill>
            <a:schemeClr val="bg1"/>
          </a:solidFill>
          <a:ln>
            <a:solidFill>
              <a:schemeClr val="bg1"/>
            </a:solidFill>
            <a:headEnd type="triangle"/>
            <a:tailEnd type="triangle"/>
          </a:ln>
        </p:spPr>
        <p:style>
          <a:lnRef idx="1">
            <a:schemeClr val="accent2"/>
          </a:lnRef>
          <a:fillRef idx="0">
            <a:schemeClr val="accent2"/>
          </a:fillRef>
          <a:effectRef idx="0">
            <a:schemeClr val="accent2"/>
          </a:effectRef>
          <a:fontRef idx="minor">
            <a:schemeClr val="tx1"/>
          </a:fontRef>
        </p:style>
      </p:cxnSp>
      <p:pic>
        <p:nvPicPr>
          <p:cNvPr id="11" name="Grafik 10" descr="Benutzer">
            <a:extLst>
              <a:ext uri="{FF2B5EF4-FFF2-40B4-BE49-F238E27FC236}">
                <a16:creationId xmlns:a16="http://schemas.microsoft.com/office/drawing/2014/main" id="{717F8D6B-8D3A-48D0-9633-EACDFD2810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00201" y="1620084"/>
            <a:ext cx="148280" cy="148280"/>
          </a:xfrm>
          <a:prstGeom prst="rect">
            <a:avLst/>
          </a:prstGeom>
        </p:spPr>
      </p:pic>
      <p:pic>
        <p:nvPicPr>
          <p:cNvPr id="100" name="Grafik 99" descr="Benutzer">
            <a:extLst>
              <a:ext uri="{FF2B5EF4-FFF2-40B4-BE49-F238E27FC236}">
                <a16:creationId xmlns:a16="http://schemas.microsoft.com/office/drawing/2014/main" id="{AB724152-87B8-41E6-8595-39F40E7A7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18455" y="1620084"/>
            <a:ext cx="148280" cy="148280"/>
          </a:xfrm>
          <a:prstGeom prst="rect">
            <a:avLst/>
          </a:prstGeom>
        </p:spPr>
      </p:pic>
      <p:pic>
        <p:nvPicPr>
          <p:cNvPr id="13" name="Grafik 12" descr="Weibliches Profil">
            <a:extLst>
              <a:ext uri="{FF2B5EF4-FFF2-40B4-BE49-F238E27FC236}">
                <a16:creationId xmlns:a16="http://schemas.microsoft.com/office/drawing/2014/main" id="{143007B9-4287-475B-978D-44BD416485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98437" y="1620084"/>
            <a:ext cx="147600" cy="147600"/>
          </a:xfrm>
          <a:prstGeom prst="rect">
            <a:avLst/>
          </a:prstGeom>
        </p:spPr>
      </p:pic>
    </p:spTree>
    <p:extLst>
      <p:ext uri="{BB962C8B-B14F-4D97-AF65-F5344CB8AC3E}">
        <p14:creationId xmlns:p14="http://schemas.microsoft.com/office/powerpoint/2010/main" val="2327669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12A1FC9-24BC-4F76-A62B-4222ED3530F5}"/>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0481DBEC-0B09-47AB-8100-7F3553B06DE3}"/>
              </a:ext>
            </a:extLst>
          </p:cNvPr>
          <p:cNvSpPr>
            <a:spLocks noGrp="1"/>
          </p:cNvSpPr>
          <p:nvPr>
            <p:ph type="body" sz="quarter" idx="10"/>
          </p:nvPr>
        </p:nvSpPr>
        <p:spPr/>
        <p:txBody>
          <a:bodyPr/>
          <a:lstStyle/>
          <a:p>
            <a:r>
              <a:rPr lang="de-CH" dirty="0"/>
              <a:t>Moderatoren – Unterschiede in der Board Power und dem Firm Status</a:t>
            </a:r>
          </a:p>
          <a:p>
            <a:endParaRPr lang="de-CH" dirty="0"/>
          </a:p>
        </p:txBody>
      </p:sp>
      <p:sp>
        <p:nvSpPr>
          <p:cNvPr id="5" name="AutoShape 9">
            <a:extLst>
              <a:ext uri="{FF2B5EF4-FFF2-40B4-BE49-F238E27FC236}">
                <a16:creationId xmlns:a16="http://schemas.microsoft.com/office/drawing/2014/main" id="{EAEEDC1D-BEA1-472C-B83C-8F5C947598F1}"/>
              </a:ext>
            </a:extLst>
          </p:cNvPr>
          <p:cNvSpPr>
            <a:spLocks noChangeArrowheads="1"/>
          </p:cNvSpPr>
          <p:nvPr/>
        </p:nvSpPr>
        <p:spPr bwMode="auto">
          <a:xfrm rot="5400000">
            <a:off x="3711291" y="3682577"/>
            <a:ext cx="1346214" cy="219496"/>
          </a:xfrm>
          <a:prstGeom prst="triangle">
            <a:avLst>
              <a:gd name="adj" fmla="val 50000"/>
            </a:avLst>
          </a:prstGeom>
          <a:solidFill>
            <a:schemeClr val="bg1">
              <a:lumMod val="85000"/>
            </a:schemeClr>
          </a:solidFill>
          <a:ln w="9525">
            <a:noFill/>
            <a:miter lim="800000"/>
            <a:headEnd/>
            <a:tailEnd/>
          </a:ln>
          <a:effectLst/>
        </p:spPr>
        <p:txBody>
          <a:bodyPr wrap="none" lIns="82936" tIns="41468" rIns="82936" bIns="41468" anchor="ctr"/>
          <a:lstStyle/>
          <a:p>
            <a:endParaRPr lang="en-US"/>
          </a:p>
        </p:txBody>
      </p:sp>
      <p:sp>
        <p:nvSpPr>
          <p:cNvPr id="6" name="AutoShape 9">
            <a:extLst>
              <a:ext uri="{FF2B5EF4-FFF2-40B4-BE49-F238E27FC236}">
                <a16:creationId xmlns:a16="http://schemas.microsoft.com/office/drawing/2014/main" id="{39E25C54-618E-4E01-A75F-44B8F0D0B84B}"/>
              </a:ext>
            </a:extLst>
          </p:cNvPr>
          <p:cNvSpPr>
            <a:spLocks noChangeArrowheads="1"/>
          </p:cNvSpPr>
          <p:nvPr/>
        </p:nvSpPr>
        <p:spPr bwMode="auto">
          <a:xfrm rot="16200000">
            <a:off x="6462706" y="3682576"/>
            <a:ext cx="1346220" cy="219496"/>
          </a:xfrm>
          <a:prstGeom prst="triangle">
            <a:avLst>
              <a:gd name="adj" fmla="val 50000"/>
            </a:avLst>
          </a:prstGeom>
          <a:solidFill>
            <a:schemeClr val="bg1">
              <a:lumMod val="85000"/>
            </a:schemeClr>
          </a:solidFill>
          <a:ln w="9525">
            <a:noFill/>
            <a:miter lim="800000"/>
            <a:headEnd/>
            <a:tailEnd/>
          </a:ln>
          <a:effectLst/>
        </p:spPr>
        <p:txBody>
          <a:bodyPr wrap="none" lIns="82936" tIns="41468" rIns="82936" bIns="41468" anchor="ctr"/>
          <a:lstStyle/>
          <a:p>
            <a:endParaRPr lang="en-US"/>
          </a:p>
        </p:txBody>
      </p:sp>
      <p:sp>
        <p:nvSpPr>
          <p:cNvPr id="7" name="Inhaltsplatzhalter 3">
            <a:extLst>
              <a:ext uri="{FF2B5EF4-FFF2-40B4-BE49-F238E27FC236}">
                <a16:creationId xmlns:a16="http://schemas.microsoft.com/office/drawing/2014/main" id="{35B37C6A-D977-40D6-925D-DA3D47CDF23B}"/>
              </a:ext>
            </a:extLst>
          </p:cNvPr>
          <p:cNvSpPr txBox="1">
            <a:spLocks/>
          </p:cNvSpPr>
          <p:nvPr/>
        </p:nvSpPr>
        <p:spPr>
          <a:xfrm>
            <a:off x="288000" y="1995261"/>
            <a:ext cx="3780000" cy="2526600"/>
          </a:xfrm>
          <a:prstGeom prst="rect">
            <a:avLst/>
          </a:prstGeom>
        </p:spPr>
        <p:txBody>
          <a:bodyPr tIns="72000" rIns="72000" bIns="72000"/>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spcBef>
                <a:spcPts val="1800"/>
              </a:spcBef>
            </a:pPr>
            <a:r>
              <a:rPr lang="de-DE" dirty="0"/>
              <a:t>Verstärkt die asymmetrische Nutzung von Ressourcen und begünstigt eine ungleiche Verteilung des Erfolgs </a:t>
            </a:r>
            <a:r>
              <a:rPr lang="de-DE" sz="900" dirty="0">
                <a:solidFill>
                  <a:srgbClr val="E6E6E6"/>
                </a:solidFill>
              </a:rPr>
              <a:t>(Golden &amp; Zajac, 2001; Westphal &amp; Zajac, 1997)</a:t>
            </a:r>
            <a:endParaRPr lang="de-DE" b="1" dirty="0"/>
          </a:p>
          <a:p>
            <a:pPr lvl="1">
              <a:spcBef>
                <a:spcPts val="1800"/>
              </a:spcBef>
            </a:pPr>
            <a:r>
              <a:rPr lang="de-DE" b="1" dirty="0"/>
              <a:t>Direkte Board </a:t>
            </a:r>
            <a:r>
              <a:rPr lang="de-DE" b="1" dirty="0" err="1"/>
              <a:t>Interlocks</a:t>
            </a:r>
            <a:r>
              <a:rPr lang="de-DE" b="1" dirty="0"/>
              <a:t>:</a:t>
            </a:r>
            <a:br>
              <a:rPr lang="de-DE" b="1" dirty="0"/>
            </a:br>
            <a:r>
              <a:rPr lang="de-DE" dirty="0"/>
              <a:t>Partner mit hoher Board Power kann Wissen gezielt nutzen und Ressourcen des schwächeren Partners schützen, während der ressourcenschwächere Partner begrenzten Einfluss hat </a:t>
            </a:r>
            <a:r>
              <a:rPr lang="de-DE" sz="1050" dirty="0">
                <a:solidFill>
                  <a:srgbClr val="E6E6E6"/>
                </a:solidFill>
              </a:rPr>
              <a:t>(</a:t>
            </a:r>
            <a:r>
              <a:rPr lang="de-DE" sz="1050" dirty="0" err="1">
                <a:solidFill>
                  <a:srgbClr val="E6E6E6"/>
                </a:solidFill>
              </a:rPr>
              <a:t>Knoben</a:t>
            </a:r>
            <a:r>
              <a:rPr lang="de-DE" sz="1050" dirty="0">
                <a:solidFill>
                  <a:srgbClr val="E6E6E6"/>
                </a:solidFill>
              </a:rPr>
              <a:t> &amp; Bakker, 2019)</a:t>
            </a:r>
          </a:p>
        </p:txBody>
      </p:sp>
      <p:sp>
        <p:nvSpPr>
          <p:cNvPr id="10" name="Rectangle 5">
            <a:extLst>
              <a:ext uri="{FF2B5EF4-FFF2-40B4-BE49-F238E27FC236}">
                <a16:creationId xmlns:a16="http://schemas.microsoft.com/office/drawing/2014/main" id="{6D3C9A29-DEED-4AB8-A572-C9DBCAD0610E}"/>
              </a:ext>
            </a:extLst>
          </p:cNvPr>
          <p:cNvSpPr>
            <a:spLocks noChangeArrowheads="1"/>
          </p:cNvSpPr>
          <p:nvPr/>
        </p:nvSpPr>
        <p:spPr bwMode="auto">
          <a:xfrm>
            <a:off x="289866" y="1603077"/>
            <a:ext cx="3780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a:solidFill>
                  <a:schemeClr val="bg1"/>
                </a:solidFill>
                <a:cs typeface="Arial"/>
              </a:rPr>
              <a:t>Relative Board Power</a:t>
            </a:r>
          </a:p>
        </p:txBody>
      </p:sp>
      <p:sp>
        <p:nvSpPr>
          <p:cNvPr id="8" name="Inhaltsplatzhalter 4">
            <a:extLst>
              <a:ext uri="{FF2B5EF4-FFF2-40B4-BE49-F238E27FC236}">
                <a16:creationId xmlns:a16="http://schemas.microsoft.com/office/drawing/2014/main" id="{E3405686-42DD-4E28-BDDC-4111C18E6B55}"/>
              </a:ext>
            </a:extLst>
          </p:cNvPr>
          <p:cNvSpPr txBox="1">
            <a:spLocks/>
          </p:cNvSpPr>
          <p:nvPr/>
        </p:nvSpPr>
        <p:spPr>
          <a:xfrm>
            <a:off x="7456366" y="1995261"/>
            <a:ext cx="3780000" cy="2851290"/>
          </a:xfrm>
          <a:prstGeom prst="rect">
            <a:avLst/>
          </a:prstGeom>
        </p:spPr>
        <p:txBody>
          <a:bodyPr tIns="72000" rIns="72000" bIns="72000"/>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spcBef>
                <a:spcPts val="1800"/>
              </a:spcBef>
            </a:pPr>
            <a:r>
              <a:rPr lang="de-DE" dirty="0"/>
              <a:t>Ein höherer Status begünstigt asymmetrische Ressourcenzuweisung und ermöglicht dem niedrigeren Status-Partner, verstärkt private Vorteile zu erzielen </a:t>
            </a:r>
            <a:r>
              <a:rPr lang="de-DE" sz="1050" dirty="0">
                <a:solidFill>
                  <a:srgbClr val="E6E6E6"/>
                </a:solidFill>
              </a:rPr>
              <a:t>(Shropshire, 2010; Pfeffer &amp; </a:t>
            </a:r>
            <a:r>
              <a:rPr lang="de-DE" sz="1050" dirty="0" err="1">
                <a:solidFill>
                  <a:srgbClr val="E6E6E6"/>
                </a:solidFill>
              </a:rPr>
              <a:t>Salancik</a:t>
            </a:r>
            <a:r>
              <a:rPr lang="de-DE" sz="1050" dirty="0">
                <a:solidFill>
                  <a:srgbClr val="E6E6E6"/>
                </a:solidFill>
              </a:rPr>
              <a:t>, 1978)</a:t>
            </a:r>
            <a:endParaRPr lang="de-DE" dirty="0"/>
          </a:p>
          <a:p>
            <a:pPr lvl="1">
              <a:spcBef>
                <a:spcPts val="1800"/>
              </a:spcBef>
            </a:pPr>
            <a:r>
              <a:rPr lang="de-DE" b="1" dirty="0"/>
              <a:t>Direkte Board </a:t>
            </a:r>
            <a:r>
              <a:rPr lang="de-DE" b="1" dirty="0" err="1"/>
              <a:t>Interlocks</a:t>
            </a:r>
            <a:r>
              <a:rPr lang="de-DE" b="1" dirty="0"/>
              <a:t>:</a:t>
            </a:r>
            <a:br>
              <a:rPr lang="de-DE" dirty="0"/>
            </a:br>
            <a:r>
              <a:rPr lang="de-DE" dirty="0"/>
              <a:t>Niedrigere Status-Partner zeigen erhöhte </a:t>
            </a:r>
            <a:r>
              <a:rPr lang="de-DE" dirty="0" err="1"/>
              <a:t>Receptivity</a:t>
            </a:r>
            <a:r>
              <a:rPr lang="de-DE" dirty="0"/>
              <a:t>, profitieren von Status- und Ressourcen-Transfers des höher bewerteten Partners und steigern ihre Verhandlungsmacht </a:t>
            </a:r>
            <a:r>
              <a:rPr lang="de-DE" sz="1050" dirty="0">
                <a:solidFill>
                  <a:srgbClr val="E6E6E6"/>
                </a:solidFill>
              </a:rPr>
              <a:t>(</a:t>
            </a:r>
            <a:r>
              <a:rPr lang="de-DE" sz="1050" dirty="0" err="1">
                <a:solidFill>
                  <a:srgbClr val="E6E6E6"/>
                </a:solidFill>
              </a:rPr>
              <a:t>Knoben</a:t>
            </a:r>
            <a:r>
              <a:rPr lang="de-DE" sz="1050" dirty="0">
                <a:solidFill>
                  <a:srgbClr val="E6E6E6"/>
                </a:solidFill>
              </a:rPr>
              <a:t> &amp; Bakker, 2019; Zona et al., 2018)</a:t>
            </a:r>
            <a:endParaRPr lang="de-DE" dirty="0"/>
          </a:p>
        </p:txBody>
      </p:sp>
      <p:sp>
        <p:nvSpPr>
          <p:cNvPr id="11" name="Rectangle 5">
            <a:extLst>
              <a:ext uri="{FF2B5EF4-FFF2-40B4-BE49-F238E27FC236}">
                <a16:creationId xmlns:a16="http://schemas.microsoft.com/office/drawing/2014/main" id="{B513D0DF-0841-4897-8FCC-FA96EA608EBD}"/>
              </a:ext>
            </a:extLst>
          </p:cNvPr>
          <p:cNvSpPr>
            <a:spLocks noChangeArrowheads="1"/>
          </p:cNvSpPr>
          <p:nvPr/>
        </p:nvSpPr>
        <p:spPr bwMode="auto">
          <a:xfrm>
            <a:off x="7456366" y="1603078"/>
            <a:ext cx="3780000" cy="360000"/>
          </a:xfrm>
          <a:prstGeom prst="rect">
            <a:avLst/>
          </a:prstGeom>
          <a:solidFill>
            <a:schemeClr val="bg2"/>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cs typeface="Arial"/>
              </a:rPr>
              <a:t>Relative Firm Status	</a:t>
            </a:r>
          </a:p>
        </p:txBody>
      </p:sp>
      <p:sp>
        <p:nvSpPr>
          <p:cNvPr id="15" name="Ellipse 14">
            <a:extLst>
              <a:ext uri="{FF2B5EF4-FFF2-40B4-BE49-F238E27FC236}">
                <a16:creationId xmlns:a16="http://schemas.microsoft.com/office/drawing/2014/main" id="{98227057-063A-43E9-A738-0F2D4AF427F3}"/>
              </a:ext>
            </a:extLst>
          </p:cNvPr>
          <p:cNvSpPr/>
          <p:nvPr/>
        </p:nvSpPr>
        <p:spPr>
          <a:xfrm>
            <a:off x="4706811" y="2738097"/>
            <a:ext cx="2108454" cy="210845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t>Board</a:t>
            </a:r>
            <a:br>
              <a:rPr lang="de-CH" b="1" dirty="0"/>
            </a:br>
            <a:r>
              <a:rPr lang="de-CH" b="1" dirty="0"/>
              <a:t>Rezeptivität</a:t>
            </a:r>
          </a:p>
        </p:txBody>
      </p:sp>
      <p:sp>
        <p:nvSpPr>
          <p:cNvPr id="12" name="Inhaltsplatzhalter 3">
            <a:extLst>
              <a:ext uri="{FF2B5EF4-FFF2-40B4-BE49-F238E27FC236}">
                <a16:creationId xmlns:a16="http://schemas.microsoft.com/office/drawing/2014/main" id="{EFAFC82E-1B01-4AC3-826C-861B91B46A78}"/>
              </a:ext>
            </a:extLst>
          </p:cNvPr>
          <p:cNvSpPr txBox="1">
            <a:spLocks/>
          </p:cNvSpPr>
          <p:nvPr/>
        </p:nvSpPr>
        <p:spPr>
          <a:xfrm>
            <a:off x="288000" y="4521861"/>
            <a:ext cx="3780000" cy="1312202"/>
          </a:xfrm>
          <a:prstGeom prst="rect">
            <a:avLst/>
          </a:prstGeom>
        </p:spPr>
        <p:txBody>
          <a:bodyPr tIns="72000" rIns="72000" bIns="72000" anchor="b"/>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285750" lvl="1" indent="-285750" defTabSz="914400">
              <a:spcBef>
                <a:spcPts val="600"/>
              </a:spcBef>
              <a:buFont typeface="Arial" panose="020B0604020202020204" pitchFamily="34" charset="0"/>
              <a:buChar char="•"/>
            </a:pPr>
            <a:endParaRPr lang="de-DE" dirty="0"/>
          </a:p>
          <a:p>
            <a:pPr lvl="1">
              <a:spcBef>
                <a:spcPts val="1800"/>
              </a:spcBef>
            </a:pPr>
            <a:r>
              <a:rPr lang="de-DE" b="1" dirty="0"/>
              <a:t>Indirekte Board </a:t>
            </a:r>
            <a:r>
              <a:rPr lang="de-DE" b="1" dirty="0" err="1"/>
              <a:t>Interlocks</a:t>
            </a:r>
            <a:r>
              <a:rPr lang="de-DE" b="1" dirty="0"/>
              <a:t>:</a:t>
            </a:r>
            <a:r>
              <a:rPr lang="de-DE" dirty="0"/>
              <a:t> </a:t>
            </a:r>
            <a:br>
              <a:rPr lang="de-DE" dirty="0"/>
            </a:br>
            <a:r>
              <a:rPr lang="de-DE" dirty="0"/>
              <a:t>Bei ungleicher Board Power kann nur der mächtigere Partner strategische Entscheidungen umsetzen, was das Vertrauen untergräbt</a:t>
            </a:r>
            <a:endParaRPr lang="de-DE" sz="1050" dirty="0">
              <a:solidFill>
                <a:srgbClr val="E6E6E6"/>
              </a:solidFill>
            </a:endParaRPr>
          </a:p>
        </p:txBody>
      </p:sp>
      <p:sp>
        <p:nvSpPr>
          <p:cNvPr id="13" name="Inhaltsplatzhalter 4">
            <a:extLst>
              <a:ext uri="{FF2B5EF4-FFF2-40B4-BE49-F238E27FC236}">
                <a16:creationId xmlns:a16="http://schemas.microsoft.com/office/drawing/2014/main" id="{8050D943-AC77-4D7A-9F98-43831F89DE3F}"/>
              </a:ext>
            </a:extLst>
          </p:cNvPr>
          <p:cNvSpPr txBox="1">
            <a:spLocks/>
          </p:cNvSpPr>
          <p:nvPr/>
        </p:nvSpPr>
        <p:spPr>
          <a:xfrm>
            <a:off x="7456366" y="4589092"/>
            <a:ext cx="3780000" cy="1244971"/>
          </a:xfrm>
          <a:prstGeom prst="rect">
            <a:avLst/>
          </a:prstGeom>
        </p:spPr>
        <p:txBody>
          <a:bodyPr tIns="72000" rIns="72000" bIns="72000" anchor="b"/>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spcBef>
                <a:spcPts val="1800"/>
              </a:spcBef>
            </a:pPr>
            <a:r>
              <a:rPr lang="de-DE" b="1" dirty="0"/>
              <a:t>Indirekte Board </a:t>
            </a:r>
            <a:r>
              <a:rPr lang="de-DE" b="1" dirty="0" err="1"/>
              <a:t>Interlocks</a:t>
            </a:r>
            <a:r>
              <a:rPr lang="de-DE" b="1" dirty="0"/>
              <a:t>:</a:t>
            </a:r>
            <a:br>
              <a:rPr lang="de-DE" dirty="0"/>
            </a:br>
            <a:r>
              <a:rPr lang="de-DE" dirty="0"/>
              <a:t>Niedrigere Status-Partner profitieren von Status-</a:t>
            </a:r>
            <a:r>
              <a:rPr lang="de-DE" dirty="0" err="1"/>
              <a:t>Spillovers</a:t>
            </a:r>
            <a:r>
              <a:rPr lang="de-DE" dirty="0"/>
              <a:t>, was langfristige Vorteile sichert </a:t>
            </a:r>
            <a:r>
              <a:rPr lang="de-DE" sz="1050" dirty="0">
                <a:solidFill>
                  <a:srgbClr val="E6E6E6"/>
                </a:solidFill>
              </a:rPr>
              <a:t>(</a:t>
            </a:r>
            <a:r>
              <a:rPr lang="de-DE" sz="1050" dirty="0" err="1">
                <a:solidFill>
                  <a:srgbClr val="E6E6E6"/>
                </a:solidFill>
              </a:rPr>
              <a:t>Podolny</a:t>
            </a:r>
            <a:r>
              <a:rPr lang="de-DE" sz="1050" dirty="0">
                <a:solidFill>
                  <a:srgbClr val="E6E6E6"/>
                </a:solidFill>
              </a:rPr>
              <a:t>, 1993; Lin et al., 2009)</a:t>
            </a:r>
          </a:p>
        </p:txBody>
      </p:sp>
    </p:spTree>
    <p:extLst>
      <p:ext uri="{BB962C8B-B14F-4D97-AF65-F5344CB8AC3E}">
        <p14:creationId xmlns:p14="http://schemas.microsoft.com/office/powerpoint/2010/main" val="1671959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99EB3C1-60BD-47BD-A463-052F4EE169A6}"/>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8286298E-00BE-4633-A105-B343C94401A9}"/>
              </a:ext>
            </a:extLst>
          </p:cNvPr>
          <p:cNvSpPr>
            <a:spLocks noGrp="1"/>
          </p:cNvSpPr>
          <p:nvPr>
            <p:ph type="body" sz="quarter" idx="10"/>
          </p:nvPr>
        </p:nvSpPr>
        <p:spPr/>
        <p:txBody>
          <a:bodyPr/>
          <a:lstStyle/>
          <a:p>
            <a:r>
              <a:rPr lang="de-CH" dirty="0"/>
              <a:t>Forschungsfragen</a:t>
            </a:r>
          </a:p>
        </p:txBody>
      </p:sp>
      <p:grpSp>
        <p:nvGrpSpPr>
          <p:cNvPr id="4" name="Gruppieren 3">
            <a:extLst>
              <a:ext uri="{FF2B5EF4-FFF2-40B4-BE49-F238E27FC236}">
                <a16:creationId xmlns:a16="http://schemas.microsoft.com/office/drawing/2014/main" id="{A72B1A8E-F095-C952-9437-6EBCC9519379}"/>
              </a:ext>
            </a:extLst>
          </p:cNvPr>
          <p:cNvGrpSpPr/>
          <p:nvPr/>
        </p:nvGrpSpPr>
        <p:grpSpPr>
          <a:xfrm>
            <a:off x="288925" y="2170679"/>
            <a:ext cx="10534405" cy="646331"/>
            <a:chOff x="288925" y="2170679"/>
            <a:chExt cx="10534405" cy="646331"/>
          </a:xfrm>
        </p:grpSpPr>
        <p:sp>
          <p:nvSpPr>
            <p:cNvPr id="5" name="Rechteck 4">
              <a:extLst>
                <a:ext uri="{FF2B5EF4-FFF2-40B4-BE49-F238E27FC236}">
                  <a16:creationId xmlns:a16="http://schemas.microsoft.com/office/drawing/2014/main" id="{E3BCC5A4-D859-454A-94E1-47DC01B9D9B7}"/>
                </a:ext>
              </a:extLst>
            </p:cNvPr>
            <p:cNvSpPr/>
            <p:nvPr/>
          </p:nvSpPr>
          <p:spPr>
            <a:xfrm>
              <a:off x="2697387" y="2170679"/>
              <a:ext cx="8125943" cy="646331"/>
            </a:xfrm>
            <a:prstGeom prst="rect">
              <a:avLst/>
            </a:prstGeom>
          </p:spPr>
          <p:txBody>
            <a:bodyPr wrap="square">
              <a:spAutoFit/>
            </a:bodyPr>
            <a:lstStyle/>
            <a:p>
              <a:pPr algn="ctr"/>
              <a:r>
                <a:rPr lang="de-DE" i="1" dirty="0">
                  <a:solidFill>
                    <a:srgbClr val="7C7C7C"/>
                  </a:solidFill>
                </a:rPr>
                <a:t>„Wie wirken (direkte und indirekte) Board </a:t>
              </a:r>
              <a:r>
                <a:rPr lang="de-DE" i="1" dirty="0" err="1">
                  <a:solidFill>
                    <a:srgbClr val="7C7C7C"/>
                  </a:solidFill>
                </a:rPr>
                <a:t>Interlocks</a:t>
              </a:r>
              <a:r>
                <a:rPr lang="de-DE" i="1" dirty="0">
                  <a:solidFill>
                    <a:srgbClr val="7C7C7C"/>
                  </a:solidFill>
                </a:rPr>
                <a:t> zwischen Allianzpartner auf die Verteilung des Erfolgs innerhalb der strategischen Allianz“</a:t>
              </a:r>
              <a:endParaRPr lang="de-CH" i="1" dirty="0">
                <a:solidFill>
                  <a:srgbClr val="7C7C7C"/>
                </a:solidFill>
              </a:endParaRPr>
            </a:p>
          </p:txBody>
        </p:sp>
        <p:sp>
          <p:nvSpPr>
            <p:cNvPr id="8" name="Rechteck 7">
              <a:extLst>
                <a:ext uri="{FF2B5EF4-FFF2-40B4-BE49-F238E27FC236}">
                  <a16:creationId xmlns:a16="http://schemas.microsoft.com/office/drawing/2014/main" id="{D44DF977-A48D-498B-8D48-57F721C1550B}"/>
                </a:ext>
              </a:extLst>
            </p:cNvPr>
            <p:cNvSpPr/>
            <p:nvPr/>
          </p:nvSpPr>
          <p:spPr>
            <a:xfrm>
              <a:off x="288925" y="2170679"/>
              <a:ext cx="2416175" cy="369332"/>
            </a:xfrm>
            <a:prstGeom prst="rect">
              <a:avLst/>
            </a:prstGeom>
          </p:spPr>
          <p:txBody>
            <a:bodyPr wrap="square">
              <a:spAutoFit/>
            </a:bodyPr>
            <a:lstStyle/>
            <a:p>
              <a:r>
                <a:rPr lang="de-DE" b="1" dirty="0"/>
                <a:t>Forschungsfrage 1:</a:t>
              </a:r>
              <a:endParaRPr lang="de-CH" b="1" dirty="0"/>
            </a:p>
          </p:txBody>
        </p:sp>
      </p:grpSp>
      <p:grpSp>
        <p:nvGrpSpPr>
          <p:cNvPr id="11" name="Gruppieren 10">
            <a:extLst>
              <a:ext uri="{FF2B5EF4-FFF2-40B4-BE49-F238E27FC236}">
                <a16:creationId xmlns:a16="http://schemas.microsoft.com/office/drawing/2014/main" id="{2B2900CB-AC6A-90CA-8052-707436703E07}"/>
              </a:ext>
            </a:extLst>
          </p:cNvPr>
          <p:cNvGrpSpPr/>
          <p:nvPr/>
        </p:nvGrpSpPr>
        <p:grpSpPr>
          <a:xfrm>
            <a:off x="288925" y="3135307"/>
            <a:ext cx="10534405" cy="646331"/>
            <a:chOff x="288925" y="3135307"/>
            <a:chExt cx="10534405" cy="646331"/>
          </a:xfrm>
        </p:grpSpPr>
        <p:sp>
          <p:nvSpPr>
            <p:cNvPr id="6" name="Rechteck 5">
              <a:extLst>
                <a:ext uri="{FF2B5EF4-FFF2-40B4-BE49-F238E27FC236}">
                  <a16:creationId xmlns:a16="http://schemas.microsoft.com/office/drawing/2014/main" id="{C8CD1185-8F3F-43C1-9DB0-28809510473A}"/>
                </a:ext>
              </a:extLst>
            </p:cNvPr>
            <p:cNvSpPr/>
            <p:nvPr/>
          </p:nvSpPr>
          <p:spPr>
            <a:xfrm>
              <a:off x="2697387" y="3135307"/>
              <a:ext cx="8125943" cy="646331"/>
            </a:xfrm>
            <a:prstGeom prst="rect">
              <a:avLst/>
            </a:prstGeom>
          </p:spPr>
          <p:txBody>
            <a:bodyPr wrap="square">
              <a:spAutoFit/>
            </a:bodyPr>
            <a:lstStyle/>
            <a:p>
              <a:pPr algn="ctr"/>
              <a:r>
                <a:rPr lang="de-DE" i="1" dirty="0">
                  <a:solidFill>
                    <a:srgbClr val="7C7C7C"/>
                  </a:solidFill>
                </a:rPr>
                <a:t>Welchen moderierenden Einfluss haben unterschiede in der Board Power auf den Zusammenhang von Board </a:t>
              </a:r>
              <a:r>
                <a:rPr lang="de-DE" i="1" dirty="0" err="1">
                  <a:solidFill>
                    <a:srgbClr val="7C7C7C"/>
                  </a:solidFill>
                </a:rPr>
                <a:t>Interlocks</a:t>
              </a:r>
              <a:r>
                <a:rPr lang="de-DE" i="1" dirty="0">
                  <a:solidFill>
                    <a:srgbClr val="7C7C7C"/>
                  </a:solidFill>
                </a:rPr>
                <a:t> und Differential Benefits</a:t>
              </a:r>
              <a:endParaRPr lang="de-CH" i="1" dirty="0">
                <a:solidFill>
                  <a:srgbClr val="7C7C7C"/>
                </a:solidFill>
              </a:endParaRPr>
            </a:p>
          </p:txBody>
        </p:sp>
        <p:sp>
          <p:nvSpPr>
            <p:cNvPr id="9" name="Rechteck 8">
              <a:extLst>
                <a:ext uri="{FF2B5EF4-FFF2-40B4-BE49-F238E27FC236}">
                  <a16:creationId xmlns:a16="http://schemas.microsoft.com/office/drawing/2014/main" id="{A675D687-03FB-427D-88DD-AB231D1FA622}"/>
                </a:ext>
              </a:extLst>
            </p:cNvPr>
            <p:cNvSpPr/>
            <p:nvPr/>
          </p:nvSpPr>
          <p:spPr>
            <a:xfrm>
              <a:off x="288925" y="3135307"/>
              <a:ext cx="2416175" cy="369332"/>
            </a:xfrm>
            <a:prstGeom prst="rect">
              <a:avLst/>
            </a:prstGeom>
          </p:spPr>
          <p:txBody>
            <a:bodyPr wrap="square">
              <a:spAutoFit/>
            </a:bodyPr>
            <a:lstStyle/>
            <a:p>
              <a:r>
                <a:rPr lang="de-DE" b="1" dirty="0"/>
                <a:t>Forschungsfrage 2:</a:t>
              </a:r>
              <a:endParaRPr lang="de-CH" b="1" dirty="0"/>
            </a:p>
          </p:txBody>
        </p:sp>
      </p:grpSp>
      <p:grpSp>
        <p:nvGrpSpPr>
          <p:cNvPr id="12" name="Gruppieren 11">
            <a:extLst>
              <a:ext uri="{FF2B5EF4-FFF2-40B4-BE49-F238E27FC236}">
                <a16:creationId xmlns:a16="http://schemas.microsoft.com/office/drawing/2014/main" id="{DE7AE452-5E25-6527-41BC-CFB54F46D63D}"/>
              </a:ext>
            </a:extLst>
          </p:cNvPr>
          <p:cNvGrpSpPr/>
          <p:nvPr/>
        </p:nvGrpSpPr>
        <p:grpSpPr>
          <a:xfrm>
            <a:off x="288924" y="4089052"/>
            <a:ext cx="10534406" cy="923330"/>
            <a:chOff x="288924" y="4089052"/>
            <a:chExt cx="10534406" cy="923330"/>
          </a:xfrm>
        </p:grpSpPr>
        <p:sp>
          <p:nvSpPr>
            <p:cNvPr id="7" name="Rechteck 6">
              <a:extLst>
                <a:ext uri="{FF2B5EF4-FFF2-40B4-BE49-F238E27FC236}">
                  <a16:creationId xmlns:a16="http://schemas.microsoft.com/office/drawing/2014/main" id="{D309CE26-B207-4D0F-81D6-38E5B0FC7ACB}"/>
                </a:ext>
              </a:extLst>
            </p:cNvPr>
            <p:cNvSpPr/>
            <p:nvPr/>
          </p:nvSpPr>
          <p:spPr>
            <a:xfrm>
              <a:off x="2697387" y="4089052"/>
              <a:ext cx="8125943" cy="923330"/>
            </a:xfrm>
            <a:prstGeom prst="rect">
              <a:avLst/>
            </a:prstGeom>
          </p:spPr>
          <p:txBody>
            <a:bodyPr wrap="square">
              <a:spAutoFit/>
            </a:bodyPr>
            <a:lstStyle/>
            <a:p>
              <a:pPr algn="ctr"/>
              <a:r>
                <a:rPr lang="de-DE" i="1" dirty="0">
                  <a:solidFill>
                    <a:srgbClr val="7C7C7C"/>
                  </a:solidFill>
                </a:rPr>
                <a:t>Welchen moderierenden Einfluss haben unterschiede im Unternehmensstatus der Allianzpartner auf den Zusammenhang von Board </a:t>
              </a:r>
              <a:r>
                <a:rPr lang="de-DE" i="1" dirty="0" err="1">
                  <a:solidFill>
                    <a:srgbClr val="7C7C7C"/>
                  </a:solidFill>
                </a:rPr>
                <a:t>Interlocks</a:t>
              </a:r>
              <a:r>
                <a:rPr lang="de-DE" i="1" dirty="0">
                  <a:solidFill>
                    <a:srgbClr val="7C7C7C"/>
                  </a:solidFill>
                </a:rPr>
                <a:t> und Differential Benefits</a:t>
              </a:r>
              <a:endParaRPr lang="de-CH" i="1" dirty="0">
                <a:solidFill>
                  <a:srgbClr val="7C7C7C"/>
                </a:solidFill>
              </a:endParaRPr>
            </a:p>
          </p:txBody>
        </p:sp>
        <p:sp>
          <p:nvSpPr>
            <p:cNvPr id="10" name="Rechteck 9">
              <a:extLst>
                <a:ext uri="{FF2B5EF4-FFF2-40B4-BE49-F238E27FC236}">
                  <a16:creationId xmlns:a16="http://schemas.microsoft.com/office/drawing/2014/main" id="{5F8E9BC5-B345-40E8-BAE2-B1CE05FC618D}"/>
                </a:ext>
              </a:extLst>
            </p:cNvPr>
            <p:cNvSpPr/>
            <p:nvPr/>
          </p:nvSpPr>
          <p:spPr>
            <a:xfrm>
              <a:off x="288924" y="4089052"/>
              <a:ext cx="2416175" cy="369332"/>
            </a:xfrm>
            <a:prstGeom prst="rect">
              <a:avLst/>
            </a:prstGeom>
          </p:spPr>
          <p:txBody>
            <a:bodyPr wrap="square">
              <a:spAutoFit/>
            </a:bodyPr>
            <a:lstStyle/>
            <a:p>
              <a:r>
                <a:rPr lang="de-DE" b="1" dirty="0"/>
                <a:t>Forschungsfrage 3:</a:t>
              </a:r>
              <a:endParaRPr lang="de-CH" b="1" dirty="0"/>
            </a:p>
          </p:txBody>
        </p:sp>
      </p:grpSp>
    </p:spTree>
    <p:extLst>
      <p:ext uri="{BB962C8B-B14F-4D97-AF65-F5344CB8AC3E}">
        <p14:creationId xmlns:p14="http://schemas.microsoft.com/office/powerpoint/2010/main" val="3736245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F1B13-818A-EC99-99EC-5E60BF45618B}"/>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905D96CD-C461-702A-1370-E7A1646F51FA}"/>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0EF88FC9-A535-2487-E0AE-C747F42B3E6A}"/>
              </a:ext>
            </a:extLst>
          </p:cNvPr>
          <p:cNvSpPr>
            <a:spLocks noGrp="1"/>
          </p:cNvSpPr>
          <p:nvPr>
            <p:ph type="body" sz="quarter" idx="10"/>
          </p:nvPr>
        </p:nvSpPr>
        <p:spPr/>
        <p:txBody>
          <a:bodyPr/>
          <a:lstStyle/>
          <a:p>
            <a:r>
              <a:rPr lang="de-CH" dirty="0"/>
              <a:t>Forschungsmodell</a:t>
            </a:r>
          </a:p>
        </p:txBody>
      </p:sp>
      <p:sp>
        <p:nvSpPr>
          <p:cNvPr id="17" name="Rechteck 16">
            <a:extLst>
              <a:ext uri="{FF2B5EF4-FFF2-40B4-BE49-F238E27FC236}">
                <a16:creationId xmlns:a16="http://schemas.microsoft.com/office/drawing/2014/main" id="{54CFE083-6C7F-F9FD-2C62-04DA55005B6E}"/>
              </a:ext>
            </a:extLst>
          </p:cNvPr>
          <p:cNvSpPr/>
          <p:nvPr/>
        </p:nvSpPr>
        <p:spPr>
          <a:xfrm>
            <a:off x="8535632" y="366024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Differential</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Benefits</a:t>
            </a:r>
          </a:p>
        </p:txBody>
      </p:sp>
      <p:sp>
        <p:nvSpPr>
          <p:cNvPr id="18" name="Rechteck 17">
            <a:extLst>
              <a:ext uri="{FF2B5EF4-FFF2-40B4-BE49-F238E27FC236}">
                <a16:creationId xmlns:a16="http://schemas.microsoft.com/office/drawing/2014/main" id="{3767D8AF-5B32-6359-0100-BCB3599F99B3}"/>
              </a:ext>
            </a:extLst>
          </p:cNvPr>
          <p:cNvSpPr/>
          <p:nvPr/>
        </p:nvSpPr>
        <p:spPr>
          <a:xfrm>
            <a:off x="4702336" y="4734916"/>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effects</a:t>
            </a:r>
          </a:p>
        </p:txBody>
      </p:sp>
      <p:cxnSp>
        <p:nvCxnSpPr>
          <p:cNvPr id="19" name="Gerade Verbindung mit Pfeil 18">
            <a:extLst>
              <a:ext uri="{FF2B5EF4-FFF2-40B4-BE49-F238E27FC236}">
                <a16:creationId xmlns:a16="http://schemas.microsoft.com/office/drawing/2014/main" id="{07205A04-3E8A-01F2-648D-E8A477E01A62}"/>
              </a:ext>
            </a:extLst>
          </p:cNvPr>
          <p:cNvCxnSpPr>
            <a:cxnSpLocks/>
            <a:stCxn id="16" idx="3"/>
            <a:endCxn id="17" idx="1"/>
          </p:cNvCxnSpPr>
          <p:nvPr/>
        </p:nvCxnSpPr>
        <p:spPr>
          <a:xfrm>
            <a:off x="3217219" y="3435424"/>
            <a:ext cx="5318413" cy="5844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hteck 15">
            <a:extLst>
              <a:ext uri="{FF2B5EF4-FFF2-40B4-BE49-F238E27FC236}">
                <a16:creationId xmlns:a16="http://schemas.microsoft.com/office/drawing/2014/main" id="{25789EB8-FF60-8428-4AAB-E09747E7C35C}"/>
              </a:ext>
            </a:extLst>
          </p:cNvPr>
          <p:cNvSpPr/>
          <p:nvPr/>
        </p:nvSpPr>
        <p:spPr>
          <a:xfrm>
            <a:off x="579415" y="3075773"/>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Direkte</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Board Interlocks</a:t>
            </a:r>
          </a:p>
        </p:txBody>
      </p:sp>
      <p:sp>
        <p:nvSpPr>
          <p:cNvPr id="21" name="Rechteck 20">
            <a:extLst>
              <a:ext uri="{FF2B5EF4-FFF2-40B4-BE49-F238E27FC236}">
                <a16:creationId xmlns:a16="http://schemas.microsoft.com/office/drawing/2014/main" id="{334449CD-E002-55DC-6F1C-DD770A8D4C3D}"/>
              </a:ext>
            </a:extLst>
          </p:cNvPr>
          <p:cNvSpPr/>
          <p:nvPr/>
        </p:nvSpPr>
        <p:spPr>
          <a:xfrm>
            <a:off x="579415" y="4244722"/>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Indirekte</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Board Interlocks</a:t>
            </a:r>
          </a:p>
        </p:txBody>
      </p:sp>
      <p:cxnSp>
        <p:nvCxnSpPr>
          <p:cNvPr id="24" name="Gerade Verbindung mit Pfeil 23">
            <a:extLst>
              <a:ext uri="{FF2B5EF4-FFF2-40B4-BE49-F238E27FC236}">
                <a16:creationId xmlns:a16="http://schemas.microsoft.com/office/drawing/2014/main" id="{6FFBD057-79EF-7B46-9B3B-C61471F15C27}"/>
              </a:ext>
            </a:extLst>
          </p:cNvPr>
          <p:cNvCxnSpPr>
            <a:cxnSpLocks/>
            <a:stCxn id="21" idx="3"/>
            <a:endCxn id="17" idx="1"/>
          </p:cNvCxnSpPr>
          <p:nvPr/>
        </p:nvCxnSpPr>
        <p:spPr>
          <a:xfrm flipV="1">
            <a:off x="3217219" y="4019898"/>
            <a:ext cx="5318413" cy="5844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5" name="Rechteck 34">
            <a:extLst>
              <a:ext uri="{FF2B5EF4-FFF2-40B4-BE49-F238E27FC236}">
                <a16:creationId xmlns:a16="http://schemas.microsoft.com/office/drawing/2014/main" id="{B7D4FA65-8134-7ED2-93D1-78D73BFC75B0}"/>
              </a:ext>
            </a:extLst>
          </p:cNvPr>
          <p:cNvSpPr/>
          <p:nvPr/>
        </p:nvSpPr>
        <p:spPr>
          <a:xfrm>
            <a:off x="5583533" y="3386604"/>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36" name="Rechteck 35">
            <a:extLst>
              <a:ext uri="{FF2B5EF4-FFF2-40B4-BE49-F238E27FC236}">
                <a16:creationId xmlns:a16="http://schemas.microsoft.com/office/drawing/2014/main" id="{87451FCF-34F6-CDE2-7F0F-988E09EC5CC8}"/>
              </a:ext>
            </a:extLst>
          </p:cNvPr>
          <p:cNvSpPr/>
          <p:nvPr/>
        </p:nvSpPr>
        <p:spPr>
          <a:xfrm>
            <a:off x="5583533" y="4418391"/>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grpSp>
        <p:nvGrpSpPr>
          <p:cNvPr id="4" name="Gruppieren 3">
            <a:extLst>
              <a:ext uri="{FF2B5EF4-FFF2-40B4-BE49-F238E27FC236}">
                <a16:creationId xmlns:a16="http://schemas.microsoft.com/office/drawing/2014/main" id="{222BD045-4987-FC51-ACFA-18C39558A8CE}"/>
              </a:ext>
            </a:extLst>
          </p:cNvPr>
          <p:cNvGrpSpPr/>
          <p:nvPr/>
        </p:nvGrpSpPr>
        <p:grpSpPr>
          <a:xfrm>
            <a:off x="3650490" y="1306515"/>
            <a:ext cx="1897666" cy="3005620"/>
            <a:chOff x="3650490" y="1306515"/>
            <a:chExt cx="1897666" cy="3005620"/>
          </a:xfrm>
        </p:grpSpPr>
        <p:cxnSp>
          <p:nvCxnSpPr>
            <p:cNvPr id="5" name="Gerade Verbindung mit Pfeil 4">
              <a:extLst>
                <a:ext uri="{FF2B5EF4-FFF2-40B4-BE49-F238E27FC236}">
                  <a16:creationId xmlns:a16="http://schemas.microsoft.com/office/drawing/2014/main" id="{1D17B19C-DA0D-2F66-00FF-ACD73F4D3B8E}"/>
                </a:ext>
              </a:extLst>
            </p:cNvPr>
            <p:cNvCxnSpPr>
              <a:cxnSpLocks/>
              <a:stCxn id="6" idx="2"/>
            </p:cNvCxnSpPr>
            <p:nvPr/>
          </p:nvCxnSpPr>
          <p:spPr>
            <a:xfrm flipH="1">
              <a:off x="4542438" y="2026515"/>
              <a:ext cx="56885" cy="1408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 name="Rechteck 5">
              <a:extLst>
                <a:ext uri="{FF2B5EF4-FFF2-40B4-BE49-F238E27FC236}">
                  <a16:creationId xmlns:a16="http://schemas.microsoft.com/office/drawing/2014/main" id="{16C3965B-813D-67E3-59BD-2EA71AB80236}"/>
                </a:ext>
              </a:extLst>
            </p:cNvPr>
            <p:cNvSpPr/>
            <p:nvPr/>
          </p:nvSpPr>
          <p:spPr>
            <a:xfrm>
              <a:off x="3650490" y="13065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Relative</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Board Power</a:t>
              </a:r>
            </a:p>
          </p:txBody>
        </p:sp>
        <p:sp>
          <p:nvSpPr>
            <p:cNvPr id="7" name="Rechteck 6">
              <a:extLst>
                <a:ext uri="{FF2B5EF4-FFF2-40B4-BE49-F238E27FC236}">
                  <a16:creationId xmlns:a16="http://schemas.microsoft.com/office/drawing/2014/main" id="{42CA2941-C922-FFD2-2DF7-0C355AD2AEF9}"/>
                </a:ext>
              </a:extLst>
            </p:cNvPr>
            <p:cNvSpPr/>
            <p:nvPr/>
          </p:nvSpPr>
          <p:spPr>
            <a:xfrm>
              <a:off x="4757664"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cxnSp>
          <p:nvCxnSpPr>
            <p:cNvPr id="29" name="Gerade Verbindung mit Pfeil 28">
              <a:extLst>
                <a:ext uri="{FF2B5EF4-FFF2-40B4-BE49-F238E27FC236}">
                  <a16:creationId xmlns:a16="http://schemas.microsoft.com/office/drawing/2014/main" id="{6A19FC86-9C5B-FD18-82A2-207B1098313D}"/>
                </a:ext>
              </a:extLst>
            </p:cNvPr>
            <p:cNvCxnSpPr>
              <a:cxnSpLocks/>
              <a:stCxn id="6" idx="2"/>
            </p:cNvCxnSpPr>
            <p:nvPr/>
          </p:nvCxnSpPr>
          <p:spPr>
            <a:xfrm>
              <a:off x="4599323" y="2026515"/>
              <a:ext cx="369663" cy="22856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7" name="Rechteck 36">
              <a:extLst>
                <a:ext uri="{FF2B5EF4-FFF2-40B4-BE49-F238E27FC236}">
                  <a16:creationId xmlns:a16="http://schemas.microsoft.com/office/drawing/2014/main" id="{4822F44E-AE01-A1EF-76C1-4A4527E560BD}"/>
                </a:ext>
              </a:extLst>
            </p:cNvPr>
            <p:cNvSpPr/>
            <p:nvPr/>
          </p:nvSpPr>
          <p:spPr>
            <a:xfrm>
              <a:off x="4119794"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grpSp>
      <p:grpSp>
        <p:nvGrpSpPr>
          <p:cNvPr id="9" name="Gruppieren 8">
            <a:extLst>
              <a:ext uri="{FF2B5EF4-FFF2-40B4-BE49-F238E27FC236}">
                <a16:creationId xmlns:a16="http://schemas.microsoft.com/office/drawing/2014/main" id="{3F9F69ED-5922-F0DD-D912-9BB565EA59CE}"/>
              </a:ext>
            </a:extLst>
          </p:cNvPr>
          <p:cNvGrpSpPr/>
          <p:nvPr/>
        </p:nvGrpSpPr>
        <p:grpSpPr>
          <a:xfrm>
            <a:off x="5671891" y="1306515"/>
            <a:ext cx="1897666" cy="2728930"/>
            <a:chOff x="5671891" y="1306515"/>
            <a:chExt cx="1897666" cy="2728930"/>
          </a:xfrm>
        </p:grpSpPr>
        <p:sp>
          <p:nvSpPr>
            <p:cNvPr id="8" name="Rechteck 7">
              <a:extLst>
                <a:ext uri="{FF2B5EF4-FFF2-40B4-BE49-F238E27FC236}">
                  <a16:creationId xmlns:a16="http://schemas.microsoft.com/office/drawing/2014/main" id="{CDA563A7-2BE8-5D49-582F-C08CB88D23A1}"/>
                </a:ext>
              </a:extLst>
            </p:cNvPr>
            <p:cNvSpPr/>
            <p:nvPr/>
          </p:nvSpPr>
          <p:spPr>
            <a:xfrm>
              <a:off x="6734365"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cxnSp>
          <p:nvCxnSpPr>
            <p:cNvPr id="10" name="Gerade Verbindung mit Pfeil 9">
              <a:extLst>
                <a:ext uri="{FF2B5EF4-FFF2-40B4-BE49-F238E27FC236}">
                  <a16:creationId xmlns:a16="http://schemas.microsoft.com/office/drawing/2014/main" id="{63776A34-54DB-B0CE-116B-A2D672CEE83A}"/>
                </a:ext>
              </a:extLst>
            </p:cNvPr>
            <p:cNvCxnSpPr>
              <a:cxnSpLocks/>
              <a:stCxn id="11" idx="2"/>
            </p:cNvCxnSpPr>
            <p:nvPr/>
          </p:nvCxnSpPr>
          <p:spPr>
            <a:xfrm flipH="1">
              <a:off x="6469166" y="2026515"/>
              <a:ext cx="151558" cy="159489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Rechteck 10">
              <a:extLst>
                <a:ext uri="{FF2B5EF4-FFF2-40B4-BE49-F238E27FC236}">
                  <a16:creationId xmlns:a16="http://schemas.microsoft.com/office/drawing/2014/main" id="{588A8B8A-DD4B-4F91-4619-A438CC1B6557}"/>
                </a:ext>
              </a:extLst>
            </p:cNvPr>
            <p:cNvSpPr/>
            <p:nvPr/>
          </p:nvSpPr>
          <p:spPr>
            <a:xfrm>
              <a:off x="5671891" y="13065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Relative</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Firm Status</a:t>
              </a:r>
            </a:p>
          </p:txBody>
        </p:sp>
        <p:cxnSp>
          <p:nvCxnSpPr>
            <p:cNvPr id="32" name="Gerade Verbindung mit Pfeil 31">
              <a:extLst>
                <a:ext uri="{FF2B5EF4-FFF2-40B4-BE49-F238E27FC236}">
                  <a16:creationId xmlns:a16="http://schemas.microsoft.com/office/drawing/2014/main" id="{131F7EB8-E3C2-5BCF-EFC0-CA8D303E77B0}"/>
                </a:ext>
              </a:extLst>
            </p:cNvPr>
            <p:cNvCxnSpPr>
              <a:cxnSpLocks/>
              <a:stCxn id="11" idx="2"/>
            </p:cNvCxnSpPr>
            <p:nvPr/>
          </p:nvCxnSpPr>
          <p:spPr>
            <a:xfrm>
              <a:off x="6620724" y="2026515"/>
              <a:ext cx="324963" cy="2008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8" name="Rechteck 37">
              <a:extLst>
                <a:ext uri="{FF2B5EF4-FFF2-40B4-BE49-F238E27FC236}">
                  <a16:creationId xmlns:a16="http://schemas.microsoft.com/office/drawing/2014/main" id="{F9F80DD9-DD70-E8FD-F921-78064E435845}"/>
                </a:ext>
              </a:extLst>
            </p:cNvPr>
            <p:cNvSpPr/>
            <p:nvPr/>
          </p:nvSpPr>
          <p:spPr>
            <a:xfrm>
              <a:off x="6116205" y="2548819"/>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grpSp>
    </p:spTree>
    <p:extLst>
      <p:ext uri="{BB962C8B-B14F-4D97-AF65-F5344CB8AC3E}">
        <p14:creationId xmlns:p14="http://schemas.microsoft.com/office/powerpoint/2010/main" val="252734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112B613F-3F91-4B37-8F0B-A2B97C9570C3}"/>
              </a:ext>
            </a:extLst>
          </p:cNvPr>
          <p:cNvGraphicFramePr>
            <a:graphicFrameLocks noChangeAspect="1"/>
          </p:cNvGraphicFramePr>
          <p:nvPr>
            <p:custDataLst>
              <p:tags r:id="rId1"/>
            </p:custDataLst>
            <p:extLst>
              <p:ext uri="{D42A27DB-BD31-4B8C-83A1-F6EECF244321}">
                <p14:modId xmlns:p14="http://schemas.microsoft.com/office/powerpoint/2010/main" val="40625431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29" name="think-cell data - do not delete" hidden="1">
                        <a:extLst>
                          <a:ext uri="{FF2B5EF4-FFF2-40B4-BE49-F238E27FC236}">
                            <a16:creationId xmlns:a16="http://schemas.microsoft.com/office/drawing/2014/main" id="{112B613F-3F91-4B37-8F0B-A2B97C9570C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38AB8764-1A4B-4A90-8862-FDFE57C7CBB8}"/>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A0AF7FD8-C9E2-4449-855C-2C6FBEF9BE8A}"/>
              </a:ext>
            </a:extLst>
          </p:cNvPr>
          <p:cNvSpPr>
            <a:spLocks noGrp="1"/>
          </p:cNvSpPr>
          <p:nvPr>
            <p:ph type="body" sz="quarter" idx="10"/>
          </p:nvPr>
        </p:nvSpPr>
        <p:spPr/>
        <p:txBody>
          <a:bodyPr/>
          <a:lstStyle/>
          <a:p>
            <a:r>
              <a:rPr lang="de-CH" dirty="0"/>
              <a:t>Methode &amp; Variablen</a:t>
            </a:r>
          </a:p>
        </p:txBody>
      </p:sp>
      <p:sp>
        <p:nvSpPr>
          <p:cNvPr id="6" name="Rectangle 5">
            <a:extLst>
              <a:ext uri="{FF2B5EF4-FFF2-40B4-BE49-F238E27FC236}">
                <a16:creationId xmlns:a16="http://schemas.microsoft.com/office/drawing/2014/main" id="{2BBDA319-5284-4FC4-A505-9BBC678649E1}"/>
              </a:ext>
            </a:extLst>
          </p:cNvPr>
          <p:cNvSpPr>
            <a:spLocks noChangeArrowheads="1"/>
          </p:cNvSpPr>
          <p:nvPr/>
        </p:nvSpPr>
        <p:spPr bwMode="auto">
          <a:xfrm>
            <a:off x="6417469" y="1603076"/>
            <a:ext cx="2329393" cy="360515"/>
          </a:xfrm>
          <a:prstGeom prst="rect">
            <a:avLst/>
          </a:prstGeom>
          <a:solidFill>
            <a:srgbClr val="122769"/>
          </a:solidFill>
          <a:ln w="12700" algn="ctr">
            <a:noFill/>
            <a:miter lim="800000"/>
            <a:headEnd/>
            <a:tailEnd/>
          </a:ln>
          <a:effectLst/>
        </p:spPr>
        <p:txBody>
          <a:bodyPr wrap="square" lIns="36000" tIns="72000" rIns="36000" bIns="72000" anchor="ctr">
            <a:noAutofit/>
          </a:bodyPr>
          <a:lstStyle/>
          <a:p>
            <a:pPr algn="ctr">
              <a:lnSpc>
                <a:spcPct val="104000"/>
              </a:lnSpc>
              <a:buClrTx/>
              <a:buSzTx/>
              <a:buFontTx/>
              <a:buNone/>
            </a:pPr>
            <a:r>
              <a:rPr lang="en-US" sz="1600" b="1" dirty="0">
                <a:solidFill>
                  <a:schemeClr val="bg1"/>
                </a:solidFill>
                <a:cs typeface="Arial"/>
              </a:rPr>
              <a:t>Partner </a:t>
            </a:r>
            <a:r>
              <a:rPr lang="en-US" sz="1600" b="1" dirty="0" err="1">
                <a:solidFill>
                  <a:schemeClr val="bg1"/>
                </a:solidFill>
                <a:cs typeface="Arial"/>
              </a:rPr>
              <a:t>Kontroll</a:t>
            </a:r>
            <a:r>
              <a:rPr lang="en-US" sz="1600" b="1" dirty="0">
                <a:solidFill>
                  <a:schemeClr val="bg1"/>
                </a:solidFill>
                <a:cs typeface="Arial"/>
              </a:rPr>
              <a:t>-Vars.</a:t>
            </a:r>
          </a:p>
        </p:txBody>
      </p:sp>
      <p:sp>
        <p:nvSpPr>
          <p:cNvPr id="12" name="Rechteck 11">
            <a:extLst>
              <a:ext uri="{FF2B5EF4-FFF2-40B4-BE49-F238E27FC236}">
                <a16:creationId xmlns:a16="http://schemas.microsoft.com/office/drawing/2014/main" id="{6001C0F5-9EEE-4B5F-8B94-998A6292DB4A}"/>
              </a:ext>
            </a:extLst>
          </p:cNvPr>
          <p:cNvSpPr/>
          <p:nvPr/>
        </p:nvSpPr>
        <p:spPr>
          <a:xfrm>
            <a:off x="6417469" y="2012719"/>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Prior Connections</a:t>
            </a:r>
            <a:endParaRPr lang="de-CH" sz="1400" b="1" dirty="0">
              <a:solidFill>
                <a:schemeClr val="bg2">
                  <a:lumMod val="50000"/>
                </a:schemeClr>
              </a:solidFill>
              <a:cs typeface="Arial"/>
            </a:endParaRPr>
          </a:p>
        </p:txBody>
      </p:sp>
      <p:sp>
        <p:nvSpPr>
          <p:cNvPr id="13" name="Rechteck 12">
            <a:extLst>
              <a:ext uri="{FF2B5EF4-FFF2-40B4-BE49-F238E27FC236}">
                <a16:creationId xmlns:a16="http://schemas.microsoft.com/office/drawing/2014/main" id="{23E5C8F4-DC65-4C0F-8B5F-334ED456407F}"/>
              </a:ext>
            </a:extLst>
          </p:cNvPr>
          <p:cNvSpPr/>
          <p:nvPr/>
        </p:nvSpPr>
        <p:spPr>
          <a:xfrm>
            <a:off x="6417469" y="2537217"/>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 Netzwerk</a:t>
            </a:r>
            <a:r>
              <a:rPr lang="de-CH" sz="1400" b="1" dirty="0">
                <a:solidFill>
                  <a:schemeClr val="bg2">
                    <a:lumMod val="50000"/>
                  </a:schemeClr>
                </a:solidFill>
                <a:cs typeface="Arial"/>
              </a:rPr>
              <a:t>größe (</a:t>
            </a:r>
            <a:r>
              <a:rPr lang="de-CH" sz="1400" b="1">
                <a:solidFill>
                  <a:schemeClr val="bg2">
                    <a:lumMod val="50000"/>
                  </a:schemeClr>
                </a:solidFill>
                <a:cs typeface="Arial"/>
              </a:rPr>
              <a:t>Board)</a:t>
            </a:r>
            <a:endParaRPr lang="de-CH" sz="1400" b="1" dirty="0">
              <a:solidFill>
                <a:schemeClr val="bg2">
                  <a:lumMod val="50000"/>
                </a:schemeClr>
              </a:solidFill>
              <a:cs typeface="Arial"/>
            </a:endParaRPr>
          </a:p>
        </p:txBody>
      </p:sp>
      <p:sp>
        <p:nvSpPr>
          <p:cNvPr id="14" name="Rechteck 13">
            <a:extLst>
              <a:ext uri="{FF2B5EF4-FFF2-40B4-BE49-F238E27FC236}">
                <a16:creationId xmlns:a16="http://schemas.microsoft.com/office/drawing/2014/main" id="{A844EBC7-4471-450D-9EF2-E495F5933E91}"/>
              </a:ext>
            </a:extLst>
          </p:cNvPr>
          <p:cNvSpPr/>
          <p:nvPr/>
        </p:nvSpPr>
        <p:spPr>
          <a:xfrm>
            <a:off x="6417469" y="3061715"/>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 </a:t>
            </a:r>
            <a:r>
              <a:rPr lang="de-CH" sz="1400" b="1" dirty="0">
                <a:solidFill>
                  <a:schemeClr val="bg2">
                    <a:lumMod val="50000"/>
                  </a:schemeClr>
                </a:solidFill>
                <a:cs typeface="Arial"/>
              </a:rPr>
              <a:t>Unternehmensgröße</a:t>
            </a:r>
          </a:p>
        </p:txBody>
      </p:sp>
      <p:sp>
        <p:nvSpPr>
          <p:cNvPr id="15" name="Rechteck 14">
            <a:extLst>
              <a:ext uri="{FF2B5EF4-FFF2-40B4-BE49-F238E27FC236}">
                <a16:creationId xmlns:a16="http://schemas.microsoft.com/office/drawing/2014/main" id="{297CD9BD-F352-48E5-9E10-71152C14BF5E}"/>
              </a:ext>
            </a:extLst>
          </p:cNvPr>
          <p:cNvSpPr/>
          <p:nvPr/>
        </p:nvSpPr>
        <p:spPr>
          <a:xfrm>
            <a:off x="6417469" y="3586213"/>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 U-Erfolg </a:t>
            </a:r>
            <a:r>
              <a:rPr lang="de-CH" sz="1400" b="1" dirty="0">
                <a:solidFill>
                  <a:schemeClr val="bg2">
                    <a:lumMod val="50000"/>
                  </a:schemeClr>
                </a:solidFill>
                <a:cs typeface="Arial"/>
              </a:rPr>
              <a:t>(t-1)</a:t>
            </a:r>
          </a:p>
        </p:txBody>
      </p:sp>
      <p:sp>
        <p:nvSpPr>
          <p:cNvPr id="16" name="Rechteck 15">
            <a:extLst>
              <a:ext uri="{FF2B5EF4-FFF2-40B4-BE49-F238E27FC236}">
                <a16:creationId xmlns:a16="http://schemas.microsoft.com/office/drawing/2014/main" id="{39CB5969-0996-4CAB-96CC-4397DD640D63}"/>
              </a:ext>
            </a:extLst>
          </p:cNvPr>
          <p:cNvSpPr/>
          <p:nvPr/>
        </p:nvSpPr>
        <p:spPr>
          <a:xfrm>
            <a:off x="6417469" y="4110710"/>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 </a:t>
            </a:r>
            <a:r>
              <a:rPr lang="de-CH" sz="1400" b="1" dirty="0">
                <a:solidFill>
                  <a:schemeClr val="bg2">
                    <a:lumMod val="50000"/>
                  </a:schemeClr>
                </a:solidFill>
                <a:cs typeface="Arial"/>
              </a:rPr>
              <a:t>R</a:t>
            </a:r>
            <a:r>
              <a:rPr lang="de-CH" sz="1400" b="1">
                <a:solidFill>
                  <a:schemeClr val="bg2">
                    <a:lumMod val="50000"/>
                  </a:schemeClr>
                </a:solidFill>
                <a:cs typeface="Arial"/>
              </a:rPr>
              <a:t>&amp;D-Intensity</a:t>
            </a:r>
            <a:endParaRPr lang="de-CH" sz="1400" b="1" dirty="0">
              <a:solidFill>
                <a:schemeClr val="bg2">
                  <a:lumMod val="50000"/>
                </a:schemeClr>
              </a:solidFill>
              <a:cs typeface="Arial"/>
            </a:endParaRPr>
          </a:p>
        </p:txBody>
      </p:sp>
      <p:sp>
        <p:nvSpPr>
          <p:cNvPr id="17" name="Rechteck 16">
            <a:extLst>
              <a:ext uri="{FF2B5EF4-FFF2-40B4-BE49-F238E27FC236}">
                <a16:creationId xmlns:a16="http://schemas.microsoft.com/office/drawing/2014/main" id="{54BF8151-5CAF-4C8B-9B67-0CB684449FCF}"/>
              </a:ext>
            </a:extLst>
          </p:cNvPr>
          <p:cNvSpPr/>
          <p:nvPr/>
        </p:nvSpPr>
        <p:spPr>
          <a:xfrm>
            <a:off x="6417469" y="4635208"/>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Rel. Allianzerfahrung</a:t>
            </a:r>
          </a:p>
        </p:txBody>
      </p:sp>
      <p:sp>
        <p:nvSpPr>
          <p:cNvPr id="18" name="Rechteck 17">
            <a:extLst>
              <a:ext uri="{FF2B5EF4-FFF2-40B4-BE49-F238E27FC236}">
                <a16:creationId xmlns:a16="http://schemas.microsoft.com/office/drawing/2014/main" id="{5F73FBB0-A36F-41F8-8D75-901A948E28F4}"/>
              </a:ext>
            </a:extLst>
          </p:cNvPr>
          <p:cNvSpPr/>
          <p:nvPr/>
        </p:nvSpPr>
        <p:spPr>
          <a:xfrm>
            <a:off x="6417469" y="5159706"/>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Relational Embeddedness</a:t>
            </a:r>
            <a:endParaRPr lang="de-CH" sz="1400" b="1" dirty="0">
              <a:solidFill>
                <a:schemeClr val="bg2">
                  <a:lumMod val="50000"/>
                </a:schemeClr>
              </a:solidFill>
              <a:cs typeface="Arial"/>
            </a:endParaRPr>
          </a:p>
        </p:txBody>
      </p:sp>
      <p:sp>
        <p:nvSpPr>
          <p:cNvPr id="5" name="Rectangle 5">
            <a:extLst>
              <a:ext uri="{FF2B5EF4-FFF2-40B4-BE49-F238E27FC236}">
                <a16:creationId xmlns:a16="http://schemas.microsoft.com/office/drawing/2014/main" id="{B94592C3-0C95-48FB-9174-E16F501C4450}"/>
              </a:ext>
            </a:extLst>
          </p:cNvPr>
          <p:cNvSpPr>
            <a:spLocks noChangeArrowheads="1"/>
          </p:cNvSpPr>
          <p:nvPr/>
        </p:nvSpPr>
        <p:spPr bwMode="auto">
          <a:xfrm>
            <a:off x="3935308" y="1603076"/>
            <a:ext cx="2328123" cy="360515"/>
          </a:xfrm>
          <a:prstGeom prst="rect">
            <a:avLst/>
          </a:prstGeom>
          <a:solidFill>
            <a:srgbClr val="122769"/>
          </a:solidFill>
          <a:ln w="12700" algn="ctr">
            <a:noFill/>
            <a:miter lim="800000"/>
            <a:headEnd/>
            <a:tailEnd/>
          </a:ln>
          <a:effectLst/>
        </p:spPr>
        <p:txBody>
          <a:bodyPr wrap="square" lIns="36000" tIns="72000" rIns="36000" bIns="72000" anchor="ctr">
            <a:noAutofit/>
          </a:bodyPr>
          <a:lstStyle/>
          <a:p>
            <a:pPr algn="ctr">
              <a:lnSpc>
                <a:spcPct val="104000"/>
              </a:lnSpc>
              <a:buClrTx/>
              <a:buSzTx/>
              <a:buFontTx/>
              <a:buNone/>
            </a:pPr>
            <a:r>
              <a:rPr lang="en-US" sz="1600" b="1" dirty="0" err="1">
                <a:solidFill>
                  <a:schemeClr val="bg1"/>
                </a:solidFill>
                <a:cs typeface="Arial"/>
              </a:rPr>
              <a:t>Hauptvariablen</a:t>
            </a:r>
            <a:endParaRPr lang="en-US" sz="1600" b="1" dirty="0">
              <a:solidFill>
                <a:schemeClr val="bg1"/>
              </a:solidFill>
              <a:cs typeface="Arial"/>
            </a:endParaRPr>
          </a:p>
        </p:txBody>
      </p:sp>
      <p:sp>
        <p:nvSpPr>
          <p:cNvPr id="4" name="Rechteck 3">
            <a:extLst>
              <a:ext uri="{FF2B5EF4-FFF2-40B4-BE49-F238E27FC236}">
                <a16:creationId xmlns:a16="http://schemas.microsoft.com/office/drawing/2014/main" id="{236AB220-0498-4018-8B6A-24CACE351651}"/>
              </a:ext>
            </a:extLst>
          </p:cNvPr>
          <p:cNvSpPr/>
          <p:nvPr/>
        </p:nvSpPr>
        <p:spPr>
          <a:xfrm>
            <a:off x="3935308" y="2012719"/>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Differential Benefits</a:t>
            </a:r>
          </a:p>
          <a:p>
            <a:pPr algn="ctr">
              <a:lnSpc>
                <a:spcPct val="104000"/>
              </a:lnSpc>
            </a:pPr>
            <a:r>
              <a:rPr lang="de-CH" sz="1400" dirty="0">
                <a:solidFill>
                  <a:schemeClr val="bg2">
                    <a:lumMod val="50000"/>
                  </a:schemeClr>
                </a:solidFill>
                <a:cs typeface="Arial"/>
              </a:rPr>
              <a:t>(Gulati &amp; Wang, 2003)</a:t>
            </a:r>
          </a:p>
        </p:txBody>
      </p:sp>
      <p:sp>
        <p:nvSpPr>
          <p:cNvPr id="8" name="Rechteck 7">
            <a:extLst>
              <a:ext uri="{FF2B5EF4-FFF2-40B4-BE49-F238E27FC236}">
                <a16:creationId xmlns:a16="http://schemas.microsoft.com/office/drawing/2014/main" id="{CF3FA372-EBB2-452B-8A67-FF0E69C631D5}"/>
              </a:ext>
            </a:extLst>
          </p:cNvPr>
          <p:cNvSpPr/>
          <p:nvPr/>
        </p:nvSpPr>
        <p:spPr>
          <a:xfrm>
            <a:off x="3935308" y="2751021"/>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Direkte Board </a:t>
            </a:r>
            <a:r>
              <a:rPr lang="de-CH" sz="1400" b="1" dirty="0" err="1">
                <a:solidFill>
                  <a:schemeClr val="bg2">
                    <a:lumMod val="50000"/>
                  </a:schemeClr>
                </a:solidFill>
                <a:cs typeface="Arial"/>
              </a:rPr>
              <a:t>Interlocks</a:t>
            </a:r>
            <a:br>
              <a:rPr lang="de-CH" sz="1400" b="1" dirty="0">
                <a:solidFill>
                  <a:schemeClr val="bg2">
                    <a:lumMod val="50000"/>
                  </a:schemeClr>
                </a:solidFill>
                <a:cs typeface="Arial"/>
              </a:rPr>
            </a:br>
            <a:r>
              <a:rPr lang="de-CH" sz="1400" dirty="0">
                <a:solidFill>
                  <a:schemeClr val="bg2">
                    <a:lumMod val="50000"/>
                  </a:schemeClr>
                </a:solidFill>
                <a:cs typeface="Arial"/>
              </a:rPr>
              <a:t>(</a:t>
            </a:r>
            <a:r>
              <a:rPr lang="de-CH" sz="1400" dirty="0" err="1">
                <a:solidFill>
                  <a:schemeClr val="bg2">
                    <a:lumMod val="50000"/>
                  </a:schemeClr>
                </a:solidFill>
                <a:cs typeface="Arial"/>
              </a:rPr>
              <a:t>Mizruchi</a:t>
            </a:r>
            <a:r>
              <a:rPr lang="de-CH" sz="1400" dirty="0">
                <a:solidFill>
                  <a:schemeClr val="bg2">
                    <a:lumMod val="50000"/>
                  </a:schemeClr>
                </a:solidFill>
                <a:cs typeface="Arial"/>
              </a:rPr>
              <a:t>, 1996)</a:t>
            </a:r>
          </a:p>
        </p:txBody>
      </p:sp>
      <p:sp>
        <p:nvSpPr>
          <p:cNvPr id="9" name="Rechteck 8">
            <a:extLst>
              <a:ext uri="{FF2B5EF4-FFF2-40B4-BE49-F238E27FC236}">
                <a16:creationId xmlns:a16="http://schemas.microsoft.com/office/drawing/2014/main" id="{C9EF57A0-628E-4A4C-985C-4FE7FBC1F091}"/>
              </a:ext>
            </a:extLst>
          </p:cNvPr>
          <p:cNvSpPr/>
          <p:nvPr/>
        </p:nvSpPr>
        <p:spPr>
          <a:xfrm>
            <a:off x="3935308" y="3489324"/>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Indirekte Board </a:t>
            </a:r>
            <a:r>
              <a:rPr lang="de-CH" sz="1400" b="1" dirty="0" err="1">
                <a:solidFill>
                  <a:schemeClr val="bg2">
                    <a:lumMod val="50000"/>
                  </a:schemeClr>
                </a:solidFill>
                <a:cs typeface="Arial"/>
              </a:rPr>
              <a:t>Interlocks</a:t>
            </a:r>
            <a:br>
              <a:rPr lang="de-CH" sz="1400" b="1" dirty="0">
                <a:solidFill>
                  <a:schemeClr val="bg2">
                    <a:lumMod val="50000"/>
                  </a:schemeClr>
                </a:solidFill>
                <a:cs typeface="Arial"/>
              </a:rPr>
            </a:br>
            <a:r>
              <a:rPr lang="de-CH" sz="1400" dirty="0">
                <a:solidFill>
                  <a:schemeClr val="bg2">
                    <a:lumMod val="50000"/>
                  </a:schemeClr>
                </a:solidFill>
                <a:cs typeface="Arial"/>
              </a:rPr>
              <a:t>(Burt, 1992)</a:t>
            </a:r>
          </a:p>
        </p:txBody>
      </p:sp>
      <p:sp>
        <p:nvSpPr>
          <p:cNvPr id="10" name="Rechteck 9">
            <a:extLst>
              <a:ext uri="{FF2B5EF4-FFF2-40B4-BE49-F238E27FC236}">
                <a16:creationId xmlns:a16="http://schemas.microsoft.com/office/drawing/2014/main" id="{ACCA6E2C-DD11-4BF4-A532-2C40D9971C53}"/>
              </a:ext>
            </a:extLst>
          </p:cNvPr>
          <p:cNvSpPr/>
          <p:nvPr/>
        </p:nvSpPr>
        <p:spPr>
          <a:xfrm>
            <a:off x="3935308" y="4227626"/>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Relative Board Power</a:t>
            </a:r>
            <a:br>
              <a:rPr lang="de-CH" sz="1400" b="1" dirty="0">
                <a:solidFill>
                  <a:schemeClr val="bg2">
                    <a:lumMod val="50000"/>
                  </a:schemeClr>
                </a:solidFill>
                <a:cs typeface="Arial"/>
              </a:rPr>
            </a:br>
            <a:r>
              <a:rPr lang="de-CH" sz="1400" dirty="0">
                <a:solidFill>
                  <a:schemeClr val="bg2">
                    <a:lumMod val="50000"/>
                  </a:schemeClr>
                </a:solidFill>
                <a:cs typeface="Arial"/>
              </a:rPr>
              <a:t>(Haynes &amp; Hillman, 2010)</a:t>
            </a:r>
          </a:p>
        </p:txBody>
      </p:sp>
      <p:sp>
        <p:nvSpPr>
          <p:cNvPr id="11" name="Rechteck 10">
            <a:extLst>
              <a:ext uri="{FF2B5EF4-FFF2-40B4-BE49-F238E27FC236}">
                <a16:creationId xmlns:a16="http://schemas.microsoft.com/office/drawing/2014/main" id="{12797C01-4BB8-4241-A572-4D4C24C3D4C5}"/>
              </a:ext>
            </a:extLst>
          </p:cNvPr>
          <p:cNvSpPr/>
          <p:nvPr/>
        </p:nvSpPr>
        <p:spPr>
          <a:xfrm>
            <a:off x="3934038" y="4965928"/>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Relative Firm Status</a:t>
            </a:r>
            <a:br>
              <a:rPr lang="de-CH" sz="1400" b="1" dirty="0">
                <a:solidFill>
                  <a:schemeClr val="bg2">
                    <a:lumMod val="50000"/>
                  </a:schemeClr>
                </a:solidFill>
                <a:cs typeface="Arial"/>
              </a:rPr>
            </a:br>
            <a:r>
              <a:rPr lang="de-DE" sz="1400" dirty="0">
                <a:solidFill>
                  <a:schemeClr val="bg2">
                    <a:lumMod val="50000"/>
                  </a:schemeClr>
                </a:solidFill>
                <a:cs typeface="Arial"/>
              </a:rPr>
              <a:t>(</a:t>
            </a:r>
            <a:r>
              <a:rPr lang="de-DE" sz="1400" dirty="0" err="1">
                <a:solidFill>
                  <a:schemeClr val="bg2">
                    <a:lumMod val="50000"/>
                  </a:schemeClr>
                </a:solidFill>
                <a:cs typeface="Arial"/>
              </a:rPr>
              <a:t>Bonacich</a:t>
            </a:r>
            <a:r>
              <a:rPr lang="de-DE" sz="1400" dirty="0">
                <a:solidFill>
                  <a:schemeClr val="bg2">
                    <a:lumMod val="50000"/>
                  </a:schemeClr>
                </a:solidFill>
                <a:cs typeface="Arial"/>
              </a:rPr>
              <a:t>, 1987;</a:t>
            </a:r>
            <a:br>
              <a:rPr lang="de-DE" sz="1400" dirty="0">
                <a:solidFill>
                  <a:schemeClr val="bg2">
                    <a:lumMod val="50000"/>
                  </a:schemeClr>
                </a:solidFill>
                <a:cs typeface="Arial"/>
              </a:rPr>
            </a:br>
            <a:r>
              <a:rPr lang="de-DE" sz="1400" dirty="0">
                <a:solidFill>
                  <a:schemeClr val="bg2">
                    <a:lumMod val="50000"/>
                  </a:schemeClr>
                </a:solidFill>
                <a:cs typeface="Arial"/>
              </a:rPr>
              <a:t>Lin et al., 2009)</a:t>
            </a:r>
            <a:endParaRPr lang="de-CH" sz="1400" dirty="0">
              <a:solidFill>
                <a:schemeClr val="bg2">
                  <a:lumMod val="50000"/>
                </a:schemeClr>
              </a:solidFill>
              <a:cs typeface="Arial"/>
            </a:endParaRPr>
          </a:p>
        </p:txBody>
      </p:sp>
      <p:sp>
        <p:nvSpPr>
          <p:cNvPr id="7" name="Rectangle 5">
            <a:extLst>
              <a:ext uri="{FF2B5EF4-FFF2-40B4-BE49-F238E27FC236}">
                <a16:creationId xmlns:a16="http://schemas.microsoft.com/office/drawing/2014/main" id="{BBEEA09B-8226-47BC-998D-137895C34FA9}"/>
              </a:ext>
            </a:extLst>
          </p:cNvPr>
          <p:cNvSpPr>
            <a:spLocks noChangeArrowheads="1"/>
          </p:cNvSpPr>
          <p:nvPr/>
        </p:nvSpPr>
        <p:spPr bwMode="auto">
          <a:xfrm>
            <a:off x="8901542" y="1603076"/>
            <a:ext cx="2328751" cy="360515"/>
          </a:xfrm>
          <a:prstGeom prst="rect">
            <a:avLst/>
          </a:prstGeom>
          <a:solidFill>
            <a:srgbClr val="122769"/>
          </a:solidFill>
          <a:ln w="12700" algn="ctr">
            <a:noFill/>
            <a:miter lim="800000"/>
            <a:headEnd/>
            <a:tailEnd/>
          </a:ln>
          <a:effectLst/>
        </p:spPr>
        <p:txBody>
          <a:bodyPr wrap="square" lIns="36000" tIns="72000" rIns="36000" bIns="72000" anchor="ctr">
            <a:noAutofit/>
          </a:bodyPr>
          <a:lstStyle/>
          <a:p>
            <a:pPr algn="ctr">
              <a:lnSpc>
                <a:spcPct val="104000"/>
              </a:lnSpc>
              <a:buClrTx/>
              <a:buSzTx/>
              <a:buFontTx/>
              <a:buNone/>
            </a:pPr>
            <a:r>
              <a:rPr lang="en-US" sz="1600" b="1" dirty="0">
                <a:solidFill>
                  <a:schemeClr val="bg1"/>
                </a:solidFill>
                <a:cs typeface="Arial"/>
              </a:rPr>
              <a:t>Allianz </a:t>
            </a:r>
            <a:r>
              <a:rPr lang="en-US" sz="1600" b="1" dirty="0" err="1">
                <a:solidFill>
                  <a:schemeClr val="bg1"/>
                </a:solidFill>
                <a:cs typeface="Arial"/>
              </a:rPr>
              <a:t>Kontroll</a:t>
            </a:r>
            <a:r>
              <a:rPr lang="en-US" sz="1600" b="1" dirty="0">
                <a:solidFill>
                  <a:schemeClr val="bg1"/>
                </a:solidFill>
                <a:cs typeface="Arial"/>
              </a:rPr>
              <a:t>-Vars.</a:t>
            </a:r>
          </a:p>
        </p:txBody>
      </p:sp>
      <p:sp>
        <p:nvSpPr>
          <p:cNvPr id="19" name="Rechteck 18">
            <a:extLst>
              <a:ext uri="{FF2B5EF4-FFF2-40B4-BE49-F238E27FC236}">
                <a16:creationId xmlns:a16="http://schemas.microsoft.com/office/drawing/2014/main" id="{E1FA41ED-055A-42D1-8E94-EDD1D6F38FB4}"/>
              </a:ext>
            </a:extLst>
          </p:cNvPr>
          <p:cNvSpPr/>
          <p:nvPr/>
        </p:nvSpPr>
        <p:spPr>
          <a:xfrm>
            <a:off x="8901542" y="2012718"/>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Allianztyp Indikator</a:t>
            </a:r>
          </a:p>
        </p:txBody>
      </p:sp>
      <p:sp>
        <p:nvSpPr>
          <p:cNvPr id="20" name="Rechteck 19">
            <a:extLst>
              <a:ext uri="{FF2B5EF4-FFF2-40B4-BE49-F238E27FC236}">
                <a16:creationId xmlns:a16="http://schemas.microsoft.com/office/drawing/2014/main" id="{8679CC07-DAF2-4551-95E9-E86947B4F5D2}"/>
              </a:ext>
            </a:extLst>
          </p:cNvPr>
          <p:cNvSpPr/>
          <p:nvPr/>
        </p:nvSpPr>
        <p:spPr>
          <a:xfrm>
            <a:off x="8901542" y="2537216"/>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Technologische Allianz Indikator</a:t>
            </a:r>
          </a:p>
        </p:txBody>
      </p:sp>
      <p:sp>
        <p:nvSpPr>
          <p:cNvPr id="21" name="Rechteck 20">
            <a:extLst>
              <a:ext uri="{FF2B5EF4-FFF2-40B4-BE49-F238E27FC236}">
                <a16:creationId xmlns:a16="http://schemas.microsoft.com/office/drawing/2014/main" id="{A55BC7CF-92FB-4695-9368-6CF901048EC0}"/>
              </a:ext>
            </a:extLst>
          </p:cNvPr>
          <p:cNvSpPr/>
          <p:nvPr/>
        </p:nvSpPr>
        <p:spPr>
          <a:xfrm>
            <a:off x="8901542" y="3061714"/>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R</a:t>
            </a:r>
            <a:r>
              <a:rPr lang="de-CH" sz="1400" b="1">
                <a:solidFill>
                  <a:schemeClr val="bg2">
                    <a:lumMod val="50000"/>
                  </a:schemeClr>
                </a:solidFill>
                <a:cs typeface="Arial"/>
              </a:rPr>
              <a:t>&amp;D Allianz</a:t>
            </a:r>
            <a:br>
              <a:rPr lang="de-CH" sz="1400" b="1">
                <a:solidFill>
                  <a:schemeClr val="bg2">
                    <a:lumMod val="50000"/>
                  </a:schemeClr>
                </a:solidFill>
                <a:cs typeface="Arial"/>
              </a:rPr>
            </a:br>
            <a:r>
              <a:rPr lang="de-CH" sz="1400" b="1">
                <a:solidFill>
                  <a:schemeClr val="bg2">
                    <a:lumMod val="50000"/>
                  </a:schemeClr>
                </a:solidFill>
                <a:cs typeface="Arial"/>
              </a:rPr>
              <a:t>Indikator</a:t>
            </a:r>
            <a:endParaRPr lang="de-CH" sz="1400" b="1" dirty="0">
              <a:solidFill>
                <a:schemeClr val="bg2">
                  <a:lumMod val="50000"/>
                </a:schemeClr>
              </a:solidFill>
              <a:cs typeface="Arial"/>
            </a:endParaRPr>
          </a:p>
        </p:txBody>
      </p:sp>
      <p:sp>
        <p:nvSpPr>
          <p:cNvPr id="22" name="Rechteck 21">
            <a:extLst>
              <a:ext uri="{FF2B5EF4-FFF2-40B4-BE49-F238E27FC236}">
                <a16:creationId xmlns:a16="http://schemas.microsoft.com/office/drawing/2014/main" id="{3BBB0756-E608-4706-8CA5-E0CD38DA5CCA}"/>
              </a:ext>
            </a:extLst>
          </p:cNvPr>
          <p:cNvSpPr/>
          <p:nvPr/>
        </p:nvSpPr>
        <p:spPr>
          <a:xfrm>
            <a:off x="8900900" y="3586212"/>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Internationale Allianz Indikator</a:t>
            </a:r>
          </a:p>
        </p:txBody>
      </p:sp>
      <p:sp>
        <p:nvSpPr>
          <p:cNvPr id="23" name="Rechteck 22">
            <a:extLst>
              <a:ext uri="{FF2B5EF4-FFF2-40B4-BE49-F238E27FC236}">
                <a16:creationId xmlns:a16="http://schemas.microsoft.com/office/drawing/2014/main" id="{B32444F0-F213-4340-AF44-BCEC8EDE4429}"/>
              </a:ext>
            </a:extLst>
          </p:cNvPr>
          <p:cNvSpPr/>
          <p:nvPr/>
        </p:nvSpPr>
        <p:spPr>
          <a:xfrm>
            <a:off x="8901542" y="4110709"/>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Related Scope</a:t>
            </a:r>
            <a:endParaRPr lang="de-CH" sz="1400" b="1" dirty="0">
              <a:solidFill>
                <a:schemeClr val="bg2">
                  <a:lumMod val="50000"/>
                </a:schemeClr>
              </a:solidFill>
              <a:cs typeface="Arial"/>
            </a:endParaRPr>
          </a:p>
        </p:txBody>
      </p:sp>
      <p:sp>
        <p:nvSpPr>
          <p:cNvPr id="24" name="Rechteck 23">
            <a:extLst>
              <a:ext uri="{FF2B5EF4-FFF2-40B4-BE49-F238E27FC236}">
                <a16:creationId xmlns:a16="http://schemas.microsoft.com/office/drawing/2014/main" id="{02899C4F-6CA0-480F-9EA6-AA1E6EDAE9B5}"/>
              </a:ext>
            </a:extLst>
          </p:cNvPr>
          <p:cNvSpPr/>
          <p:nvPr/>
        </p:nvSpPr>
        <p:spPr>
          <a:xfrm>
            <a:off x="8901542" y="4635207"/>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a:solidFill>
                  <a:schemeClr val="bg2">
                    <a:lumMod val="50000"/>
                  </a:schemeClr>
                </a:solidFill>
                <a:cs typeface="Arial"/>
              </a:rPr>
              <a:t>Industry Complementarity</a:t>
            </a:r>
            <a:endParaRPr lang="de-CH" sz="1400" b="1" dirty="0">
              <a:solidFill>
                <a:schemeClr val="bg2">
                  <a:lumMod val="50000"/>
                </a:schemeClr>
              </a:solidFill>
              <a:cs typeface="Arial"/>
            </a:endParaRPr>
          </a:p>
        </p:txBody>
      </p:sp>
      <p:sp>
        <p:nvSpPr>
          <p:cNvPr id="25" name="Rechteck 24">
            <a:extLst>
              <a:ext uri="{FF2B5EF4-FFF2-40B4-BE49-F238E27FC236}">
                <a16:creationId xmlns:a16="http://schemas.microsoft.com/office/drawing/2014/main" id="{309D6BF5-865B-4B84-8E75-09746DF30B3A}"/>
              </a:ext>
            </a:extLst>
          </p:cNvPr>
          <p:cNvSpPr/>
          <p:nvPr/>
        </p:nvSpPr>
        <p:spPr>
          <a:xfrm>
            <a:off x="8900900" y="5159706"/>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36000" tIns="72000" rIns="36000" bIns="72000" anchor="ctr">
            <a:noAutofit/>
          </a:bodyPr>
          <a:lstStyle/>
          <a:p>
            <a:pPr algn="ctr">
              <a:lnSpc>
                <a:spcPct val="104000"/>
              </a:lnSpc>
            </a:pPr>
            <a:r>
              <a:rPr lang="de-CH" sz="1400" b="1" dirty="0">
                <a:solidFill>
                  <a:schemeClr val="bg2">
                    <a:lumMod val="50000"/>
                  </a:schemeClr>
                </a:solidFill>
                <a:cs typeface="Arial"/>
              </a:rPr>
              <a:t>Industry Growth</a:t>
            </a:r>
          </a:p>
        </p:txBody>
      </p:sp>
      <p:sp>
        <p:nvSpPr>
          <p:cNvPr id="32" name="Rectangle 5">
            <a:extLst>
              <a:ext uri="{FF2B5EF4-FFF2-40B4-BE49-F238E27FC236}">
                <a16:creationId xmlns:a16="http://schemas.microsoft.com/office/drawing/2014/main" id="{63ED8591-C4AA-4739-A610-623415D12FEE}"/>
              </a:ext>
            </a:extLst>
          </p:cNvPr>
          <p:cNvSpPr>
            <a:spLocks noChangeArrowheads="1"/>
          </p:cNvSpPr>
          <p:nvPr/>
        </p:nvSpPr>
        <p:spPr bwMode="auto">
          <a:xfrm>
            <a:off x="289904" y="1603076"/>
            <a:ext cx="3490096" cy="107879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bg1"/>
                </a:solidFill>
              </a:rPr>
              <a:t>2.100</a:t>
            </a:r>
            <a:br>
              <a:rPr lang="en-US" b="1" dirty="0">
                <a:solidFill>
                  <a:schemeClr val="bg1"/>
                </a:solidFill>
              </a:rPr>
            </a:br>
            <a:r>
              <a:rPr lang="en-US" b="1" dirty="0" err="1">
                <a:solidFill>
                  <a:schemeClr val="bg1"/>
                </a:solidFill>
              </a:rPr>
              <a:t>Strategische</a:t>
            </a:r>
            <a:r>
              <a:rPr lang="en-US" b="1" dirty="0">
                <a:solidFill>
                  <a:schemeClr val="bg1"/>
                </a:solidFill>
              </a:rPr>
              <a:t> </a:t>
            </a:r>
            <a:r>
              <a:rPr lang="en-US" b="1" dirty="0" err="1">
                <a:solidFill>
                  <a:schemeClr val="bg1"/>
                </a:solidFill>
              </a:rPr>
              <a:t>Allianzen</a:t>
            </a:r>
            <a:endParaRPr lang="en-US" b="1" dirty="0">
              <a:solidFill>
                <a:schemeClr val="bg1"/>
              </a:solidFill>
            </a:endParaRPr>
          </a:p>
        </p:txBody>
      </p:sp>
      <p:sp>
        <p:nvSpPr>
          <p:cNvPr id="33" name="Rectangle 5">
            <a:extLst>
              <a:ext uri="{FF2B5EF4-FFF2-40B4-BE49-F238E27FC236}">
                <a16:creationId xmlns:a16="http://schemas.microsoft.com/office/drawing/2014/main" id="{76974758-9426-4C9E-A44C-D33735BEA1F0}"/>
              </a:ext>
            </a:extLst>
          </p:cNvPr>
          <p:cNvSpPr>
            <a:spLocks noChangeArrowheads="1"/>
          </p:cNvSpPr>
          <p:nvPr/>
        </p:nvSpPr>
        <p:spPr bwMode="auto">
          <a:xfrm>
            <a:off x="289904" y="4965928"/>
            <a:ext cx="3490096" cy="669148"/>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a:solidFill>
                  <a:schemeClr val="accent5"/>
                </a:solidFill>
              </a:rPr>
              <a:t>Multiple Regression</a:t>
            </a:r>
            <a:endParaRPr lang="en-US" b="1" dirty="0">
              <a:solidFill>
                <a:schemeClr val="accent5"/>
              </a:solidFill>
            </a:endParaRPr>
          </a:p>
        </p:txBody>
      </p:sp>
      <p:sp>
        <p:nvSpPr>
          <p:cNvPr id="34" name="Rectangle 5">
            <a:extLst>
              <a:ext uri="{FF2B5EF4-FFF2-40B4-BE49-F238E27FC236}">
                <a16:creationId xmlns:a16="http://schemas.microsoft.com/office/drawing/2014/main" id="{8AD778B8-9C43-4E0E-B93F-C65ABA7381AD}"/>
              </a:ext>
            </a:extLst>
          </p:cNvPr>
          <p:cNvSpPr>
            <a:spLocks noChangeArrowheads="1"/>
          </p:cNvSpPr>
          <p:nvPr/>
        </p:nvSpPr>
        <p:spPr bwMode="auto">
          <a:xfrm>
            <a:off x="289904" y="2751021"/>
            <a:ext cx="3490096" cy="66914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b="1">
                <a:solidFill>
                  <a:schemeClr val="accent1"/>
                </a:solidFill>
              </a:rPr>
              <a:t> U.S., Kanadische,</a:t>
            </a:r>
          </a:p>
          <a:p>
            <a:pPr algn="ctr"/>
            <a:r>
              <a:rPr lang="de-DE" b="1" dirty="0">
                <a:solidFill>
                  <a:schemeClr val="accent1"/>
                </a:solidFill>
              </a:rPr>
              <a:t>und Britische Unternehmen</a:t>
            </a:r>
          </a:p>
        </p:txBody>
      </p:sp>
      <p:sp>
        <p:nvSpPr>
          <p:cNvPr id="35" name="Rectangle 5">
            <a:extLst>
              <a:ext uri="{FF2B5EF4-FFF2-40B4-BE49-F238E27FC236}">
                <a16:creationId xmlns:a16="http://schemas.microsoft.com/office/drawing/2014/main" id="{254E6653-F884-4863-A1B3-B3239193FA8B}"/>
              </a:ext>
            </a:extLst>
          </p:cNvPr>
          <p:cNvSpPr>
            <a:spLocks noChangeArrowheads="1"/>
          </p:cNvSpPr>
          <p:nvPr/>
        </p:nvSpPr>
        <p:spPr bwMode="auto">
          <a:xfrm>
            <a:off x="288441" y="3492937"/>
            <a:ext cx="3490096" cy="66914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108000" tIns="72000" rIns="72000" bIns="72000" anchor="ctr">
            <a:noAutofit/>
          </a:bodyPr>
          <a:lstStyle/>
          <a:p>
            <a:pPr algn="ctr">
              <a:lnSpc>
                <a:spcPct val="104000"/>
              </a:lnSpc>
            </a:pPr>
            <a:r>
              <a:rPr lang="en-US" b="1" dirty="0">
                <a:solidFill>
                  <a:schemeClr val="accent3"/>
                </a:solidFill>
              </a:rPr>
              <a:t>2002 </a:t>
            </a:r>
            <a:r>
              <a:rPr lang="en-US" b="1">
                <a:solidFill>
                  <a:schemeClr val="accent3"/>
                </a:solidFill>
              </a:rPr>
              <a:t>- 2021</a:t>
            </a:r>
            <a:endParaRPr lang="en-US" b="1" dirty="0">
              <a:solidFill>
                <a:schemeClr val="accent3"/>
              </a:solidFill>
            </a:endParaRPr>
          </a:p>
        </p:txBody>
      </p:sp>
      <p:sp>
        <p:nvSpPr>
          <p:cNvPr id="36" name="Rectangle 5">
            <a:extLst>
              <a:ext uri="{FF2B5EF4-FFF2-40B4-BE49-F238E27FC236}">
                <a16:creationId xmlns:a16="http://schemas.microsoft.com/office/drawing/2014/main" id="{0F0C3357-E09F-4BD0-B7C2-3C4AE8AC87F4}"/>
              </a:ext>
            </a:extLst>
          </p:cNvPr>
          <p:cNvSpPr>
            <a:spLocks noChangeArrowheads="1"/>
          </p:cNvSpPr>
          <p:nvPr/>
        </p:nvSpPr>
        <p:spPr bwMode="auto">
          <a:xfrm>
            <a:off x="289904" y="4227626"/>
            <a:ext cx="3490096" cy="669148"/>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solidFill>
                  <a:schemeClr val="accent5"/>
                </a:solidFill>
              </a:rPr>
              <a:t>Netzwerkanalyse</a:t>
            </a:r>
            <a:endParaRPr lang="en-US" b="1" dirty="0">
              <a:solidFill>
                <a:schemeClr val="accent5"/>
              </a:solidFill>
            </a:endParaRPr>
          </a:p>
        </p:txBody>
      </p:sp>
    </p:spTree>
    <p:extLst>
      <p:ext uri="{BB962C8B-B14F-4D97-AF65-F5344CB8AC3E}">
        <p14:creationId xmlns:p14="http://schemas.microsoft.com/office/powerpoint/2010/main" val="783201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EB4EA34-E0B6-408C-B74E-03B9914597AF}"/>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7EAC3C1F-77DB-498A-99EF-6CC0804CCD36}"/>
              </a:ext>
            </a:extLst>
          </p:cNvPr>
          <p:cNvSpPr>
            <a:spLocks noGrp="1"/>
          </p:cNvSpPr>
          <p:nvPr>
            <p:ph type="body" sz="quarter" idx="10"/>
          </p:nvPr>
        </p:nvSpPr>
        <p:spPr/>
        <p:txBody>
          <a:bodyPr/>
          <a:lstStyle/>
          <a:p>
            <a:r>
              <a:rPr lang="de-CH" dirty="0"/>
              <a:t>Ergebnisse</a:t>
            </a:r>
          </a:p>
        </p:txBody>
      </p:sp>
      <p:cxnSp>
        <p:nvCxnSpPr>
          <p:cNvPr id="5" name="Gerade Verbindung mit Pfeil 4">
            <a:extLst>
              <a:ext uri="{FF2B5EF4-FFF2-40B4-BE49-F238E27FC236}">
                <a16:creationId xmlns:a16="http://schemas.microsoft.com/office/drawing/2014/main" id="{2F1D1787-6543-4128-A259-1A9FABD19812}"/>
              </a:ext>
            </a:extLst>
          </p:cNvPr>
          <p:cNvCxnSpPr>
            <a:cxnSpLocks/>
            <a:stCxn id="6" idx="2"/>
          </p:cNvCxnSpPr>
          <p:nvPr/>
        </p:nvCxnSpPr>
        <p:spPr>
          <a:xfrm flipH="1">
            <a:off x="4542438" y="2026515"/>
            <a:ext cx="56885" cy="14089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 name="Rechteck 5">
            <a:extLst>
              <a:ext uri="{FF2B5EF4-FFF2-40B4-BE49-F238E27FC236}">
                <a16:creationId xmlns:a16="http://schemas.microsoft.com/office/drawing/2014/main" id="{DBE64687-3C8A-49AD-8F9C-ED5191CDB203}"/>
              </a:ext>
            </a:extLst>
          </p:cNvPr>
          <p:cNvSpPr/>
          <p:nvPr/>
        </p:nvSpPr>
        <p:spPr>
          <a:xfrm>
            <a:off x="3650490" y="13065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Relative</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Board Power</a:t>
            </a:r>
          </a:p>
        </p:txBody>
      </p:sp>
      <p:sp>
        <p:nvSpPr>
          <p:cNvPr id="7" name="Rechteck 6">
            <a:extLst>
              <a:ext uri="{FF2B5EF4-FFF2-40B4-BE49-F238E27FC236}">
                <a16:creationId xmlns:a16="http://schemas.microsoft.com/office/drawing/2014/main" id="{BB61E44D-0C12-413A-B4F3-BEFCA55A1B79}"/>
              </a:ext>
            </a:extLst>
          </p:cNvPr>
          <p:cNvSpPr/>
          <p:nvPr/>
        </p:nvSpPr>
        <p:spPr>
          <a:xfrm>
            <a:off x="4757664"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8" name="Rechteck 7">
            <a:extLst>
              <a:ext uri="{FF2B5EF4-FFF2-40B4-BE49-F238E27FC236}">
                <a16:creationId xmlns:a16="http://schemas.microsoft.com/office/drawing/2014/main" id="{D04614FD-C93C-4751-AF00-758BFD007928}"/>
              </a:ext>
            </a:extLst>
          </p:cNvPr>
          <p:cNvSpPr/>
          <p:nvPr/>
        </p:nvSpPr>
        <p:spPr>
          <a:xfrm>
            <a:off x="6734365"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cxnSp>
        <p:nvCxnSpPr>
          <p:cNvPr id="10" name="Gerade Verbindung mit Pfeil 9">
            <a:extLst>
              <a:ext uri="{FF2B5EF4-FFF2-40B4-BE49-F238E27FC236}">
                <a16:creationId xmlns:a16="http://schemas.microsoft.com/office/drawing/2014/main" id="{B7E52D47-6735-4FE3-A464-AA2CBE41B176}"/>
              </a:ext>
            </a:extLst>
          </p:cNvPr>
          <p:cNvCxnSpPr>
            <a:cxnSpLocks/>
            <a:stCxn id="11" idx="2"/>
          </p:cNvCxnSpPr>
          <p:nvPr/>
        </p:nvCxnSpPr>
        <p:spPr>
          <a:xfrm flipH="1">
            <a:off x="6469166" y="2026515"/>
            <a:ext cx="151558" cy="159489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1" name="Rechteck 10">
            <a:extLst>
              <a:ext uri="{FF2B5EF4-FFF2-40B4-BE49-F238E27FC236}">
                <a16:creationId xmlns:a16="http://schemas.microsoft.com/office/drawing/2014/main" id="{5CAAF4A0-CD20-4081-8C6C-533B0DA084A0}"/>
              </a:ext>
            </a:extLst>
          </p:cNvPr>
          <p:cNvSpPr/>
          <p:nvPr/>
        </p:nvSpPr>
        <p:spPr>
          <a:xfrm>
            <a:off x="5671891" y="1306515"/>
            <a:ext cx="1897666" cy="720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Relative</a:t>
            </a:r>
            <a:br>
              <a:rPr lang="en-AU" sz="1400" b="1" dirty="0">
                <a:solidFill>
                  <a:schemeClr val="tx1"/>
                </a:solidFill>
                <a:cs typeface="Arial" panose="020B0604020202020204" pitchFamily="34" charset="0"/>
              </a:rPr>
            </a:br>
            <a:r>
              <a:rPr lang="en-AU" sz="1400" b="1" dirty="0">
                <a:solidFill>
                  <a:schemeClr val="tx1"/>
                </a:solidFill>
                <a:cs typeface="Arial" panose="020B0604020202020204" pitchFamily="34" charset="0"/>
              </a:rPr>
              <a:t>Firm Status</a:t>
            </a:r>
          </a:p>
        </p:txBody>
      </p:sp>
      <p:sp>
        <p:nvSpPr>
          <p:cNvPr id="17" name="Rechteck 16">
            <a:extLst>
              <a:ext uri="{FF2B5EF4-FFF2-40B4-BE49-F238E27FC236}">
                <a16:creationId xmlns:a16="http://schemas.microsoft.com/office/drawing/2014/main" id="{B33748EE-D571-43C1-B85B-D6293B891E92}"/>
              </a:ext>
            </a:extLst>
          </p:cNvPr>
          <p:cNvSpPr/>
          <p:nvPr/>
        </p:nvSpPr>
        <p:spPr>
          <a:xfrm>
            <a:off x="8535632" y="3660247"/>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Differential</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Benefits</a:t>
            </a:r>
          </a:p>
        </p:txBody>
      </p:sp>
      <p:sp>
        <p:nvSpPr>
          <p:cNvPr id="18" name="Rechteck 17">
            <a:extLst>
              <a:ext uri="{FF2B5EF4-FFF2-40B4-BE49-F238E27FC236}">
                <a16:creationId xmlns:a16="http://schemas.microsoft.com/office/drawing/2014/main" id="{2A74B342-12C9-43A3-8276-0D63441C4640}"/>
              </a:ext>
            </a:extLst>
          </p:cNvPr>
          <p:cNvSpPr/>
          <p:nvPr/>
        </p:nvSpPr>
        <p:spPr>
          <a:xfrm>
            <a:off x="4702336" y="4734916"/>
            <a:ext cx="2117400" cy="3088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Main effects</a:t>
            </a:r>
          </a:p>
        </p:txBody>
      </p:sp>
      <p:cxnSp>
        <p:nvCxnSpPr>
          <p:cNvPr id="19" name="Gerade Verbindung mit Pfeil 18">
            <a:extLst>
              <a:ext uri="{FF2B5EF4-FFF2-40B4-BE49-F238E27FC236}">
                <a16:creationId xmlns:a16="http://schemas.microsoft.com/office/drawing/2014/main" id="{DD7BAB35-0E32-43D6-8022-3AE077F176A0}"/>
              </a:ext>
            </a:extLst>
          </p:cNvPr>
          <p:cNvCxnSpPr>
            <a:cxnSpLocks/>
            <a:stCxn id="16" idx="3"/>
            <a:endCxn id="17" idx="1"/>
          </p:cNvCxnSpPr>
          <p:nvPr/>
        </p:nvCxnSpPr>
        <p:spPr>
          <a:xfrm>
            <a:off x="3217219" y="3435424"/>
            <a:ext cx="5318413" cy="58447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6" name="Rechteck 15">
            <a:extLst>
              <a:ext uri="{FF2B5EF4-FFF2-40B4-BE49-F238E27FC236}">
                <a16:creationId xmlns:a16="http://schemas.microsoft.com/office/drawing/2014/main" id="{B2CA1D0A-2441-4FF1-A4A3-76954A7985DB}"/>
              </a:ext>
            </a:extLst>
          </p:cNvPr>
          <p:cNvSpPr/>
          <p:nvPr/>
        </p:nvSpPr>
        <p:spPr>
          <a:xfrm>
            <a:off x="579415" y="3075773"/>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Direkte</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Board Interlocks</a:t>
            </a:r>
          </a:p>
        </p:txBody>
      </p:sp>
      <p:sp>
        <p:nvSpPr>
          <p:cNvPr id="21" name="Rechteck 20">
            <a:extLst>
              <a:ext uri="{FF2B5EF4-FFF2-40B4-BE49-F238E27FC236}">
                <a16:creationId xmlns:a16="http://schemas.microsoft.com/office/drawing/2014/main" id="{E8CBD4F6-A8F2-49A3-ACE7-F32636BBF46B}"/>
              </a:ext>
            </a:extLst>
          </p:cNvPr>
          <p:cNvSpPr/>
          <p:nvPr/>
        </p:nvSpPr>
        <p:spPr>
          <a:xfrm>
            <a:off x="579415" y="4244722"/>
            <a:ext cx="263780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Indirekte</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Board Interlocks</a:t>
            </a:r>
          </a:p>
        </p:txBody>
      </p:sp>
      <p:cxnSp>
        <p:nvCxnSpPr>
          <p:cNvPr id="24" name="Gerade Verbindung mit Pfeil 23">
            <a:extLst>
              <a:ext uri="{FF2B5EF4-FFF2-40B4-BE49-F238E27FC236}">
                <a16:creationId xmlns:a16="http://schemas.microsoft.com/office/drawing/2014/main" id="{1428C761-82F7-4C70-A8F2-A17AEB7FA2D4}"/>
              </a:ext>
            </a:extLst>
          </p:cNvPr>
          <p:cNvCxnSpPr>
            <a:cxnSpLocks/>
            <a:stCxn id="21" idx="3"/>
            <a:endCxn id="17" idx="1"/>
          </p:cNvCxnSpPr>
          <p:nvPr/>
        </p:nvCxnSpPr>
        <p:spPr>
          <a:xfrm flipV="1">
            <a:off x="3217219" y="4019898"/>
            <a:ext cx="5318413" cy="58447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9" name="Gerade Verbindung mit Pfeil 28">
            <a:extLst>
              <a:ext uri="{FF2B5EF4-FFF2-40B4-BE49-F238E27FC236}">
                <a16:creationId xmlns:a16="http://schemas.microsoft.com/office/drawing/2014/main" id="{4120B29E-0AB6-4B50-82F0-CBA1B0C42A7E}"/>
              </a:ext>
            </a:extLst>
          </p:cNvPr>
          <p:cNvCxnSpPr>
            <a:cxnSpLocks/>
            <a:stCxn id="6" idx="2"/>
          </p:cNvCxnSpPr>
          <p:nvPr/>
        </p:nvCxnSpPr>
        <p:spPr>
          <a:xfrm>
            <a:off x="4599323" y="2026515"/>
            <a:ext cx="369663" cy="228562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Gerade Verbindung mit Pfeil 31">
            <a:extLst>
              <a:ext uri="{FF2B5EF4-FFF2-40B4-BE49-F238E27FC236}">
                <a16:creationId xmlns:a16="http://schemas.microsoft.com/office/drawing/2014/main" id="{CB8D19C7-53C7-4229-AA04-EFA9F948ACF7}"/>
              </a:ext>
            </a:extLst>
          </p:cNvPr>
          <p:cNvCxnSpPr>
            <a:cxnSpLocks/>
            <a:stCxn id="11" idx="2"/>
          </p:cNvCxnSpPr>
          <p:nvPr/>
        </p:nvCxnSpPr>
        <p:spPr>
          <a:xfrm>
            <a:off x="6620724" y="2026515"/>
            <a:ext cx="324963" cy="200893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5" name="Rechteck 34">
            <a:extLst>
              <a:ext uri="{FF2B5EF4-FFF2-40B4-BE49-F238E27FC236}">
                <a16:creationId xmlns:a16="http://schemas.microsoft.com/office/drawing/2014/main" id="{43788B77-E4A8-473E-AED7-2DA4DAB18C42}"/>
              </a:ext>
            </a:extLst>
          </p:cNvPr>
          <p:cNvSpPr/>
          <p:nvPr/>
        </p:nvSpPr>
        <p:spPr>
          <a:xfrm>
            <a:off x="4968905" y="3818876"/>
            <a:ext cx="1833015"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a:t>
            </a:r>
            <a:r>
              <a:rPr lang="en-AU" sz="1400" dirty="0">
                <a:solidFill>
                  <a:schemeClr val="tx1"/>
                </a:solidFill>
                <a:cs typeface="Arial" panose="020B0604020202020204" pitchFamily="34" charset="0"/>
              </a:rPr>
              <a:t> = .015 (.007) [.044]</a:t>
            </a:r>
          </a:p>
        </p:txBody>
      </p:sp>
      <p:sp>
        <p:nvSpPr>
          <p:cNvPr id="37" name="Rechteck 36">
            <a:extLst>
              <a:ext uri="{FF2B5EF4-FFF2-40B4-BE49-F238E27FC236}">
                <a16:creationId xmlns:a16="http://schemas.microsoft.com/office/drawing/2014/main" id="{89AF7B92-A8C8-4F10-BF48-D85A1BCD2413}"/>
              </a:ext>
            </a:extLst>
          </p:cNvPr>
          <p:cNvSpPr/>
          <p:nvPr/>
        </p:nvSpPr>
        <p:spPr>
          <a:xfrm>
            <a:off x="4119794" y="2550913"/>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38" name="Rechteck 37">
            <a:extLst>
              <a:ext uri="{FF2B5EF4-FFF2-40B4-BE49-F238E27FC236}">
                <a16:creationId xmlns:a16="http://schemas.microsoft.com/office/drawing/2014/main" id="{367277A6-35A0-406B-89F5-AEEDF7AA9BAF}"/>
              </a:ext>
            </a:extLst>
          </p:cNvPr>
          <p:cNvSpPr/>
          <p:nvPr/>
        </p:nvSpPr>
        <p:spPr>
          <a:xfrm>
            <a:off x="6116205" y="2548819"/>
            <a:ext cx="422644"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tx1"/>
                </a:solidFill>
                <a:cs typeface="Arial" panose="020B0604020202020204" pitchFamily="34" charset="0"/>
              </a:rPr>
              <a:t>+</a:t>
            </a:r>
          </a:p>
        </p:txBody>
      </p:sp>
      <p:sp>
        <p:nvSpPr>
          <p:cNvPr id="12" name="Rechteck 11">
            <a:extLst>
              <a:ext uri="{FF2B5EF4-FFF2-40B4-BE49-F238E27FC236}">
                <a16:creationId xmlns:a16="http://schemas.microsoft.com/office/drawing/2014/main" id="{DE837B59-6687-72F6-68F8-F2DA69B7D4FD}"/>
              </a:ext>
            </a:extLst>
          </p:cNvPr>
          <p:cNvSpPr/>
          <p:nvPr/>
        </p:nvSpPr>
        <p:spPr>
          <a:xfrm>
            <a:off x="4968905" y="4476027"/>
            <a:ext cx="1833015"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i="1" dirty="0">
                <a:solidFill>
                  <a:schemeClr val="tx1"/>
                </a:solidFill>
                <a:cs typeface="Arial" panose="020B0604020202020204" pitchFamily="34" charset="0"/>
              </a:rPr>
              <a:t>b</a:t>
            </a:r>
            <a:r>
              <a:rPr lang="en-AU" sz="1400" dirty="0">
                <a:solidFill>
                  <a:schemeClr val="tx1"/>
                </a:solidFill>
                <a:cs typeface="Arial" panose="020B0604020202020204" pitchFamily="34" charset="0"/>
              </a:rPr>
              <a:t> = .004 (.002) [.027]</a:t>
            </a:r>
          </a:p>
        </p:txBody>
      </p:sp>
    </p:spTree>
    <p:extLst>
      <p:ext uri="{BB962C8B-B14F-4D97-AF65-F5344CB8AC3E}">
        <p14:creationId xmlns:p14="http://schemas.microsoft.com/office/powerpoint/2010/main" val="1680573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EF6C9-5AF5-F9BB-47D4-C31C7A4AF8CA}"/>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20C8C2B1-7E25-2778-924F-16B212589335}"/>
              </a:ext>
            </a:extLst>
          </p:cNvPr>
          <p:cNvSpPr>
            <a:spLocks noGrp="1"/>
          </p:cNvSpPr>
          <p:nvPr>
            <p:ph type="body" sz="quarter" idx="10"/>
          </p:nvPr>
        </p:nvSpPr>
        <p:spPr/>
        <p:txBody>
          <a:bodyPr/>
          <a:lstStyle/>
          <a:p>
            <a:r>
              <a:rPr lang="de-CH" dirty="0"/>
              <a:t>Ergebnisse zum Zusammenhang von Board </a:t>
            </a:r>
            <a:r>
              <a:rPr lang="de-CH" dirty="0" err="1"/>
              <a:t>Interlocks</a:t>
            </a:r>
            <a:r>
              <a:rPr lang="de-CH" dirty="0"/>
              <a:t> und</a:t>
            </a:r>
            <a:br>
              <a:rPr lang="de-CH" dirty="0"/>
            </a:br>
            <a:r>
              <a:rPr lang="de-CH" dirty="0"/>
              <a:t>Differential Benefits in strategischen Allianzen</a:t>
            </a:r>
          </a:p>
        </p:txBody>
      </p:sp>
      <p:sp>
        <p:nvSpPr>
          <p:cNvPr id="4" name="Fußzeilenplatzhalter 3">
            <a:extLst>
              <a:ext uri="{FF2B5EF4-FFF2-40B4-BE49-F238E27FC236}">
                <a16:creationId xmlns:a16="http://schemas.microsoft.com/office/drawing/2014/main" id="{C9291D2C-640F-94EE-459A-F1A763FACB69}"/>
              </a:ext>
            </a:extLst>
          </p:cNvPr>
          <p:cNvSpPr>
            <a:spLocks noGrp="1"/>
          </p:cNvSpPr>
          <p:nvPr>
            <p:ph type="ftr" sz="quarter" idx="3"/>
          </p:nvPr>
        </p:nvSpPr>
        <p:spPr/>
        <p:txBody>
          <a:bodyPr/>
          <a:lstStyle/>
          <a:p>
            <a:r>
              <a:rPr lang="de-DE" dirty="0"/>
              <a:t>Artikel 2: Strategische Allianzen</a:t>
            </a:r>
          </a:p>
        </p:txBody>
      </p:sp>
      <p:cxnSp>
        <p:nvCxnSpPr>
          <p:cNvPr id="7" name="Gerader Verbinder 6">
            <a:extLst>
              <a:ext uri="{FF2B5EF4-FFF2-40B4-BE49-F238E27FC236}">
                <a16:creationId xmlns:a16="http://schemas.microsoft.com/office/drawing/2014/main" id="{F40B8DBC-8809-5A3C-633C-D24EE3B074D2}"/>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824D6955-505C-2713-1587-6B1926701D37}"/>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9F65C789-502A-00F6-8797-95B17C15AF7A}"/>
              </a:ext>
            </a:extLst>
          </p:cNvPr>
          <p:cNvSpPr/>
          <p:nvPr/>
        </p:nvSpPr>
        <p:spPr>
          <a:xfrm>
            <a:off x="40682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1"/>
                </a:solidFill>
              </a:rPr>
              <a:t>Board </a:t>
            </a:r>
            <a:r>
              <a:rPr lang="de-CH" b="1" dirty="0" err="1">
                <a:solidFill>
                  <a:schemeClr val="accent1"/>
                </a:solidFill>
              </a:rPr>
              <a:t>Interlocks</a:t>
            </a:r>
            <a:r>
              <a:rPr lang="de-CH" b="1" dirty="0">
                <a:solidFill>
                  <a:schemeClr val="accent1"/>
                </a:solidFill>
              </a:rPr>
              <a:t> und Differential Benefits</a:t>
            </a:r>
          </a:p>
        </p:txBody>
      </p:sp>
      <p:sp>
        <p:nvSpPr>
          <p:cNvPr id="12" name="Rechteck 11">
            <a:extLst>
              <a:ext uri="{FF2B5EF4-FFF2-40B4-BE49-F238E27FC236}">
                <a16:creationId xmlns:a16="http://schemas.microsoft.com/office/drawing/2014/main" id="{B42E3B8A-EDC2-FF03-21AD-80A002CC0449}"/>
              </a:ext>
            </a:extLst>
          </p:cNvPr>
          <p:cNvSpPr/>
          <p:nvPr/>
        </p:nvSpPr>
        <p:spPr>
          <a:xfrm>
            <a:off x="405567"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Board </a:t>
            </a:r>
            <a:r>
              <a:rPr lang="de-DE" sz="1400" dirty="0" err="1">
                <a:solidFill>
                  <a:schemeClr val="tx1"/>
                </a:solidFill>
              </a:rPr>
              <a:t>Interlocks</a:t>
            </a:r>
            <a:r>
              <a:rPr lang="de-DE" sz="1400" dirty="0">
                <a:solidFill>
                  <a:schemeClr val="tx1"/>
                </a:solidFill>
              </a:rPr>
              <a:t> – ob direkt oder indirekt – </a:t>
            </a:r>
            <a:r>
              <a:rPr lang="de-DE" sz="1400" b="1" dirty="0">
                <a:solidFill>
                  <a:schemeClr val="accent1"/>
                </a:solidFill>
              </a:rPr>
              <a:t>hängen positiv mit asymmetrischen Allianzerfolgen </a:t>
            </a:r>
            <a:r>
              <a:rPr lang="de-DE" sz="1400" dirty="0">
                <a:solidFill>
                  <a:schemeClr val="tx1"/>
                </a:solidFill>
              </a:rPr>
              <a:t>zusammen, und gehen mit einem </a:t>
            </a:r>
            <a:r>
              <a:rPr lang="de-DE" sz="1400" b="1" dirty="0">
                <a:solidFill>
                  <a:schemeClr val="tx1"/>
                </a:solidFill>
              </a:rPr>
              <a:t>Anstieg der Differential Benefits </a:t>
            </a:r>
            <a:r>
              <a:rPr lang="de-DE" sz="1400" dirty="0">
                <a:solidFill>
                  <a:schemeClr val="tx1"/>
                </a:solidFill>
              </a:rPr>
              <a:t>zwischen den Partnern einher</a:t>
            </a:r>
            <a:endParaRPr lang="de-CH" sz="1400" dirty="0">
              <a:solidFill>
                <a:schemeClr val="tx1"/>
              </a:solidFill>
            </a:endParaRPr>
          </a:p>
        </p:txBody>
      </p:sp>
      <p:sp>
        <p:nvSpPr>
          <p:cNvPr id="20" name="Rechteck 19">
            <a:extLst>
              <a:ext uri="{FF2B5EF4-FFF2-40B4-BE49-F238E27FC236}">
                <a16:creationId xmlns:a16="http://schemas.microsoft.com/office/drawing/2014/main" id="{4E2A1D07-3A51-4A15-A94B-050554BDD8F3}"/>
              </a:ext>
            </a:extLst>
          </p:cNvPr>
          <p:cNvSpPr/>
          <p:nvPr/>
        </p:nvSpPr>
        <p:spPr>
          <a:xfrm>
            <a:off x="4054790"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Unterschiede in der Board Power haben einen positiv moderierenden Effekt auf den Zusammenhang von Board </a:t>
            </a:r>
            <a:r>
              <a:rPr lang="de-DE" sz="1400" dirty="0" err="1">
                <a:solidFill>
                  <a:schemeClr val="tx1"/>
                </a:solidFill>
              </a:rPr>
              <a:t>Interlocks</a:t>
            </a:r>
            <a:r>
              <a:rPr lang="de-DE" sz="1400" dirty="0">
                <a:solidFill>
                  <a:schemeClr val="tx1"/>
                </a:solidFill>
              </a:rPr>
              <a:t> auf Differential Benefits, da </a:t>
            </a:r>
            <a:r>
              <a:rPr lang="de-DE" sz="1400" b="1" dirty="0">
                <a:solidFill>
                  <a:schemeClr val="accent4"/>
                </a:solidFill>
              </a:rPr>
              <a:t>mächtige Boards externes Wissen gezielter für strategische Vorteile</a:t>
            </a:r>
            <a:r>
              <a:rPr lang="de-DE" sz="1400" dirty="0">
                <a:solidFill>
                  <a:schemeClr val="tx1"/>
                </a:solidFill>
              </a:rPr>
              <a:t> nutzen können</a:t>
            </a:r>
            <a:endParaRPr lang="de-CH" sz="1400" dirty="0">
              <a:solidFill>
                <a:schemeClr val="tx1"/>
              </a:solidFill>
            </a:endParaRPr>
          </a:p>
        </p:txBody>
      </p:sp>
      <p:sp>
        <p:nvSpPr>
          <p:cNvPr id="16" name="Rechteck 15">
            <a:extLst>
              <a:ext uri="{FF2B5EF4-FFF2-40B4-BE49-F238E27FC236}">
                <a16:creationId xmlns:a16="http://schemas.microsoft.com/office/drawing/2014/main" id="{21E2101C-2285-A3B3-56AD-4BF306A7FAF8}"/>
              </a:ext>
            </a:extLst>
          </p:cNvPr>
          <p:cNvSpPr/>
          <p:nvPr/>
        </p:nvSpPr>
        <p:spPr>
          <a:xfrm>
            <a:off x="4054788"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Relative Board Power</a:t>
            </a:r>
          </a:p>
        </p:txBody>
      </p:sp>
      <p:sp>
        <p:nvSpPr>
          <p:cNvPr id="17" name="Rechteck 16">
            <a:extLst>
              <a:ext uri="{FF2B5EF4-FFF2-40B4-BE49-F238E27FC236}">
                <a16:creationId xmlns:a16="http://schemas.microsoft.com/office/drawing/2014/main" id="{D7106F73-BE49-B3E3-A51D-44852F03CE17}"/>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6"/>
                </a:solidFill>
              </a:rPr>
              <a:t>Relative Firm Status</a:t>
            </a:r>
          </a:p>
        </p:txBody>
      </p:sp>
      <p:sp>
        <p:nvSpPr>
          <p:cNvPr id="18" name="Rechteck 17">
            <a:extLst>
              <a:ext uri="{FF2B5EF4-FFF2-40B4-BE49-F238E27FC236}">
                <a16:creationId xmlns:a16="http://schemas.microsoft.com/office/drawing/2014/main" id="{F0022044-8F91-992B-1D63-A011C67E66E6}"/>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Relative Firm Status moderiert die Wirkung von Board </a:t>
            </a:r>
            <a:r>
              <a:rPr lang="de-DE" sz="1400" dirty="0" err="1">
                <a:solidFill>
                  <a:schemeClr val="tx1"/>
                </a:solidFill>
              </a:rPr>
              <a:t>Interlocks</a:t>
            </a:r>
            <a:r>
              <a:rPr lang="de-DE" sz="1400" dirty="0">
                <a:solidFill>
                  <a:schemeClr val="tx1"/>
                </a:solidFill>
              </a:rPr>
              <a:t> auf Differential Benefits – </a:t>
            </a:r>
            <a:r>
              <a:rPr lang="de-DE" sz="1400" b="1" dirty="0">
                <a:solidFill>
                  <a:schemeClr val="accent6"/>
                </a:solidFill>
              </a:rPr>
              <a:t>insbesondere Unternehmen mit geringem Status profitieren überproportional</a:t>
            </a:r>
            <a:r>
              <a:rPr lang="de-DE" sz="1400" b="1" dirty="0">
                <a:solidFill>
                  <a:schemeClr val="tx1"/>
                </a:solidFill>
              </a:rPr>
              <a:t> </a:t>
            </a:r>
            <a:r>
              <a:rPr lang="de-DE" sz="1400" dirty="0">
                <a:solidFill>
                  <a:schemeClr val="tx1"/>
                </a:solidFill>
              </a:rPr>
              <a:t>von Verbindungen zu Partnern mit hohem Status</a:t>
            </a:r>
            <a:endParaRPr lang="de-CH" sz="1400" dirty="0">
              <a:solidFill>
                <a:schemeClr val="tx1"/>
              </a:solidFill>
            </a:endParaRPr>
          </a:p>
        </p:txBody>
      </p:sp>
      <p:sp>
        <p:nvSpPr>
          <p:cNvPr id="3" name="Ellipse 2">
            <a:extLst>
              <a:ext uri="{FF2B5EF4-FFF2-40B4-BE49-F238E27FC236}">
                <a16:creationId xmlns:a16="http://schemas.microsoft.com/office/drawing/2014/main" id="{27C86719-6B90-CF12-9D94-DAADEBF52841}"/>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5" name="Grafik 4" descr="Abakus mit einfarbiger Füllung">
            <a:extLst>
              <a:ext uri="{FF2B5EF4-FFF2-40B4-BE49-F238E27FC236}">
                <a16:creationId xmlns:a16="http://schemas.microsoft.com/office/drawing/2014/main" id="{7DBCA500-4C02-8FD1-5B73-962BD56C48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1951" y="361564"/>
            <a:ext cx="538626" cy="538626"/>
          </a:xfrm>
          <a:prstGeom prst="rect">
            <a:avLst/>
          </a:prstGeom>
        </p:spPr>
      </p:pic>
    </p:spTree>
    <p:extLst>
      <p:ext uri="{BB962C8B-B14F-4D97-AF65-F5344CB8AC3E}">
        <p14:creationId xmlns:p14="http://schemas.microsoft.com/office/powerpoint/2010/main" val="15205990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B4878-0AA0-ABD0-0A13-CBE158F71C03}"/>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0C3D85F6-19CC-81A8-2A76-C811C918F2F1}"/>
              </a:ext>
            </a:extLst>
          </p:cNvPr>
          <p:cNvSpPr>
            <a:spLocks noGrp="1"/>
          </p:cNvSpPr>
          <p:nvPr>
            <p:ph type="body" sz="quarter" idx="10"/>
          </p:nvPr>
        </p:nvSpPr>
        <p:spPr/>
        <p:txBody>
          <a:bodyPr/>
          <a:lstStyle/>
          <a:p>
            <a:r>
              <a:rPr lang="de-CH" dirty="0"/>
              <a:t>Theoretische Implikationen</a:t>
            </a:r>
          </a:p>
        </p:txBody>
      </p:sp>
      <p:sp>
        <p:nvSpPr>
          <p:cNvPr id="4" name="Fußzeilenplatzhalter 3">
            <a:extLst>
              <a:ext uri="{FF2B5EF4-FFF2-40B4-BE49-F238E27FC236}">
                <a16:creationId xmlns:a16="http://schemas.microsoft.com/office/drawing/2014/main" id="{99A4659B-19D8-8A76-D509-1365E86357E7}"/>
              </a:ext>
            </a:extLst>
          </p:cNvPr>
          <p:cNvSpPr>
            <a:spLocks noGrp="1"/>
          </p:cNvSpPr>
          <p:nvPr>
            <p:ph type="ftr" sz="quarter" idx="3"/>
          </p:nvPr>
        </p:nvSpPr>
        <p:spPr/>
        <p:txBody>
          <a:bodyPr/>
          <a:lstStyle/>
          <a:p>
            <a:r>
              <a:rPr lang="de-DE" dirty="0"/>
              <a:t>Artikel 2: Strategische Allianzen</a:t>
            </a:r>
          </a:p>
        </p:txBody>
      </p:sp>
      <p:cxnSp>
        <p:nvCxnSpPr>
          <p:cNvPr id="7" name="Gerader Verbinder 6">
            <a:extLst>
              <a:ext uri="{FF2B5EF4-FFF2-40B4-BE49-F238E27FC236}">
                <a16:creationId xmlns:a16="http://schemas.microsoft.com/office/drawing/2014/main" id="{B35FEA6C-9817-62FD-33A6-85EFA3D12216}"/>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9C6C8039-3D3B-00D1-65F2-8CDE2D43F5C8}"/>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C6D59707-DAD4-1232-0561-E43B49857F5F}"/>
              </a:ext>
            </a:extLst>
          </p:cNvPr>
          <p:cNvSpPr/>
          <p:nvPr/>
        </p:nvSpPr>
        <p:spPr>
          <a:xfrm>
            <a:off x="40682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accent1"/>
                </a:solidFill>
              </a:rPr>
              <a:t>Pluralistische Verbindungen als kompetitiven Strategie</a:t>
            </a:r>
            <a:endParaRPr lang="de-CH" b="1" dirty="0">
              <a:solidFill>
                <a:schemeClr val="accent1"/>
              </a:solidFill>
            </a:endParaRPr>
          </a:p>
        </p:txBody>
      </p:sp>
      <p:sp>
        <p:nvSpPr>
          <p:cNvPr id="12" name="Rechteck 11">
            <a:extLst>
              <a:ext uri="{FF2B5EF4-FFF2-40B4-BE49-F238E27FC236}">
                <a16:creationId xmlns:a16="http://schemas.microsoft.com/office/drawing/2014/main" id="{047C8C40-B2B5-879C-27B8-43A96DF171B1}"/>
              </a:ext>
            </a:extLst>
          </p:cNvPr>
          <p:cNvSpPr/>
          <p:nvPr/>
        </p:nvSpPr>
        <p:spPr>
          <a:xfrm>
            <a:off x="405567"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Pluralistische Verbindungen sind </a:t>
            </a:r>
            <a:r>
              <a:rPr lang="de-DE" sz="1400" b="1" dirty="0">
                <a:solidFill>
                  <a:schemeClr val="accent1"/>
                </a:solidFill>
              </a:rPr>
              <a:t>nicht per se ein kooperativer Mechanismus</a:t>
            </a:r>
            <a:r>
              <a:rPr lang="de-DE" sz="1400" dirty="0">
                <a:solidFill>
                  <a:schemeClr val="tx1"/>
                </a:solidFill>
              </a:rPr>
              <a:t>, sondern können gezielt als kompetitive Strategie genutzt werden – ein empirischer Gegenbeweis zur verbreiteten Annahme, dass multiple Beziehungstypen zwischen Partnern automatisch kooperative Effekte erzeugen.</a:t>
            </a:r>
            <a:endParaRPr lang="de-CH" sz="1400" dirty="0">
              <a:solidFill>
                <a:schemeClr val="tx1"/>
              </a:solidFill>
            </a:endParaRPr>
          </a:p>
        </p:txBody>
      </p:sp>
      <p:sp>
        <p:nvSpPr>
          <p:cNvPr id="20" name="Rechteck 19">
            <a:extLst>
              <a:ext uri="{FF2B5EF4-FFF2-40B4-BE49-F238E27FC236}">
                <a16:creationId xmlns:a16="http://schemas.microsoft.com/office/drawing/2014/main" id="{9DC18D8D-AED0-A76C-3241-EA11DF0244A3}"/>
              </a:ext>
            </a:extLst>
          </p:cNvPr>
          <p:cNvSpPr/>
          <p:nvPr/>
        </p:nvSpPr>
        <p:spPr>
          <a:xfrm>
            <a:off x="4054790"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4"/>
                </a:solidFill>
              </a:rPr>
              <a:t>Board </a:t>
            </a:r>
            <a:r>
              <a:rPr lang="de-DE" sz="1400" b="1" dirty="0" err="1">
                <a:solidFill>
                  <a:schemeClr val="accent4"/>
                </a:solidFill>
              </a:rPr>
              <a:t>Interlocks</a:t>
            </a:r>
            <a:r>
              <a:rPr lang="de-DE" sz="1400" dirty="0">
                <a:solidFill>
                  <a:schemeClr val="accent4"/>
                </a:solidFill>
              </a:rPr>
              <a:t> </a:t>
            </a:r>
            <a:r>
              <a:rPr lang="de-DE" sz="1400" dirty="0">
                <a:solidFill>
                  <a:schemeClr val="tx1"/>
                </a:solidFill>
              </a:rPr>
              <a:t>wirken nicht einheitlich auf Allianzpartner, sondern entfalten asymmetrische Effekte – sie </a:t>
            </a:r>
            <a:r>
              <a:rPr lang="de-DE" sz="1400" b="1" dirty="0">
                <a:solidFill>
                  <a:schemeClr val="accent4"/>
                </a:solidFill>
              </a:rPr>
              <a:t>fungieren damit als „double-</a:t>
            </a:r>
            <a:r>
              <a:rPr lang="de-DE" sz="1400" b="1" dirty="0" err="1">
                <a:solidFill>
                  <a:schemeClr val="accent4"/>
                </a:solidFill>
              </a:rPr>
              <a:t>edged</a:t>
            </a:r>
            <a:r>
              <a:rPr lang="de-DE" sz="1400" b="1" dirty="0">
                <a:solidFill>
                  <a:schemeClr val="accent4"/>
                </a:solidFill>
              </a:rPr>
              <a:t> </a:t>
            </a:r>
            <a:r>
              <a:rPr lang="de-DE" sz="1400" b="1" dirty="0" err="1">
                <a:solidFill>
                  <a:schemeClr val="accent4"/>
                </a:solidFill>
              </a:rPr>
              <a:t>sword</a:t>
            </a:r>
            <a:r>
              <a:rPr lang="de-DE" sz="1400" b="1" dirty="0">
                <a:solidFill>
                  <a:schemeClr val="accent4"/>
                </a:solidFill>
              </a:rPr>
              <a:t>“, </a:t>
            </a:r>
            <a:r>
              <a:rPr lang="de-DE" sz="1400" dirty="0">
                <a:solidFill>
                  <a:schemeClr val="tx1"/>
                </a:solidFill>
              </a:rPr>
              <a:t>das sowohl Kooperation fördern als auch Wettbewerbsverzerrungen begünstigen kann</a:t>
            </a:r>
            <a:endParaRPr lang="de-CH" sz="1400" dirty="0">
              <a:solidFill>
                <a:schemeClr val="tx1"/>
              </a:solidFill>
            </a:endParaRPr>
          </a:p>
        </p:txBody>
      </p:sp>
      <p:sp>
        <p:nvSpPr>
          <p:cNvPr id="16" name="Rechteck 15">
            <a:extLst>
              <a:ext uri="{FF2B5EF4-FFF2-40B4-BE49-F238E27FC236}">
                <a16:creationId xmlns:a16="http://schemas.microsoft.com/office/drawing/2014/main" id="{54BAC884-D0D3-37FC-007F-CF931DD8A0AC}"/>
              </a:ext>
            </a:extLst>
          </p:cNvPr>
          <p:cNvSpPr/>
          <p:nvPr/>
        </p:nvSpPr>
        <p:spPr>
          <a:xfrm>
            <a:off x="4054788"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Asymmetrische Effekte</a:t>
            </a:r>
          </a:p>
        </p:txBody>
      </p:sp>
      <p:sp>
        <p:nvSpPr>
          <p:cNvPr id="17" name="Rechteck 16">
            <a:extLst>
              <a:ext uri="{FF2B5EF4-FFF2-40B4-BE49-F238E27FC236}">
                <a16:creationId xmlns:a16="http://schemas.microsoft.com/office/drawing/2014/main" id="{831F3CE7-AEE0-87AE-7880-EB4F95845C1C}"/>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6"/>
                </a:solidFill>
              </a:rPr>
              <a:t>Rolle der Rezeptivität</a:t>
            </a:r>
          </a:p>
        </p:txBody>
      </p:sp>
      <p:sp>
        <p:nvSpPr>
          <p:cNvPr id="18" name="Rechteck 17">
            <a:extLst>
              <a:ext uri="{FF2B5EF4-FFF2-40B4-BE49-F238E27FC236}">
                <a16:creationId xmlns:a16="http://schemas.microsoft.com/office/drawing/2014/main" id="{B8C84243-05E0-E7E4-B02F-9A86120C75BE}"/>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6"/>
                </a:solidFill>
              </a:rPr>
              <a:t>Netzwerkverbindungen allein erzeugen keine Wirkung </a:t>
            </a:r>
            <a:r>
              <a:rPr lang="de-DE" sz="1400" b="1" dirty="0">
                <a:solidFill>
                  <a:schemeClr val="tx1"/>
                </a:solidFill>
              </a:rPr>
              <a:t>– </a:t>
            </a:r>
            <a:r>
              <a:rPr lang="de-DE" sz="1400" dirty="0">
                <a:solidFill>
                  <a:schemeClr val="tx1"/>
                </a:solidFill>
              </a:rPr>
              <a:t>entscheidend ist die </a:t>
            </a:r>
            <a:r>
              <a:rPr lang="de-DE" sz="1400" b="1" dirty="0">
                <a:solidFill>
                  <a:schemeClr val="accent6"/>
                </a:solidFill>
              </a:rPr>
              <a:t>Rezeptivität</a:t>
            </a:r>
            <a:r>
              <a:rPr lang="de-DE" sz="1400" dirty="0">
                <a:solidFill>
                  <a:schemeClr val="tx1"/>
                </a:solidFill>
              </a:rPr>
              <a:t> der Unternehmen, also ihre Offenheit und Fähigkeit, externe Informationen und Ressourcen aufzunehmen</a:t>
            </a:r>
            <a:endParaRPr lang="de-CH" sz="1400" dirty="0">
              <a:solidFill>
                <a:schemeClr val="tx1"/>
              </a:solidFill>
            </a:endParaRPr>
          </a:p>
        </p:txBody>
      </p:sp>
      <p:sp>
        <p:nvSpPr>
          <p:cNvPr id="6" name="Ellipse 5">
            <a:extLst>
              <a:ext uri="{FF2B5EF4-FFF2-40B4-BE49-F238E27FC236}">
                <a16:creationId xmlns:a16="http://schemas.microsoft.com/office/drawing/2014/main" id="{FB8B301C-CB4B-039F-8A59-DD3D98208EFB}"/>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8" name="Grafik 7" descr="Gedanken Silhouette">
            <a:extLst>
              <a:ext uri="{FF2B5EF4-FFF2-40B4-BE49-F238E27FC236}">
                <a16:creationId xmlns:a16="http://schemas.microsoft.com/office/drawing/2014/main" id="{FD987D28-BE05-C1B2-1F0C-1C3CEB9D8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53523" y="377721"/>
            <a:ext cx="495482" cy="495482"/>
          </a:xfrm>
          <a:prstGeom prst="rect">
            <a:avLst/>
          </a:prstGeom>
        </p:spPr>
      </p:pic>
    </p:spTree>
    <p:extLst>
      <p:ext uri="{BB962C8B-B14F-4D97-AF65-F5344CB8AC3E}">
        <p14:creationId xmlns:p14="http://schemas.microsoft.com/office/powerpoint/2010/main" val="7371934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D2B6D3C6-09D1-799F-7812-DA55D6A6D3C5}"/>
              </a:ext>
            </a:extLst>
          </p:cNvPr>
          <p:cNvSpPr>
            <a:spLocks noGrp="1"/>
          </p:cNvSpPr>
          <p:nvPr>
            <p:ph type="body" sz="quarter" idx="10"/>
          </p:nvPr>
        </p:nvSpPr>
        <p:spPr/>
        <p:txBody>
          <a:bodyPr/>
          <a:lstStyle/>
          <a:p>
            <a:r>
              <a:rPr lang="de-DE" dirty="0"/>
              <a:t>Implikationen von Board </a:t>
            </a:r>
            <a:r>
              <a:rPr lang="de-DE" dirty="0" err="1"/>
              <a:t>Interlocks</a:t>
            </a:r>
            <a:r>
              <a:rPr lang="de-DE" dirty="0"/>
              <a:t> für unterschiedliche</a:t>
            </a:r>
            <a:br>
              <a:rPr lang="de-DE" dirty="0"/>
            </a:br>
            <a:r>
              <a:rPr lang="de-DE" dirty="0"/>
              <a:t>Partnertypen in strategische Allianzen</a:t>
            </a:r>
          </a:p>
        </p:txBody>
      </p:sp>
      <p:sp>
        <p:nvSpPr>
          <p:cNvPr id="4" name="Fußzeilenplatzhalter 3">
            <a:extLst>
              <a:ext uri="{FF2B5EF4-FFF2-40B4-BE49-F238E27FC236}">
                <a16:creationId xmlns:a16="http://schemas.microsoft.com/office/drawing/2014/main" id="{416DE131-9F5E-2989-C738-E8BD7CE4C192}"/>
              </a:ext>
            </a:extLst>
          </p:cNvPr>
          <p:cNvSpPr>
            <a:spLocks noGrp="1"/>
          </p:cNvSpPr>
          <p:nvPr>
            <p:ph type="ftr" sz="quarter" idx="3"/>
          </p:nvPr>
        </p:nvSpPr>
        <p:spPr/>
        <p:txBody>
          <a:bodyPr/>
          <a:lstStyle/>
          <a:p>
            <a:r>
              <a:rPr lang="de-DE" dirty="0"/>
              <a:t>Artikel 2: Strategische Allianzen</a:t>
            </a:r>
          </a:p>
        </p:txBody>
      </p:sp>
      <p:cxnSp>
        <p:nvCxnSpPr>
          <p:cNvPr id="5" name="Gerader Verbinder 4">
            <a:extLst>
              <a:ext uri="{FF2B5EF4-FFF2-40B4-BE49-F238E27FC236}">
                <a16:creationId xmlns:a16="http://schemas.microsoft.com/office/drawing/2014/main" id="{0D20E8F8-A299-B2DA-CDD5-40E2C76F6C10}"/>
              </a:ext>
            </a:extLst>
          </p:cNvPr>
          <p:cNvCxnSpPr>
            <a:cxnSpLocks/>
          </p:cNvCxnSpPr>
          <p:nvPr/>
        </p:nvCxnSpPr>
        <p:spPr>
          <a:xfrm>
            <a:off x="5761037" y="1876425"/>
            <a:ext cx="0" cy="368617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 name="Rechteck 6">
            <a:extLst>
              <a:ext uri="{FF2B5EF4-FFF2-40B4-BE49-F238E27FC236}">
                <a16:creationId xmlns:a16="http://schemas.microsoft.com/office/drawing/2014/main" id="{F9AA48A4-7DC3-6EEE-9856-B802FFFD0F01}"/>
              </a:ext>
            </a:extLst>
          </p:cNvPr>
          <p:cNvSpPr/>
          <p:nvPr/>
        </p:nvSpPr>
        <p:spPr>
          <a:xfrm>
            <a:off x="405566" y="1609725"/>
            <a:ext cx="4927176"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tx1"/>
                </a:solidFill>
              </a:rPr>
              <a:t>Implikation für</a:t>
            </a:r>
          </a:p>
          <a:p>
            <a:pPr algn="ctr"/>
            <a:r>
              <a:rPr lang="de-CH" b="1" dirty="0">
                <a:solidFill>
                  <a:schemeClr val="accent4"/>
                </a:solidFill>
              </a:rPr>
              <a:t>Ressourcenstarke Partner</a:t>
            </a:r>
          </a:p>
        </p:txBody>
      </p:sp>
      <p:sp>
        <p:nvSpPr>
          <p:cNvPr id="8" name="Rechteck 7">
            <a:extLst>
              <a:ext uri="{FF2B5EF4-FFF2-40B4-BE49-F238E27FC236}">
                <a16:creationId xmlns:a16="http://schemas.microsoft.com/office/drawing/2014/main" id="{A9773386-6F49-90E6-4503-7E18F3847BA3}"/>
              </a:ext>
            </a:extLst>
          </p:cNvPr>
          <p:cNvSpPr/>
          <p:nvPr/>
        </p:nvSpPr>
        <p:spPr>
          <a:xfrm>
            <a:off x="6188075" y="1609725"/>
            <a:ext cx="4927509"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tx1"/>
                </a:solidFill>
              </a:rPr>
              <a:t>Implikation für</a:t>
            </a:r>
            <a:br>
              <a:rPr lang="de-CH" b="1" dirty="0">
                <a:solidFill>
                  <a:schemeClr val="tx1"/>
                </a:solidFill>
              </a:rPr>
            </a:br>
            <a:r>
              <a:rPr lang="de-CH" b="1" dirty="0">
                <a:solidFill>
                  <a:schemeClr val="accent3"/>
                </a:solidFill>
              </a:rPr>
              <a:t>Ressourcenschwache Partner</a:t>
            </a:r>
          </a:p>
        </p:txBody>
      </p:sp>
      <p:sp>
        <p:nvSpPr>
          <p:cNvPr id="9" name="Rechteck 8">
            <a:extLst>
              <a:ext uri="{FF2B5EF4-FFF2-40B4-BE49-F238E27FC236}">
                <a16:creationId xmlns:a16="http://schemas.microsoft.com/office/drawing/2014/main" id="{77E6F6FA-A128-0577-43E5-33ED32D22E2E}"/>
              </a:ext>
            </a:extLst>
          </p:cNvPr>
          <p:cNvSpPr/>
          <p:nvPr/>
        </p:nvSpPr>
        <p:spPr>
          <a:xfrm>
            <a:off x="405566" y="2688437"/>
            <a:ext cx="49284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Direkte Board </a:t>
            </a:r>
            <a:r>
              <a:rPr lang="de-DE" sz="1400" dirty="0" err="1">
                <a:solidFill>
                  <a:schemeClr val="tx1"/>
                </a:solidFill>
              </a:rPr>
              <a:t>Interlocks</a:t>
            </a:r>
            <a:r>
              <a:rPr lang="de-DE" sz="1400" dirty="0">
                <a:solidFill>
                  <a:schemeClr val="tx1"/>
                </a:solidFill>
              </a:rPr>
              <a:t> bergen die </a:t>
            </a:r>
            <a:r>
              <a:rPr lang="de-DE" sz="1400" b="1" dirty="0">
                <a:solidFill>
                  <a:schemeClr val="tx1"/>
                </a:solidFill>
              </a:rPr>
              <a:t>Gefahr des </a:t>
            </a:r>
            <a:r>
              <a:rPr lang="de-DE" sz="1400" b="1" dirty="0">
                <a:solidFill>
                  <a:schemeClr val="accent4"/>
                </a:solidFill>
              </a:rPr>
              <a:t>Abflusses von Ressourcen</a:t>
            </a:r>
            <a:r>
              <a:rPr lang="de-DE" sz="1400" dirty="0">
                <a:solidFill>
                  <a:schemeClr val="tx1"/>
                </a:solidFill>
              </a:rPr>
              <a:t>, ermöglichen aber auch die direkte Einflussnahme im verbundenen Unternehmen. Beides fördert Spannungen und Differential Benefits</a:t>
            </a:r>
            <a:endParaRPr lang="de-CH" sz="1400" dirty="0">
              <a:solidFill>
                <a:schemeClr val="tx1"/>
              </a:solidFill>
            </a:endParaRPr>
          </a:p>
        </p:txBody>
      </p:sp>
      <p:sp>
        <p:nvSpPr>
          <p:cNvPr id="10" name="Rechteck 9">
            <a:extLst>
              <a:ext uri="{FF2B5EF4-FFF2-40B4-BE49-F238E27FC236}">
                <a16:creationId xmlns:a16="http://schemas.microsoft.com/office/drawing/2014/main" id="{FF5FB9DE-578A-4A27-57C1-B1017A1413AE}"/>
              </a:ext>
            </a:extLst>
          </p:cNvPr>
          <p:cNvSpPr/>
          <p:nvPr/>
        </p:nvSpPr>
        <p:spPr>
          <a:xfrm>
            <a:off x="405566" y="3785249"/>
            <a:ext cx="49284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Die </a:t>
            </a:r>
            <a:r>
              <a:rPr lang="de-DE" sz="1400" b="1" dirty="0">
                <a:solidFill>
                  <a:schemeClr val="accent4"/>
                </a:solidFill>
              </a:rPr>
              <a:t>Gefahr</a:t>
            </a:r>
            <a:r>
              <a:rPr lang="de-DE" sz="1400" b="1" dirty="0">
                <a:solidFill>
                  <a:schemeClr val="tx1"/>
                </a:solidFill>
              </a:rPr>
              <a:t> des Ressourcenabflusses bei </a:t>
            </a:r>
            <a:r>
              <a:rPr lang="de-DE" sz="1400" b="1" dirty="0">
                <a:solidFill>
                  <a:schemeClr val="accent4"/>
                </a:solidFill>
              </a:rPr>
              <a:t>indirekten Board </a:t>
            </a:r>
            <a:r>
              <a:rPr lang="de-DE" sz="1400" b="1" dirty="0" err="1">
                <a:solidFill>
                  <a:schemeClr val="accent4"/>
                </a:solidFill>
              </a:rPr>
              <a:t>Interlocks</a:t>
            </a:r>
            <a:r>
              <a:rPr lang="de-DE" sz="1400" b="1" dirty="0">
                <a:solidFill>
                  <a:schemeClr val="tx1"/>
                </a:solidFill>
              </a:rPr>
              <a:t> ist </a:t>
            </a:r>
            <a:r>
              <a:rPr lang="de-DE" sz="1400" b="1" dirty="0">
                <a:solidFill>
                  <a:schemeClr val="accent4"/>
                </a:solidFill>
              </a:rPr>
              <a:t>geringer</a:t>
            </a:r>
            <a:r>
              <a:rPr lang="de-DE" sz="1400" dirty="0">
                <a:solidFill>
                  <a:schemeClr val="tx1"/>
                </a:solidFill>
              </a:rPr>
              <a:t>, so dass im Einzelfall über die Sinnhaftigkeit zu entscheiden ist</a:t>
            </a:r>
            <a:endParaRPr lang="de-CH" sz="1400" dirty="0">
              <a:solidFill>
                <a:schemeClr val="tx1"/>
              </a:solidFill>
            </a:endParaRPr>
          </a:p>
        </p:txBody>
      </p:sp>
      <p:sp>
        <p:nvSpPr>
          <p:cNvPr id="12" name="Rechteck 11">
            <a:extLst>
              <a:ext uri="{FF2B5EF4-FFF2-40B4-BE49-F238E27FC236}">
                <a16:creationId xmlns:a16="http://schemas.microsoft.com/office/drawing/2014/main" id="{7DD44A22-6409-8C4B-E3F9-BBBEABB92249}"/>
              </a:ext>
            </a:extLst>
          </p:cNvPr>
          <p:cNvSpPr/>
          <p:nvPr/>
        </p:nvSpPr>
        <p:spPr>
          <a:xfrm>
            <a:off x="6187184" y="2688437"/>
            <a:ext cx="49284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Durch direkte und auch indirekte Board </a:t>
            </a:r>
            <a:r>
              <a:rPr lang="de-DE" sz="1400" dirty="0" err="1">
                <a:solidFill>
                  <a:schemeClr val="tx1"/>
                </a:solidFill>
              </a:rPr>
              <a:t>Interlocks</a:t>
            </a:r>
            <a:r>
              <a:rPr lang="de-DE" sz="1400" dirty="0">
                <a:solidFill>
                  <a:schemeClr val="tx1"/>
                </a:solidFill>
              </a:rPr>
              <a:t> </a:t>
            </a:r>
            <a:r>
              <a:rPr lang="de-DE" sz="1400" b="1" dirty="0">
                <a:solidFill>
                  <a:schemeClr val="accent3"/>
                </a:solidFill>
              </a:rPr>
              <a:t>erhalten ressourcenärmere Firmen Einblicke in Wissen und Strategien</a:t>
            </a:r>
            <a:r>
              <a:rPr lang="de-DE" sz="1400" dirty="0">
                <a:solidFill>
                  <a:schemeClr val="tx1"/>
                </a:solidFill>
              </a:rPr>
              <a:t>, die sie sonst nur schwer entwickeln oder beschaffen könnten</a:t>
            </a:r>
            <a:endParaRPr lang="de-CH" sz="1400" dirty="0">
              <a:solidFill>
                <a:schemeClr val="tx1"/>
              </a:solidFill>
            </a:endParaRPr>
          </a:p>
        </p:txBody>
      </p:sp>
      <p:sp>
        <p:nvSpPr>
          <p:cNvPr id="13" name="Rechteck 12">
            <a:extLst>
              <a:ext uri="{FF2B5EF4-FFF2-40B4-BE49-F238E27FC236}">
                <a16:creationId xmlns:a16="http://schemas.microsoft.com/office/drawing/2014/main" id="{78E09CB3-7081-7901-95B1-DBBA3472F2A4}"/>
              </a:ext>
            </a:extLst>
          </p:cNvPr>
          <p:cNvSpPr/>
          <p:nvPr/>
        </p:nvSpPr>
        <p:spPr>
          <a:xfrm>
            <a:off x="6187184" y="3785249"/>
            <a:ext cx="492840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Ressourcenschwächere Partner </a:t>
            </a:r>
            <a:r>
              <a:rPr lang="de-DE" sz="1400" b="1" dirty="0">
                <a:solidFill>
                  <a:schemeClr val="accent3"/>
                </a:solidFill>
              </a:rPr>
              <a:t>profitieren von Partnern mit höherem Status</a:t>
            </a:r>
            <a:r>
              <a:rPr lang="de-DE" sz="1400" dirty="0">
                <a:solidFill>
                  <a:schemeClr val="tx1"/>
                </a:solidFill>
              </a:rPr>
              <a:t>. Dies äußert sich z.B. durch bessere Kreditkonditionen, gesteigerter Aufmerksamkeit von Investoren oder allgemein zu mehr Vertrauen führen</a:t>
            </a:r>
            <a:endParaRPr lang="de-CH" sz="1400" dirty="0">
              <a:solidFill>
                <a:schemeClr val="tx1"/>
              </a:solidFill>
            </a:endParaRPr>
          </a:p>
        </p:txBody>
      </p:sp>
      <p:grpSp>
        <p:nvGrpSpPr>
          <p:cNvPr id="19" name="Gruppieren 18">
            <a:extLst>
              <a:ext uri="{FF2B5EF4-FFF2-40B4-BE49-F238E27FC236}">
                <a16:creationId xmlns:a16="http://schemas.microsoft.com/office/drawing/2014/main" id="{2CB227E2-3B2B-B947-799C-F5140EAFFDC8}"/>
              </a:ext>
            </a:extLst>
          </p:cNvPr>
          <p:cNvGrpSpPr/>
          <p:nvPr/>
        </p:nvGrpSpPr>
        <p:grpSpPr>
          <a:xfrm>
            <a:off x="574430" y="1775385"/>
            <a:ext cx="620682" cy="620682"/>
            <a:chOff x="3159253" y="1829929"/>
            <a:chExt cx="1135702" cy="1135702"/>
          </a:xfrm>
        </p:grpSpPr>
        <p:sp>
          <p:nvSpPr>
            <p:cNvPr id="20" name="Ellipse 19">
              <a:extLst>
                <a:ext uri="{FF2B5EF4-FFF2-40B4-BE49-F238E27FC236}">
                  <a16:creationId xmlns:a16="http://schemas.microsoft.com/office/drawing/2014/main" id="{8ADB3F9C-B326-874D-F796-ABD4B0C7BBE8}"/>
                </a:ext>
              </a:extLst>
            </p:cNvPr>
            <p:cNvSpPr/>
            <p:nvPr/>
          </p:nvSpPr>
          <p:spPr>
            <a:xfrm>
              <a:off x="3159253" y="1829929"/>
              <a:ext cx="1135702" cy="113570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21" name="Grafik 20" descr="Fabrik Silhouette">
              <a:extLst>
                <a:ext uri="{FF2B5EF4-FFF2-40B4-BE49-F238E27FC236}">
                  <a16:creationId xmlns:a16="http://schemas.microsoft.com/office/drawing/2014/main" id="{C7AE1756-AF9B-55A8-CBE1-6FD3B24FBCB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3825" y="2023151"/>
              <a:ext cx="746558" cy="746558"/>
            </a:xfrm>
            <a:prstGeom prst="rect">
              <a:avLst/>
            </a:prstGeom>
          </p:spPr>
        </p:pic>
      </p:grpSp>
      <p:grpSp>
        <p:nvGrpSpPr>
          <p:cNvPr id="22" name="Gruppieren 21">
            <a:extLst>
              <a:ext uri="{FF2B5EF4-FFF2-40B4-BE49-F238E27FC236}">
                <a16:creationId xmlns:a16="http://schemas.microsoft.com/office/drawing/2014/main" id="{CA2EDD53-0341-9394-1D53-12377F8B8C0C}"/>
              </a:ext>
            </a:extLst>
          </p:cNvPr>
          <p:cNvGrpSpPr/>
          <p:nvPr/>
        </p:nvGrpSpPr>
        <p:grpSpPr>
          <a:xfrm>
            <a:off x="6187184" y="1776867"/>
            <a:ext cx="619200" cy="619200"/>
            <a:chOff x="6241950" y="4094938"/>
            <a:chExt cx="938666" cy="938666"/>
          </a:xfrm>
        </p:grpSpPr>
        <p:sp>
          <p:nvSpPr>
            <p:cNvPr id="23" name="Ellipse 22">
              <a:extLst>
                <a:ext uri="{FF2B5EF4-FFF2-40B4-BE49-F238E27FC236}">
                  <a16:creationId xmlns:a16="http://schemas.microsoft.com/office/drawing/2014/main" id="{30C941E8-7609-ED00-46C7-0B45053CCF8D}"/>
                </a:ext>
              </a:extLst>
            </p:cNvPr>
            <p:cNvSpPr/>
            <p:nvPr/>
          </p:nvSpPr>
          <p:spPr>
            <a:xfrm>
              <a:off x="6241950" y="4094938"/>
              <a:ext cx="938666" cy="938666"/>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4" name="Grafik 23" descr="Benutzer mit einfarbiger Füllung">
              <a:extLst>
                <a:ext uri="{FF2B5EF4-FFF2-40B4-BE49-F238E27FC236}">
                  <a16:creationId xmlns:a16="http://schemas.microsoft.com/office/drawing/2014/main" id="{B5055A0E-AF90-4174-9FB3-317F76AA709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24569" y="4175640"/>
              <a:ext cx="773428" cy="773428"/>
            </a:xfrm>
            <a:prstGeom prst="rect">
              <a:avLst/>
            </a:prstGeom>
          </p:spPr>
        </p:pic>
      </p:grpSp>
      <p:sp>
        <p:nvSpPr>
          <p:cNvPr id="11" name="Ellipse 10">
            <a:extLst>
              <a:ext uri="{FF2B5EF4-FFF2-40B4-BE49-F238E27FC236}">
                <a16:creationId xmlns:a16="http://schemas.microsoft.com/office/drawing/2014/main" id="{3BB086A6-2F6A-063C-BA46-6D89136B941A}"/>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14" name="Grafik 13" descr="Schraubenschlüssel mit einfarbiger Füllung">
            <a:extLst>
              <a:ext uri="{FF2B5EF4-FFF2-40B4-BE49-F238E27FC236}">
                <a16:creationId xmlns:a16="http://schemas.microsoft.com/office/drawing/2014/main" id="{1342B9B7-3E63-3E88-8EC2-7AD335D771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39839" y="369452"/>
            <a:ext cx="522850" cy="522850"/>
          </a:xfrm>
          <a:prstGeom prst="rect">
            <a:avLst/>
          </a:prstGeom>
        </p:spPr>
      </p:pic>
    </p:spTree>
    <p:extLst>
      <p:ext uri="{BB962C8B-B14F-4D97-AF65-F5344CB8AC3E}">
        <p14:creationId xmlns:p14="http://schemas.microsoft.com/office/powerpoint/2010/main" val="12613609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ECB9A46-65D0-0F07-BA92-D3159CD8AD11}"/>
              </a:ext>
            </a:extLst>
          </p:cNvPr>
          <p:cNvSpPr>
            <a:spLocks noGrp="1"/>
          </p:cNvSpPr>
          <p:nvPr>
            <p:ph type="ftr" sz="quarter" idx="3"/>
          </p:nvPr>
        </p:nvSpPr>
        <p:spPr/>
        <p:txBody>
          <a:bodyPr/>
          <a:lstStyle/>
          <a:p>
            <a:r>
              <a:rPr lang="de-DE" dirty="0"/>
              <a:t>Artikel 2: Strategische Allianzen</a:t>
            </a:r>
          </a:p>
        </p:txBody>
      </p:sp>
      <p:sp>
        <p:nvSpPr>
          <p:cNvPr id="3" name="Textplatzhalter 2">
            <a:extLst>
              <a:ext uri="{FF2B5EF4-FFF2-40B4-BE49-F238E27FC236}">
                <a16:creationId xmlns:a16="http://schemas.microsoft.com/office/drawing/2014/main" id="{BA488E8E-EE72-FA7D-4F09-61C8B9FE6AEC}"/>
              </a:ext>
            </a:extLst>
          </p:cNvPr>
          <p:cNvSpPr>
            <a:spLocks noGrp="1"/>
          </p:cNvSpPr>
          <p:nvPr>
            <p:ph type="body" sz="quarter" idx="10"/>
          </p:nvPr>
        </p:nvSpPr>
        <p:spPr/>
        <p:txBody>
          <a:bodyPr/>
          <a:lstStyle/>
          <a:p>
            <a:r>
              <a:rPr lang="de-DE" dirty="0"/>
              <a:t>Praktische Implikationen für Interlockte Allianzpartner</a:t>
            </a:r>
          </a:p>
        </p:txBody>
      </p:sp>
      <p:sp>
        <p:nvSpPr>
          <p:cNvPr id="4" name="Rechteck 3">
            <a:extLst>
              <a:ext uri="{FF2B5EF4-FFF2-40B4-BE49-F238E27FC236}">
                <a16:creationId xmlns:a16="http://schemas.microsoft.com/office/drawing/2014/main" id="{D6874280-A8E6-F5AD-6702-35AEDF46EF29}"/>
              </a:ext>
            </a:extLst>
          </p:cNvPr>
          <p:cNvSpPr/>
          <p:nvPr/>
        </p:nvSpPr>
        <p:spPr>
          <a:xfrm>
            <a:off x="1505242" y="1857375"/>
            <a:ext cx="9727907" cy="411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1"/>
                </a:solidFill>
              </a:rPr>
              <a:t>Regelmäßige und proaktive Netzwerk-Analysen</a:t>
            </a:r>
          </a:p>
          <a:p>
            <a:pPr marL="742950" lvl="1" indent="-285750">
              <a:buFont typeface="Arial" panose="020B0604020202020204" pitchFamily="34" charset="0"/>
              <a:buChar char="•"/>
            </a:pPr>
            <a:r>
              <a:rPr lang="de-DE" sz="1400" dirty="0">
                <a:solidFill>
                  <a:schemeClr val="tx1"/>
                </a:solidFill>
              </a:rPr>
              <a:t>(In)Direkte </a:t>
            </a:r>
            <a:r>
              <a:rPr lang="de-DE" sz="1400" b="1" dirty="0">
                <a:solidFill>
                  <a:schemeClr val="tx1"/>
                </a:solidFill>
              </a:rPr>
              <a:t>Board-Verbindungen</a:t>
            </a:r>
            <a:r>
              <a:rPr lang="de-DE" sz="1400" dirty="0">
                <a:solidFill>
                  <a:schemeClr val="tx1"/>
                </a:solidFill>
              </a:rPr>
              <a:t> bereits vor Allianzbeginn </a:t>
            </a:r>
            <a:r>
              <a:rPr lang="de-DE" sz="1400" b="1" dirty="0">
                <a:solidFill>
                  <a:schemeClr val="tx1"/>
                </a:solidFill>
              </a:rPr>
              <a:t>überprüfen</a:t>
            </a:r>
            <a:r>
              <a:rPr lang="de-DE" sz="1400" dirty="0">
                <a:solidFill>
                  <a:schemeClr val="tx1"/>
                </a:solidFill>
              </a:rPr>
              <a:t>, um Risiken frühzeitig zu identifizieren</a:t>
            </a:r>
          </a:p>
          <a:p>
            <a:pPr marL="742950" lvl="1" indent="-285750">
              <a:buFont typeface="Arial" panose="020B0604020202020204" pitchFamily="34" charset="0"/>
              <a:buChar char="•"/>
            </a:pPr>
            <a:r>
              <a:rPr lang="de-DE" sz="1400" b="1" dirty="0">
                <a:solidFill>
                  <a:schemeClr val="tx1"/>
                </a:solidFill>
              </a:rPr>
              <a:t>Kontinuierliches Monitoring </a:t>
            </a:r>
            <a:r>
              <a:rPr lang="de-DE" sz="1400" dirty="0">
                <a:solidFill>
                  <a:schemeClr val="tx1"/>
                </a:solidFill>
              </a:rPr>
              <a:t>von Board-Netzwerken, um </a:t>
            </a:r>
            <a:r>
              <a:rPr lang="de-DE" sz="1400" b="1" dirty="0">
                <a:solidFill>
                  <a:schemeClr val="tx1"/>
                </a:solidFill>
              </a:rPr>
              <a:t>Ressourcenabfluss zu minimieren</a:t>
            </a:r>
          </a:p>
          <a:p>
            <a:pPr lvl="1"/>
            <a:endParaRPr lang="de-DE" sz="1400" dirty="0">
              <a:solidFill>
                <a:schemeClr val="tx1"/>
              </a:solidFill>
            </a:endParaRPr>
          </a:p>
          <a:p>
            <a:pPr lvl="1"/>
            <a:endParaRPr lang="de-DE" sz="1400" dirty="0">
              <a:solidFill>
                <a:schemeClr val="tx1"/>
              </a:solidFill>
            </a:endParaRPr>
          </a:p>
          <a:p>
            <a:pPr marL="285750" indent="-285750">
              <a:buFont typeface="Arial" panose="020B0604020202020204" pitchFamily="34" charset="0"/>
              <a:buChar char="•"/>
            </a:pPr>
            <a:r>
              <a:rPr lang="de-DE" sz="1400" b="1" dirty="0">
                <a:solidFill>
                  <a:schemeClr val="accent1"/>
                </a:solidFill>
              </a:rPr>
              <a:t>Schutzmaßnahmen auf Board-Ebene etablieren</a:t>
            </a:r>
            <a:endParaRPr lang="de-DE" sz="1400" dirty="0">
              <a:solidFill>
                <a:schemeClr val="accent1"/>
              </a:solidFill>
            </a:endParaRPr>
          </a:p>
          <a:p>
            <a:pPr marL="742950" lvl="1" indent="-285750">
              <a:buFont typeface="Arial" panose="020B0604020202020204" pitchFamily="34" charset="0"/>
              <a:buChar char="•"/>
            </a:pPr>
            <a:r>
              <a:rPr lang="de-DE" sz="1400" b="1" dirty="0" err="1">
                <a:solidFill>
                  <a:schemeClr val="tx1"/>
                </a:solidFill>
              </a:rPr>
              <a:t>Governance</a:t>
            </a:r>
            <a:r>
              <a:rPr lang="de-DE" sz="1400" b="1" dirty="0">
                <a:solidFill>
                  <a:schemeClr val="tx1"/>
                </a:solidFill>
              </a:rPr>
              <a:t>-Strukturen auf Board-Ebene </a:t>
            </a:r>
            <a:r>
              <a:rPr lang="de-DE" sz="1400" dirty="0">
                <a:solidFill>
                  <a:schemeClr val="tx1"/>
                </a:solidFill>
              </a:rPr>
              <a:t>etablieren, die den Abfluss von Ressourcen erschweren (z.B. durch Gremien und Ausschüsse)</a:t>
            </a:r>
          </a:p>
          <a:p>
            <a:pPr marL="742950" lvl="1" indent="-285750">
              <a:buFont typeface="Arial" panose="020B0604020202020204" pitchFamily="34" charset="0"/>
              <a:buChar char="•"/>
            </a:pPr>
            <a:r>
              <a:rPr lang="de-DE" sz="1400" dirty="0">
                <a:solidFill>
                  <a:schemeClr val="tx1"/>
                </a:solidFill>
              </a:rPr>
              <a:t>Insb. bei ungleichen Statusverhältnissen klare </a:t>
            </a:r>
            <a:r>
              <a:rPr lang="de-DE" sz="1400" b="1" dirty="0">
                <a:solidFill>
                  <a:schemeClr val="tx1"/>
                </a:solidFill>
              </a:rPr>
              <a:t>Austausch- und Geheimhaltungsrichtlinien </a:t>
            </a:r>
            <a:r>
              <a:rPr lang="de-DE" sz="1400" dirty="0">
                <a:solidFill>
                  <a:schemeClr val="tx1"/>
                </a:solidFill>
              </a:rPr>
              <a:t>festlegen (z. B. IP-Regeln, NDAs), die auch für das Board gelten</a:t>
            </a:r>
          </a:p>
          <a:p>
            <a:pPr lvl="1"/>
            <a:br>
              <a:rPr lang="de-DE" sz="1400" dirty="0">
                <a:solidFill>
                  <a:schemeClr val="tx1"/>
                </a:solidFill>
              </a:rPr>
            </a:br>
            <a:endParaRPr lang="de-DE" sz="1400" dirty="0">
              <a:solidFill>
                <a:schemeClr val="tx1"/>
              </a:solidFill>
            </a:endParaRPr>
          </a:p>
          <a:p>
            <a:pPr marL="285750" indent="-285750">
              <a:buFont typeface="Arial" panose="020B0604020202020204" pitchFamily="34" charset="0"/>
              <a:buChar char="•"/>
            </a:pPr>
            <a:r>
              <a:rPr lang="de-DE" sz="1400" b="1" dirty="0">
                <a:solidFill>
                  <a:schemeClr val="accent1"/>
                </a:solidFill>
              </a:rPr>
              <a:t>Schutzmaßnahmen auf Allianz-Ebene</a:t>
            </a:r>
          </a:p>
          <a:p>
            <a:pPr marL="742950" lvl="1" indent="-285750">
              <a:buFont typeface="Arial" panose="020B0604020202020204" pitchFamily="34" charset="0"/>
              <a:buChar char="•"/>
            </a:pPr>
            <a:r>
              <a:rPr lang="de-DE" sz="1400" dirty="0">
                <a:solidFill>
                  <a:schemeClr val="tx1"/>
                </a:solidFill>
              </a:rPr>
              <a:t>Wettbewerbsklauseln in die Allianz-Verträge einbetten, die ein Engagement in bestimmten Sektoren unterbinden</a:t>
            </a:r>
          </a:p>
          <a:p>
            <a:pPr marL="742950" lvl="1" indent="-285750">
              <a:buFont typeface="Arial" panose="020B0604020202020204" pitchFamily="34" charset="0"/>
              <a:buChar char="•"/>
            </a:pPr>
            <a:r>
              <a:rPr lang="de-DE" sz="1400" dirty="0">
                <a:solidFill>
                  <a:schemeClr val="tx1"/>
                </a:solidFill>
              </a:rPr>
              <a:t>Einseitige Vorteilsnahme sanktionieren</a:t>
            </a:r>
            <a:br>
              <a:rPr lang="de-DE" sz="1400" dirty="0">
                <a:solidFill>
                  <a:schemeClr val="tx1"/>
                </a:solidFill>
              </a:rPr>
            </a:br>
            <a:endParaRPr lang="de-DE" sz="1400" dirty="0">
              <a:solidFill>
                <a:schemeClr val="tx1"/>
              </a:solidFill>
            </a:endParaRPr>
          </a:p>
        </p:txBody>
      </p:sp>
      <p:sp>
        <p:nvSpPr>
          <p:cNvPr id="6" name="Ellipse 5">
            <a:extLst>
              <a:ext uri="{FF2B5EF4-FFF2-40B4-BE49-F238E27FC236}">
                <a16:creationId xmlns:a16="http://schemas.microsoft.com/office/drawing/2014/main" id="{A0DFBDE3-EEBA-B536-4771-6BFB770F8F5B}"/>
              </a:ext>
            </a:extLst>
          </p:cNvPr>
          <p:cNvSpPr/>
          <p:nvPr/>
        </p:nvSpPr>
        <p:spPr>
          <a:xfrm>
            <a:off x="1020862" y="1775385"/>
            <a:ext cx="620682" cy="62068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sp>
        <p:nvSpPr>
          <p:cNvPr id="8" name="Ellipse 7">
            <a:extLst>
              <a:ext uri="{FF2B5EF4-FFF2-40B4-BE49-F238E27FC236}">
                <a16:creationId xmlns:a16="http://schemas.microsoft.com/office/drawing/2014/main" id="{ADB7AE41-F87F-25FD-A9F9-FE612349BCCE}"/>
              </a:ext>
            </a:extLst>
          </p:cNvPr>
          <p:cNvSpPr/>
          <p:nvPr/>
        </p:nvSpPr>
        <p:spPr>
          <a:xfrm>
            <a:off x="1020862" y="2822894"/>
            <a:ext cx="620682" cy="62068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sp>
        <p:nvSpPr>
          <p:cNvPr id="9" name="Ellipse 8">
            <a:extLst>
              <a:ext uri="{FF2B5EF4-FFF2-40B4-BE49-F238E27FC236}">
                <a16:creationId xmlns:a16="http://schemas.microsoft.com/office/drawing/2014/main" id="{28549C6A-151A-7E78-E951-BFC4A27C77BC}"/>
              </a:ext>
            </a:extLst>
          </p:cNvPr>
          <p:cNvSpPr/>
          <p:nvPr/>
        </p:nvSpPr>
        <p:spPr>
          <a:xfrm>
            <a:off x="1020862" y="4281304"/>
            <a:ext cx="620682" cy="62068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11" name="Grafik 10" descr="Verbindungen Silhouette">
            <a:extLst>
              <a:ext uri="{FF2B5EF4-FFF2-40B4-BE49-F238E27FC236}">
                <a16:creationId xmlns:a16="http://schemas.microsoft.com/office/drawing/2014/main" id="{F4639522-0790-42DB-9656-34DC194D42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731" y="1826254"/>
            <a:ext cx="518944" cy="518944"/>
          </a:xfrm>
          <a:prstGeom prst="rect">
            <a:avLst/>
          </a:prstGeom>
        </p:spPr>
      </p:pic>
      <p:pic>
        <p:nvPicPr>
          <p:cNvPr id="13" name="Grafik 12" descr="Kompass mit einfarbiger Füllung">
            <a:extLst>
              <a:ext uri="{FF2B5EF4-FFF2-40B4-BE49-F238E27FC236}">
                <a16:creationId xmlns:a16="http://schemas.microsoft.com/office/drawing/2014/main" id="{67BF9E02-9920-BAA1-A1EF-6C10883792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6395" y="2908427"/>
            <a:ext cx="449616" cy="449616"/>
          </a:xfrm>
          <a:prstGeom prst="rect">
            <a:avLst/>
          </a:prstGeom>
        </p:spPr>
      </p:pic>
      <p:pic>
        <p:nvPicPr>
          <p:cNvPr id="15" name="Grafik 14" descr="Schild Häkchen mit einfarbiger Füllung">
            <a:extLst>
              <a:ext uri="{FF2B5EF4-FFF2-40B4-BE49-F238E27FC236}">
                <a16:creationId xmlns:a16="http://schemas.microsoft.com/office/drawing/2014/main" id="{01EA52E2-557F-536A-D66C-3DA1550CF3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9853" y="4360295"/>
            <a:ext cx="462700" cy="462700"/>
          </a:xfrm>
          <a:prstGeom prst="rect">
            <a:avLst/>
          </a:prstGeom>
        </p:spPr>
      </p:pic>
    </p:spTree>
    <p:extLst>
      <p:ext uri="{BB962C8B-B14F-4D97-AF65-F5344CB8AC3E}">
        <p14:creationId xmlns:p14="http://schemas.microsoft.com/office/powerpoint/2010/main" val="1696365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93008DCB-0B93-4EB0-8D7A-B79583CC0A35}"/>
              </a:ext>
            </a:extLst>
          </p:cNvPr>
          <p:cNvGraphicFramePr>
            <a:graphicFrameLocks noChangeAspect="1"/>
          </p:cNvGraphicFramePr>
          <p:nvPr>
            <p:custDataLst>
              <p:tags r:id="rId1"/>
            </p:custDataLst>
            <p:extLst>
              <p:ext uri="{D42A27DB-BD31-4B8C-83A1-F6EECF244321}">
                <p14:modId xmlns:p14="http://schemas.microsoft.com/office/powerpoint/2010/main" val="25872325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grpSp>
        <p:nvGrpSpPr>
          <p:cNvPr id="6" name="Gruppieren 5">
            <a:extLst>
              <a:ext uri="{FF2B5EF4-FFF2-40B4-BE49-F238E27FC236}">
                <a16:creationId xmlns:a16="http://schemas.microsoft.com/office/drawing/2014/main" id="{E1C66625-3A81-4994-A052-DB924848A796}"/>
              </a:ext>
            </a:extLst>
          </p:cNvPr>
          <p:cNvGrpSpPr/>
          <p:nvPr/>
        </p:nvGrpSpPr>
        <p:grpSpPr>
          <a:xfrm>
            <a:off x="594332" y="4360663"/>
            <a:ext cx="10331149" cy="1464220"/>
            <a:chOff x="594332" y="4311982"/>
            <a:chExt cx="10331149" cy="1398017"/>
          </a:xfrm>
        </p:grpSpPr>
        <p:sp>
          <p:nvSpPr>
            <p:cNvPr id="13" name="Rechteck 12">
              <a:extLst>
                <a:ext uri="{FF2B5EF4-FFF2-40B4-BE49-F238E27FC236}">
                  <a16:creationId xmlns:a16="http://schemas.microsoft.com/office/drawing/2014/main" id="{5641DF0F-10E9-4126-AFFF-907BDD9529FC}"/>
                </a:ext>
              </a:extLst>
            </p:cNvPr>
            <p:cNvSpPr/>
            <p:nvPr/>
          </p:nvSpPr>
          <p:spPr>
            <a:xfrm>
              <a:off x="594332" y="4311982"/>
              <a:ext cx="3318971" cy="1398017"/>
            </a:xfrm>
            <a:prstGeom prst="rect">
              <a:avLst/>
            </a:prstGeom>
            <a:solidFill>
              <a:schemeClr val="bg1"/>
            </a:solidFill>
          </p:spPr>
          <p:txBody>
            <a:bodyPr wrap="square" anchor="t">
              <a:noAutofit/>
            </a:bodyPr>
            <a:lstStyle/>
            <a:p>
              <a:pPr algn="ctr">
                <a:spcAft>
                  <a:spcPts val="0"/>
                </a:spcAft>
              </a:pPr>
              <a:r>
                <a:rPr lang="en-US" sz="1200" i="1" dirty="0">
                  <a:ea typeface="Times New Roman" panose="02020603050405020304" pitchFamily="18" charset="0"/>
                </a:rPr>
                <a:t>“How do organizational networks affect firm performance?”</a:t>
              </a:r>
            </a:p>
            <a:p>
              <a:pPr algn="ctr">
                <a:spcAft>
                  <a:spcPts val="0"/>
                </a:spcAft>
              </a:pPr>
              <a:endParaRPr lang="en-US" sz="1200" i="1" dirty="0">
                <a:ea typeface="Times New Roman" panose="02020603050405020304" pitchFamily="18" charset="0"/>
              </a:endParaRPr>
            </a:p>
            <a:p>
              <a:pPr algn="ctr">
                <a:spcAft>
                  <a:spcPts val="0"/>
                </a:spcAft>
              </a:pPr>
              <a:r>
                <a:rPr lang="en-US" sz="1200" i="1" dirty="0">
                  <a:ea typeface="Times New Roman" panose="02020603050405020304" pitchFamily="18" charset="0"/>
                </a:rPr>
                <a:t>“What internal and external contingencies moderate this relationship?“</a:t>
              </a:r>
            </a:p>
          </p:txBody>
        </p:sp>
        <p:sp>
          <p:nvSpPr>
            <p:cNvPr id="19" name="Rechteck 18">
              <a:extLst>
                <a:ext uri="{FF2B5EF4-FFF2-40B4-BE49-F238E27FC236}">
                  <a16:creationId xmlns:a16="http://schemas.microsoft.com/office/drawing/2014/main" id="{3AE9D313-BE56-4719-B680-E4F997AE22E7}"/>
                </a:ext>
              </a:extLst>
            </p:cNvPr>
            <p:cNvSpPr/>
            <p:nvPr/>
          </p:nvSpPr>
          <p:spPr>
            <a:xfrm>
              <a:off x="4100421" y="4311982"/>
              <a:ext cx="3318971" cy="1398017"/>
            </a:xfrm>
            <a:prstGeom prst="rect">
              <a:avLst/>
            </a:prstGeom>
            <a:solidFill>
              <a:schemeClr val="bg1"/>
            </a:solidFill>
          </p:spPr>
          <p:txBody>
            <a:bodyPr wrap="square" anchor="t">
              <a:noAutofit/>
            </a:bodyPr>
            <a:lstStyle/>
            <a:p>
              <a:pPr algn="ctr">
                <a:spcAft>
                  <a:spcPts val="0"/>
                </a:spcAft>
              </a:pPr>
              <a:r>
                <a:rPr lang="en-US" sz="1200" i="1" dirty="0">
                  <a:ea typeface="Times New Roman" panose="02020603050405020304" pitchFamily="18" charset="0"/>
                </a:rPr>
                <a:t>“Can organizational networks influence the interplay between cooperation and competition among firms?”</a:t>
              </a:r>
            </a:p>
          </p:txBody>
        </p:sp>
        <p:sp>
          <p:nvSpPr>
            <p:cNvPr id="21" name="Rechteck 20">
              <a:extLst>
                <a:ext uri="{FF2B5EF4-FFF2-40B4-BE49-F238E27FC236}">
                  <a16:creationId xmlns:a16="http://schemas.microsoft.com/office/drawing/2014/main" id="{BDA493F0-E40E-4D3B-B3DA-6DC18F2AFE0F}"/>
                </a:ext>
              </a:extLst>
            </p:cNvPr>
            <p:cNvSpPr/>
            <p:nvPr/>
          </p:nvSpPr>
          <p:spPr>
            <a:xfrm>
              <a:off x="7606510" y="4311982"/>
              <a:ext cx="3318971" cy="1398017"/>
            </a:xfrm>
            <a:prstGeom prst="rect">
              <a:avLst/>
            </a:prstGeom>
            <a:solidFill>
              <a:schemeClr val="bg1"/>
            </a:solidFill>
          </p:spPr>
          <p:txBody>
            <a:bodyPr wrap="square" anchor="t">
              <a:noAutofit/>
            </a:bodyPr>
            <a:lstStyle/>
            <a:p>
              <a:pPr algn="ctr">
                <a:spcAft>
                  <a:spcPts val="0"/>
                </a:spcAft>
              </a:pPr>
              <a:r>
                <a:rPr lang="en-US" sz="1200" i="1" dirty="0">
                  <a:ea typeface="Times New Roman" panose="02020603050405020304" pitchFamily="18" charset="0"/>
                </a:rPr>
                <a:t>“How do variations in organizational culture - resulting from shared norms and values transmitted through internal firm networks - affect firm strategy and performance?”</a:t>
              </a:r>
            </a:p>
          </p:txBody>
        </p:sp>
      </p:grpSp>
      <p:sp>
        <p:nvSpPr>
          <p:cNvPr id="2" name="Fußzeilenplatzhalter 1">
            <a:extLst>
              <a:ext uri="{FF2B5EF4-FFF2-40B4-BE49-F238E27FC236}">
                <a16:creationId xmlns:a16="http://schemas.microsoft.com/office/drawing/2014/main" id="{8F6DBD1A-78F4-33EB-B746-4E517A7E47F7}"/>
              </a:ext>
            </a:extLst>
          </p:cNvPr>
          <p:cNvSpPr>
            <a:spLocks noGrp="1"/>
          </p:cNvSpPr>
          <p:nvPr>
            <p:ph type="ftr" sz="quarter" idx="3"/>
          </p:nvPr>
        </p:nvSpPr>
        <p:spPr/>
        <p:txBody>
          <a:bodyPr/>
          <a:lstStyle/>
          <a:p>
            <a:r>
              <a:rPr lang="de-DE" dirty="0"/>
              <a:t>Überblick über die Dissertation</a:t>
            </a:r>
          </a:p>
        </p:txBody>
      </p:sp>
      <p:sp>
        <p:nvSpPr>
          <p:cNvPr id="3" name="Textplatzhalter 2">
            <a:extLst>
              <a:ext uri="{FF2B5EF4-FFF2-40B4-BE49-F238E27FC236}">
                <a16:creationId xmlns:a16="http://schemas.microsoft.com/office/drawing/2014/main" id="{D012CC1C-B414-B544-98D2-0574CCD65653}"/>
              </a:ext>
            </a:extLst>
          </p:cNvPr>
          <p:cNvSpPr>
            <a:spLocks noGrp="1"/>
          </p:cNvSpPr>
          <p:nvPr>
            <p:ph type="body" sz="quarter" idx="10"/>
          </p:nvPr>
        </p:nvSpPr>
        <p:spPr/>
        <p:txBody>
          <a:bodyPr/>
          <a:lstStyle/>
          <a:p>
            <a:r>
              <a:rPr lang="de-DE" dirty="0"/>
              <a:t>Welchen Einfluss haben kooperative und kompetitive Strategien auf den Unternehmenserfolg? – Eine Netzwerkperspektive</a:t>
            </a:r>
          </a:p>
        </p:txBody>
      </p:sp>
      <p:sp>
        <p:nvSpPr>
          <p:cNvPr id="97" name="Rechteck 96">
            <a:extLst>
              <a:ext uri="{FF2B5EF4-FFF2-40B4-BE49-F238E27FC236}">
                <a16:creationId xmlns:a16="http://schemas.microsoft.com/office/drawing/2014/main" id="{122B3F8E-C35C-4BA9-8CAE-034337ADF863}"/>
              </a:ext>
            </a:extLst>
          </p:cNvPr>
          <p:cNvSpPr/>
          <p:nvPr/>
        </p:nvSpPr>
        <p:spPr>
          <a:xfrm>
            <a:off x="1409677" y="1648175"/>
            <a:ext cx="1688283" cy="276999"/>
          </a:xfrm>
          <a:prstGeom prst="rect">
            <a:avLst/>
          </a:prstGeom>
        </p:spPr>
        <p:txBody>
          <a:bodyPr wrap="none">
            <a:spAutoFit/>
          </a:bodyPr>
          <a:lstStyle/>
          <a:p>
            <a:pPr algn="ctr"/>
            <a:r>
              <a:rPr lang="de-DE" sz="1200" b="1" dirty="0">
                <a:solidFill>
                  <a:schemeClr val="accent1"/>
                </a:solidFill>
              </a:rPr>
              <a:t>Unternehmenserfolg</a:t>
            </a:r>
          </a:p>
        </p:txBody>
      </p:sp>
      <p:sp>
        <p:nvSpPr>
          <p:cNvPr id="80" name="Rechteck 79">
            <a:extLst>
              <a:ext uri="{FF2B5EF4-FFF2-40B4-BE49-F238E27FC236}">
                <a16:creationId xmlns:a16="http://schemas.microsoft.com/office/drawing/2014/main" id="{60CBFB1C-799F-42F0-B9D3-D31BB51D8B8D}"/>
              </a:ext>
            </a:extLst>
          </p:cNvPr>
          <p:cNvSpPr/>
          <p:nvPr/>
        </p:nvSpPr>
        <p:spPr>
          <a:xfrm>
            <a:off x="1383206" y="1845645"/>
            <a:ext cx="1744388" cy="276999"/>
          </a:xfrm>
          <a:prstGeom prst="rect">
            <a:avLst/>
          </a:prstGeom>
        </p:spPr>
        <p:txBody>
          <a:bodyPr wrap="none">
            <a:spAutoFit/>
          </a:bodyPr>
          <a:lstStyle/>
          <a:p>
            <a:r>
              <a:rPr lang="de-DE" sz="1200" dirty="0">
                <a:solidFill>
                  <a:schemeClr val="bg2"/>
                </a:solidFill>
              </a:rPr>
              <a:t>Corporate </a:t>
            </a:r>
            <a:r>
              <a:rPr lang="de-DE" sz="1200" dirty="0" err="1">
                <a:solidFill>
                  <a:schemeClr val="bg2"/>
                </a:solidFill>
              </a:rPr>
              <a:t>Governance</a:t>
            </a:r>
            <a:endParaRPr lang="de-DE" sz="1200" dirty="0">
              <a:solidFill>
                <a:schemeClr val="bg2"/>
              </a:solidFill>
            </a:endParaRPr>
          </a:p>
        </p:txBody>
      </p:sp>
      <p:sp>
        <p:nvSpPr>
          <p:cNvPr id="98" name="Rechteck 97">
            <a:extLst>
              <a:ext uri="{FF2B5EF4-FFF2-40B4-BE49-F238E27FC236}">
                <a16:creationId xmlns:a16="http://schemas.microsoft.com/office/drawing/2014/main" id="{2AE586F4-D296-4CAC-91BE-A1F2D4E0A71D}"/>
              </a:ext>
            </a:extLst>
          </p:cNvPr>
          <p:cNvSpPr/>
          <p:nvPr/>
        </p:nvSpPr>
        <p:spPr>
          <a:xfrm>
            <a:off x="711191" y="1308636"/>
            <a:ext cx="3085254" cy="369332"/>
          </a:xfrm>
          <a:prstGeom prst="rect">
            <a:avLst/>
          </a:prstGeom>
          <a:solidFill>
            <a:schemeClr val="bg1"/>
          </a:solidFill>
        </p:spPr>
        <p:txBody>
          <a:bodyPr wrap="square">
            <a:spAutoFit/>
          </a:bodyPr>
          <a:lstStyle/>
          <a:p>
            <a:pPr algn="ctr"/>
            <a:r>
              <a:rPr lang="de-DE" b="1" dirty="0"/>
              <a:t>Artikel 1</a:t>
            </a:r>
          </a:p>
        </p:txBody>
      </p:sp>
      <p:sp>
        <p:nvSpPr>
          <p:cNvPr id="96" name="Rechteck 95">
            <a:extLst>
              <a:ext uri="{FF2B5EF4-FFF2-40B4-BE49-F238E27FC236}">
                <a16:creationId xmlns:a16="http://schemas.microsoft.com/office/drawing/2014/main" id="{1BE2326E-43A2-4803-B994-F82BCA64F4E3}"/>
              </a:ext>
            </a:extLst>
          </p:cNvPr>
          <p:cNvSpPr/>
          <p:nvPr/>
        </p:nvSpPr>
        <p:spPr>
          <a:xfrm>
            <a:off x="4146547" y="1648175"/>
            <a:ext cx="3226717" cy="276999"/>
          </a:xfrm>
          <a:prstGeom prst="rect">
            <a:avLst/>
          </a:prstGeom>
        </p:spPr>
        <p:txBody>
          <a:bodyPr wrap="none">
            <a:spAutoFit/>
          </a:bodyPr>
          <a:lstStyle/>
          <a:p>
            <a:pPr algn="ctr"/>
            <a:r>
              <a:rPr lang="de-DE" sz="1200" b="1" dirty="0">
                <a:solidFill>
                  <a:schemeClr val="accent3"/>
                </a:solidFill>
              </a:rPr>
              <a:t>Kooperation und Wettbewerb in Allianzen</a:t>
            </a:r>
          </a:p>
        </p:txBody>
      </p:sp>
      <p:sp>
        <p:nvSpPr>
          <p:cNvPr id="79" name="Rechteck 78">
            <a:extLst>
              <a:ext uri="{FF2B5EF4-FFF2-40B4-BE49-F238E27FC236}">
                <a16:creationId xmlns:a16="http://schemas.microsoft.com/office/drawing/2014/main" id="{8E36BB7A-77E3-433B-BC95-A66E946027BA}"/>
              </a:ext>
            </a:extLst>
          </p:cNvPr>
          <p:cNvSpPr/>
          <p:nvPr/>
        </p:nvSpPr>
        <p:spPr>
          <a:xfrm>
            <a:off x="5041028" y="1845645"/>
            <a:ext cx="1437766" cy="276999"/>
          </a:xfrm>
          <a:prstGeom prst="rect">
            <a:avLst/>
          </a:prstGeom>
        </p:spPr>
        <p:txBody>
          <a:bodyPr wrap="none">
            <a:spAutoFit/>
          </a:bodyPr>
          <a:lstStyle/>
          <a:p>
            <a:pPr algn="ctr"/>
            <a:r>
              <a:rPr lang="de-DE" sz="1200" dirty="0">
                <a:solidFill>
                  <a:schemeClr val="bg2"/>
                </a:solidFill>
              </a:rPr>
              <a:t>Strategic </a:t>
            </a:r>
            <a:r>
              <a:rPr lang="de-DE" sz="1200" dirty="0" err="1">
                <a:solidFill>
                  <a:schemeClr val="bg2"/>
                </a:solidFill>
              </a:rPr>
              <a:t>Alliances</a:t>
            </a:r>
            <a:endParaRPr lang="de-DE" sz="1200" dirty="0">
              <a:solidFill>
                <a:schemeClr val="bg2"/>
              </a:solidFill>
            </a:endParaRPr>
          </a:p>
        </p:txBody>
      </p:sp>
      <p:sp>
        <p:nvSpPr>
          <p:cNvPr id="93" name="Rechteck 92">
            <a:extLst>
              <a:ext uri="{FF2B5EF4-FFF2-40B4-BE49-F238E27FC236}">
                <a16:creationId xmlns:a16="http://schemas.microsoft.com/office/drawing/2014/main" id="{86583B13-C9FC-4395-B325-4473303A39F9}"/>
              </a:ext>
            </a:extLst>
          </p:cNvPr>
          <p:cNvSpPr/>
          <p:nvPr/>
        </p:nvSpPr>
        <p:spPr>
          <a:xfrm>
            <a:off x="5212319" y="1308636"/>
            <a:ext cx="1095173" cy="369332"/>
          </a:xfrm>
          <a:prstGeom prst="rect">
            <a:avLst/>
          </a:prstGeom>
        </p:spPr>
        <p:txBody>
          <a:bodyPr wrap="none">
            <a:spAutoFit/>
          </a:bodyPr>
          <a:lstStyle/>
          <a:p>
            <a:pPr algn="ctr"/>
            <a:r>
              <a:rPr lang="de-DE" b="1" dirty="0"/>
              <a:t>Artikel 2</a:t>
            </a:r>
          </a:p>
        </p:txBody>
      </p:sp>
      <p:sp>
        <p:nvSpPr>
          <p:cNvPr id="60" name="Rechteck 59">
            <a:extLst>
              <a:ext uri="{FF2B5EF4-FFF2-40B4-BE49-F238E27FC236}">
                <a16:creationId xmlns:a16="http://schemas.microsoft.com/office/drawing/2014/main" id="{52A02475-D3C1-4AD3-9984-3B8858905B2A}"/>
              </a:ext>
            </a:extLst>
          </p:cNvPr>
          <p:cNvSpPr/>
          <p:nvPr/>
        </p:nvSpPr>
        <p:spPr>
          <a:xfrm>
            <a:off x="8067124" y="1648175"/>
            <a:ext cx="2182008" cy="276999"/>
          </a:xfrm>
          <a:prstGeom prst="rect">
            <a:avLst/>
          </a:prstGeom>
        </p:spPr>
        <p:txBody>
          <a:bodyPr wrap="none">
            <a:spAutoFit/>
          </a:bodyPr>
          <a:lstStyle/>
          <a:p>
            <a:pPr algn="ctr"/>
            <a:r>
              <a:rPr lang="de-DE" sz="1200" b="1" dirty="0">
                <a:solidFill>
                  <a:schemeClr val="accent5"/>
                </a:solidFill>
              </a:rPr>
              <a:t>M&amp;A-Erfolg und Innovation</a:t>
            </a:r>
          </a:p>
        </p:txBody>
      </p:sp>
      <p:sp>
        <p:nvSpPr>
          <p:cNvPr id="81" name="Rechteck 80">
            <a:extLst>
              <a:ext uri="{FF2B5EF4-FFF2-40B4-BE49-F238E27FC236}">
                <a16:creationId xmlns:a16="http://schemas.microsoft.com/office/drawing/2014/main" id="{323D5BA3-5585-40FC-B1A1-D5021971EAD8}"/>
              </a:ext>
            </a:extLst>
          </p:cNvPr>
          <p:cNvSpPr/>
          <p:nvPr/>
        </p:nvSpPr>
        <p:spPr>
          <a:xfrm>
            <a:off x="8285359" y="1845645"/>
            <a:ext cx="1745542" cy="276999"/>
          </a:xfrm>
          <a:prstGeom prst="rect">
            <a:avLst/>
          </a:prstGeom>
        </p:spPr>
        <p:txBody>
          <a:bodyPr wrap="none">
            <a:spAutoFit/>
          </a:bodyPr>
          <a:lstStyle/>
          <a:p>
            <a:pPr algn="ctr"/>
            <a:r>
              <a:rPr lang="de-DE" sz="1200" dirty="0">
                <a:solidFill>
                  <a:schemeClr val="bg2"/>
                </a:solidFill>
              </a:rPr>
              <a:t>Mergers &amp; Acquisitions</a:t>
            </a:r>
          </a:p>
        </p:txBody>
      </p:sp>
      <p:grpSp>
        <p:nvGrpSpPr>
          <p:cNvPr id="99" name="Gruppieren 98">
            <a:extLst>
              <a:ext uri="{FF2B5EF4-FFF2-40B4-BE49-F238E27FC236}">
                <a16:creationId xmlns:a16="http://schemas.microsoft.com/office/drawing/2014/main" id="{ADB9B2DA-E882-4581-B0F4-CC3BAF0D980E}"/>
              </a:ext>
            </a:extLst>
          </p:cNvPr>
          <p:cNvGrpSpPr/>
          <p:nvPr/>
        </p:nvGrpSpPr>
        <p:grpSpPr>
          <a:xfrm>
            <a:off x="1227337" y="2214384"/>
            <a:ext cx="2052962" cy="2054540"/>
            <a:chOff x="1337196" y="2252681"/>
            <a:chExt cx="2052962" cy="2054540"/>
          </a:xfrm>
        </p:grpSpPr>
        <p:sp>
          <p:nvSpPr>
            <p:cNvPr id="8" name="Freeform 5">
              <a:extLst>
                <a:ext uri="{FF2B5EF4-FFF2-40B4-BE49-F238E27FC236}">
                  <a16:creationId xmlns:a16="http://schemas.microsoft.com/office/drawing/2014/main" id="{42286D40-6EAA-4B88-8475-7BFE36FDA95D}"/>
                </a:ext>
              </a:extLst>
            </p:cNvPr>
            <p:cNvSpPr>
              <a:spLocks noEditPoints="1"/>
            </p:cNvSpPr>
            <p:nvPr/>
          </p:nvSpPr>
          <p:spPr bwMode="auto">
            <a:xfrm rot="5400000">
              <a:off x="1336407" y="2253470"/>
              <a:ext cx="2054540" cy="2052962"/>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
          <p:nvSpPr>
            <p:cNvPr id="36" name="Ellipse 35">
              <a:extLst>
                <a:ext uri="{FF2B5EF4-FFF2-40B4-BE49-F238E27FC236}">
                  <a16:creationId xmlns:a16="http://schemas.microsoft.com/office/drawing/2014/main" id="{4637ED0B-E49E-48E7-BBE8-BCBCD27C40AA}"/>
                </a:ext>
              </a:extLst>
            </p:cNvPr>
            <p:cNvSpPr/>
            <p:nvPr/>
          </p:nvSpPr>
          <p:spPr>
            <a:xfrm>
              <a:off x="1608841" y="2838316"/>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F51C45BE-DA31-4E36-83C2-49A353A717BA}"/>
                </a:ext>
              </a:extLst>
            </p:cNvPr>
            <p:cNvSpPr/>
            <p:nvPr/>
          </p:nvSpPr>
          <p:spPr>
            <a:xfrm>
              <a:off x="1653637" y="299420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F4CFAE23-181E-4B8D-9CEC-1F0072C584EA}"/>
                </a:ext>
              </a:extLst>
            </p:cNvPr>
            <p:cNvSpPr/>
            <p:nvPr/>
          </p:nvSpPr>
          <p:spPr>
            <a:xfrm>
              <a:off x="1751608" y="296202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41BE96EB-2281-4CDE-A4C8-A060AF7F7D71}"/>
                </a:ext>
              </a:extLst>
            </p:cNvPr>
            <p:cNvSpPr/>
            <p:nvPr/>
          </p:nvSpPr>
          <p:spPr>
            <a:xfrm>
              <a:off x="1957247" y="284349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2A877C45-5BCD-465F-A355-DEE9675A9F92}"/>
                </a:ext>
              </a:extLst>
            </p:cNvPr>
            <p:cNvSpPr/>
            <p:nvPr/>
          </p:nvSpPr>
          <p:spPr>
            <a:xfrm>
              <a:off x="2081893" y="26342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40124DCD-4C62-4519-BC1F-5E5A3E4A94DE}"/>
                </a:ext>
              </a:extLst>
            </p:cNvPr>
            <p:cNvSpPr/>
            <p:nvPr/>
          </p:nvSpPr>
          <p:spPr>
            <a:xfrm>
              <a:off x="1957247" y="2483737"/>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A9B85EC9-C3FD-41D3-9066-B930A8C22976}"/>
                </a:ext>
              </a:extLst>
            </p:cNvPr>
            <p:cNvSpPr/>
            <p:nvPr/>
          </p:nvSpPr>
          <p:spPr>
            <a:xfrm>
              <a:off x="2100960" y="25645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71380CA0-0752-4075-B141-459CCF1D8A5C}"/>
                </a:ext>
              </a:extLst>
            </p:cNvPr>
            <p:cNvCxnSpPr>
              <a:cxnSpLocks/>
              <a:stCxn id="35" idx="2"/>
              <a:endCxn id="34" idx="6"/>
            </p:cNvCxnSpPr>
            <p:nvPr/>
          </p:nvCxnSpPr>
          <p:spPr>
            <a:xfrm>
              <a:off x="1605258" y="2781174"/>
              <a:ext cx="351094" cy="19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A073DB50-6A06-4475-8B8C-88AC1B116F83}"/>
                </a:ext>
              </a:extLst>
            </p:cNvPr>
            <p:cNvCxnSpPr>
              <a:cxnSpLocks/>
              <a:stCxn id="37" idx="7"/>
              <a:endCxn id="34" idx="3"/>
            </p:cNvCxnSpPr>
            <p:nvPr/>
          </p:nvCxnSpPr>
          <p:spPr>
            <a:xfrm flipV="1">
              <a:off x="1707992" y="2851320"/>
              <a:ext cx="127006" cy="1523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FDBD2D71-B310-474A-9C11-4FC1A605DA5F}"/>
                </a:ext>
              </a:extLst>
            </p:cNvPr>
            <p:cNvCxnSpPr>
              <a:cxnSpLocks/>
              <a:stCxn id="34" idx="2"/>
              <a:endCxn id="40" idx="3"/>
            </p:cNvCxnSpPr>
            <p:nvPr/>
          </p:nvCxnSpPr>
          <p:spPr>
            <a:xfrm flipV="1">
              <a:off x="1814178" y="2689166"/>
              <a:ext cx="277042" cy="1113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Ellipse 64">
              <a:extLst>
                <a:ext uri="{FF2B5EF4-FFF2-40B4-BE49-F238E27FC236}">
                  <a16:creationId xmlns:a16="http://schemas.microsoft.com/office/drawing/2014/main" id="{0513E150-D831-4E03-BDC7-825E616C01CD}"/>
                </a:ext>
              </a:extLst>
            </p:cNvPr>
            <p:cNvSpPr/>
            <p:nvPr/>
          </p:nvSpPr>
          <p:spPr>
            <a:xfrm>
              <a:off x="1892600" y="305855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1" name="Gerader Verbinder 70">
              <a:extLst>
                <a:ext uri="{FF2B5EF4-FFF2-40B4-BE49-F238E27FC236}">
                  <a16:creationId xmlns:a16="http://schemas.microsoft.com/office/drawing/2014/main" id="{DD935EDD-CA58-472D-BFF3-270B9B14DFC0}"/>
                </a:ext>
              </a:extLst>
            </p:cNvPr>
            <p:cNvCxnSpPr>
              <a:cxnSpLocks/>
              <a:stCxn id="34" idx="0"/>
              <a:endCxn id="39" idx="1"/>
            </p:cNvCxnSpPr>
            <p:nvPr/>
          </p:nvCxnSpPr>
          <p:spPr>
            <a:xfrm>
              <a:off x="1885265" y="2728691"/>
              <a:ext cx="81309" cy="12422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42D859A1-177B-49CA-8B99-5158A44A4CBC}"/>
                </a:ext>
              </a:extLst>
            </p:cNvPr>
            <p:cNvCxnSpPr>
              <a:cxnSpLocks/>
            </p:cNvCxnSpPr>
            <p:nvPr/>
          </p:nvCxnSpPr>
          <p:spPr>
            <a:xfrm>
              <a:off x="1938435" y="2805901"/>
              <a:ext cx="257834" cy="785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9DA0BC2B-E114-4695-884C-10D1E00681C5}"/>
                </a:ext>
              </a:extLst>
            </p:cNvPr>
            <p:cNvCxnSpPr>
              <a:cxnSpLocks/>
              <a:stCxn id="41" idx="5"/>
              <a:endCxn id="8" idx="32"/>
            </p:cNvCxnSpPr>
            <p:nvPr/>
          </p:nvCxnSpPr>
          <p:spPr>
            <a:xfrm>
              <a:off x="1776926" y="2644261"/>
              <a:ext cx="127039" cy="1350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7B3923E1-3BA8-4FC6-B4C1-5E281DAE22EE}"/>
                </a:ext>
              </a:extLst>
            </p:cNvPr>
            <p:cNvSpPr/>
            <p:nvPr/>
          </p:nvSpPr>
          <p:spPr>
            <a:xfrm>
              <a:off x="1605258" y="274899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Gerader Verbinder 67">
              <a:extLst>
                <a:ext uri="{FF2B5EF4-FFF2-40B4-BE49-F238E27FC236}">
                  <a16:creationId xmlns:a16="http://schemas.microsoft.com/office/drawing/2014/main" id="{10125572-D641-460F-A8E2-8E03C91E3E42}"/>
                </a:ext>
              </a:extLst>
            </p:cNvPr>
            <p:cNvCxnSpPr>
              <a:cxnSpLocks/>
              <a:stCxn id="34" idx="0"/>
              <a:endCxn id="43" idx="4"/>
            </p:cNvCxnSpPr>
            <p:nvPr/>
          </p:nvCxnSpPr>
          <p:spPr>
            <a:xfrm flipH="1" flipV="1">
              <a:off x="1880470" y="2604460"/>
              <a:ext cx="4795" cy="1242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3404F848-E581-43D7-869E-06E8FB7E1AA1}"/>
                </a:ext>
              </a:extLst>
            </p:cNvPr>
            <p:cNvSpPr/>
            <p:nvPr/>
          </p:nvSpPr>
          <p:spPr>
            <a:xfrm>
              <a:off x="2150505" y="2846860"/>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DE5B195D-0638-43AF-9054-AE4E10175258}"/>
                </a:ext>
              </a:extLst>
            </p:cNvPr>
            <p:cNvSpPr/>
            <p:nvPr/>
          </p:nvSpPr>
          <p:spPr>
            <a:xfrm>
              <a:off x="1827071" y="270361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41E94D89-DB7D-4FA8-A47D-6D13E8E5D1B7}"/>
                </a:ext>
              </a:extLst>
            </p:cNvPr>
            <p:cNvSpPr/>
            <p:nvPr/>
          </p:nvSpPr>
          <p:spPr>
            <a:xfrm>
              <a:off x="1722571" y="258933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461FFFF8-E696-4E35-B805-2027E1A0CAE3}"/>
                </a:ext>
              </a:extLst>
            </p:cNvPr>
            <p:cNvSpPr/>
            <p:nvPr/>
          </p:nvSpPr>
          <p:spPr>
            <a:xfrm>
              <a:off x="1839837" y="2523194"/>
              <a:ext cx="81266" cy="812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0" name="Gerader Verbinder 89">
              <a:extLst>
                <a:ext uri="{FF2B5EF4-FFF2-40B4-BE49-F238E27FC236}">
                  <a16:creationId xmlns:a16="http://schemas.microsoft.com/office/drawing/2014/main" id="{BAFA3989-0B6E-48D9-9876-7E001B864AEB}"/>
                </a:ext>
              </a:extLst>
            </p:cNvPr>
            <p:cNvCxnSpPr>
              <a:cxnSpLocks/>
            </p:cNvCxnSpPr>
            <p:nvPr/>
          </p:nvCxnSpPr>
          <p:spPr>
            <a:xfrm flipH="1">
              <a:off x="1935531" y="2621258"/>
              <a:ext cx="174755" cy="1302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059DDDC6-6443-47F1-B7B2-3A8866EEBF94}"/>
                </a:ext>
              </a:extLst>
            </p:cNvPr>
            <p:cNvCxnSpPr>
              <a:cxnSpLocks/>
            </p:cNvCxnSpPr>
            <p:nvPr/>
          </p:nvCxnSpPr>
          <p:spPr>
            <a:xfrm flipH="1" flipV="1">
              <a:off x="1885265" y="2732275"/>
              <a:ext cx="39176" cy="329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8095A158-0065-4BE5-B61F-A0F18CDEEAD2}"/>
                </a:ext>
              </a:extLst>
            </p:cNvPr>
            <p:cNvSpPr/>
            <p:nvPr/>
          </p:nvSpPr>
          <p:spPr>
            <a:xfrm>
              <a:off x="1814178" y="2728691"/>
              <a:ext cx="142174" cy="143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A0579F98-2E9D-445D-8542-CC29B51E1C46}"/>
              </a:ext>
            </a:extLst>
          </p:cNvPr>
          <p:cNvGrpSpPr/>
          <p:nvPr/>
        </p:nvGrpSpPr>
        <p:grpSpPr>
          <a:xfrm>
            <a:off x="4467006" y="2636592"/>
            <a:ext cx="2585799" cy="984232"/>
            <a:chOff x="4416564" y="2316443"/>
            <a:chExt cx="2585799" cy="984232"/>
          </a:xfrm>
        </p:grpSpPr>
        <p:cxnSp>
          <p:nvCxnSpPr>
            <p:cNvPr id="14" name="Gerade Verbindung mit Pfeil 13">
              <a:extLst>
                <a:ext uri="{FF2B5EF4-FFF2-40B4-BE49-F238E27FC236}">
                  <a16:creationId xmlns:a16="http://schemas.microsoft.com/office/drawing/2014/main" id="{089BB820-FFE8-4C3C-A00A-4FE91EE9D2A2}"/>
                </a:ext>
              </a:extLst>
            </p:cNvPr>
            <p:cNvCxnSpPr>
              <a:cxnSpLocks/>
            </p:cNvCxnSpPr>
            <p:nvPr/>
          </p:nvCxnSpPr>
          <p:spPr>
            <a:xfrm>
              <a:off x="5300663" y="2462496"/>
              <a:ext cx="829489" cy="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5CB9C2F-F762-419C-AD91-1B5670D88D83}"/>
                </a:ext>
              </a:extLst>
            </p:cNvPr>
            <p:cNvCxnSpPr>
              <a:cxnSpLocks/>
            </p:cNvCxnSpPr>
            <p:nvPr/>
          </p:nvCxnSpPr>
          <p:spPr>
            <a:xfrm flipH="1">
              <a:off x="5351621" y="2542929"/>
              <a:ext cx="7089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3C5CEA3F-89DA-4BC2-A945-43B1DF58B869}"/>
                </a:ext>
              </a:extLst>
            </p:cNvPr>
            <p:cNvCxnSpPr>
              <a:cxnSpLocks/>
            </p:cNvCxnSpPr>
            <p:nvPr/>
          </p:nvCxnSpPr>
          <p:spPr>
            <a:xfrm>
              <a:off x="5300663" y="3174489"/>
              <a:ext cx="829489" cy="33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F97E7AC1-3371-4575-A294-E45239071547}"/>
                </a:ext>
              </a:extLst>
            </p:cNvPr>
            <p:cNvCxnSpPr>
              <a:cxnSpLocks/>
            </p:cNvCxnSpPr>
            <p:nvPr/>
          </p:nvCxnSpPr>
          <p:spPr>
            <a:xfrm flipH="1">
              <a:off x="5351621" y="3112048"/>
              <a:ext cx="70894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uppieren 25">
              <a:extLst>
                <a:ext uri="{FF2B5EF4-FFF2-40B4-BE49-F238E27FC236}">
                  <a16:creationId xmlns:a16="http://schemas.microsoft.com/office/drawing/2014/main" id="{EFC1FBA8-E091-4C40-8F66-D5AB03BFBCC8}"/>
                </a:ext>
              </a:extLst>
            </p:cNvPr>
            <p:cNvGrpSpPr/>
            <p:nvPr/>
          </p:nvGrpSpPr>
          <p:grpSpPr>
            <a:xfrm>
              <a:off x="5417401" y="2869503"/>
              <a:ext cx="577386" cy="73425"/>
              <a:chOff x="5269707" y="2618184"/>
              <a:chExt cx="829489" cy="73425"/>
            </a:xfrm>
          </p:grpSpPr>
          <p:cxnSp>
            <p:nvCxnSpPr>
              <p:cNvPr id="72" name="Gerade Verbindung mit Pfeil 71">
                <a:extLst>
                  <a:ext uri="{FF2B5EF4-FFF2-40B4-BE49-F238E27FC236}">
                    <a16:creationId xmlns:a16="http://schemas.microsoft.com/office/drawing/2014/main" id="{A60F9506-F255-4E30-9CCD-EC89EE57D4C1}"/>
                  </a:ext>
                </a:extLst>
              </p:cNvPr>
              <p:cNvCxnSpPr>
                <a:cxnSpLocks/>
              </p:cNvCxnSpPr>
              <p:nvPr/>
            </p:nvCxnSpPr>
            <p:spPr>
              <a:xfrm>
                <a:off x="5269707" y="2688245"/>
                <a:ext cx="829489" cy="3364"/>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CB05A29B-ABDC-4A11-9B84-F6F127C3B936}"/>
                  </a:ext>
                </a:extLst>
              </p:cNvPr>
              <p:cNvCxnSpPr>
                <a:cxnSpLocks/>
              </p:cNvCxnSpPr>
              <p:nvPr/>
            </p:nvCxnSpPr>
            <p:spPr>
              <a:xfrm flipH="1">
                <a:off x="5320665" y="2618184"/>
                <a:ext cx="708946" cy="0"/>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E1683298-A539-4F98-9243-AA794CF95158}"/>
                </a:ext>
              </a:extLst>
            </p:cNvPr>
            <p:cNvGrpSpPr/>
            <p:nvPr/>
          </p:nvGrpSpPr>
          <p:grpSpPr>
            <a:xfrm rot="10800000">
              <a:off x="5410595" y="2670279"/>
              <a:ext cx="577386" cy="73425"/>
              <a:chOff x="5269707" y="2648664"/>
              <a:chExt cx="829489" cy="73425"/>
            </a:xfrm>
          </p:grpSpPr>
          <p:cxnSp>
            <p:nvCxnSpPr>
              <p:cNvPr id="76" name="Gerade Verbindung mit Pfeil 75">
                <a:extLst>
                  <a:ext uri="{FF2B5EF4-FFF2-40B4-BE49-F238E27FC236}">
                    <a16:creationId xmlns:a16="http://schemas.microsoft.com/office/drawing/2014/main" id="{A542635C-1919-4FFC-B01F-C67B725B96D8}"/>
                  </a:ext>
                </a:extLst>
              </p:cNvPr>
              <p:cNvCxnSpPr>
                <a:cxnSpLocks/>
              </p:cNvCxnSpPr>
              <p:nvPr/>
            </p:nvCxnSpPr>
            <p:spPr>
              <a:xfrm>
                <a:off x="5269707" y="2718725"/>
                <a:ext cx="829489" cy="3364"/>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F3E67CF1-DC70-45FB-9A15-C177522FAEB5}"/>
                  </a:ext>
                </a:extLst>
              </p:cNvPr>
              <p:cNvCxnSpPr>
                <a:cxnSpLocks/>
              </p:cNvCxnSpPr>
              <p:nvPr/>
            </p:nvCxnSpPr>
            <p:spPr>
              <a:xfrm flipH="1">
                <a:off x="5320666" y="2648664"/>
                <a:ext cx="708946" cy="0"/>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13D19258-2F7C-4CC7-9AA3-3ED27EEEDBA0}"/>
                </a:ext>
              </a:extLst>
            </p:cNvPr>
            <p:cNvSpPr/>
            <p:nvPr/>
          </p:nvSpPr>
          <p:spPr>
            <a:xfrm>
              <a:off x="4416564" y="2325315"/>
              <a:ext cx="975360" cy="9753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8FE23546-5F24-477B-920C-2A0F49D2FE20}"/>
                </a:ext>
              </a:extLst>
            </p:cNvPr>
            <p:cNvSpPr/>
            <p:nvPr/>
          </p:nvSpPr>
          <p:spPr>
            <a:xfrm>
              <a:off x="6027003" y="2316443"/>
              <a:ext cx="975360" cy="97536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 name="Gruppieren 9">
            <a:extLst>
              <a:ext uri="{FF2B5EF4-FFF2-40B4-BE49-F238E27FC236}">
                <a16:creationId xmlns:a16="http://schemas.microsoft.com/office/drawing/2014/main" id="{420D79F3-DAFF-40E1-9258-61976EA2CFF4}"/>
              </a:ext>
            </a:extLst>
          </p:cNvPr>
          <p:cNvGrpSpPr/>
          <p:nvPr/>
        </p:nvGrpSpPr>
        <p:grpSpPr>
          <a:xfrm>
            <a:off x="7865229" y="2636592"/>
            <a:ext cx="2585799" cy="984232"/>
            <a:chOff x="7865229" y="2636483"/>
            <a:chExt cx="2585799" cy="984232"/>
          </a:xfrm>
        </p:grpSpPr>
        <p:grpSp>
          <p:nvGrpSpPr>
            <p:cNvPr id="29" name="Gruppieren 28">
              <a:extLst>
                <a:ext uri="{FF2B5EF4-FFF2-40B4-BE49-F238E27FC236}">
                  <a16:creationId xmlns:a16="http://schemas.microsoft.com/office/drawing/2014/main" id="{7114DBFD-A68F-4020-AB7F-B324B7D08F2C}"/>
                </a:ext>
              </a:extLst>
            </p:cNvPr>
            <p:cNvGrpSpPr/>
            <p:nvPr/>
          </p:nvGrpSpPr>
          <p:grpSpPr>
            <a:xfrm>
              <a:off x="7865229" y="2636483"/>
              <a:ext cx="2585799" cy="984232"/>
              <a:chOff x="4416564" y="2125943"/>
              <a:chExt cx="2585799" cy="984232"/>
            </a:xfrm>
          </p:grpSpPr>
          <p:grpSp>
            <p:nvGrpSpPr>
              <p:cNvPr id="17" name="Gruppieren 16">
                <a:extLst>
                  <a:ext uri="{FF2B5EF4-FFF2-40B4-BE49-F238E27FC236}">
                    <a16:creationId xmlns:a16="http://schemas.microsoft.com/office/drawing/2014/main" id="{20D194F2-8CFF-4620-A543-E956552A4840}"/>
                  </a:ext>
                </a:extLst>
              </p:cNvPr>
              <p:cNvGrpSpPr/>
              <p:nvPr/>
            </p:nvGrpSpPr>
            <p:grpSpPr>
              <a:xfrm>
                <a:off x="4416564" y="2134815"/>
                <a:ext cx="975360" cy="975360"/>
                <a:chOff x="8142064" y="2757324"/>
                <a:chExt cx="975360" cy="975360"/>
              </a:xfrm>
            </p:grpSpPr>
            <p:sp>
              <p:nvSpPr>
                <p:cNvPr id="15" name="Ellipse 14">
                  <a:extLst>
                    <a:ext uri="{FF2B5EF4-FFF2-40B4-BE49-F238E27FC236}">
                      <a16:creationId xmlns:a16="http://schemas.microsoft.com/office/drawing/2014/main" id="{8EB1C561-C498-4F65-A5BE-D5220CADF5D1}"/>
                    </a:ext>
                  </a:extLst>
                </p:cNvPr>
                <p:cNvSpPr/>
                <p:nvPr/>
              </p:nvSpPr>
              <p:spPr>
                <a:xfrm>
                  <a:off x="8142064" y="2757324"/>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eform 5">
                  <a:extLst>
                    <a:ext uri="{FF2B5EF4-FFF2-40B4-BE49-F238E27FC236}">
                      <a16:creationId xmlns:a16="http://schemas.microsoft.com/office/drawing/2014/main" id="{C671F96B-8282-4739-8896-F05F8537032E}"/>
                    </a:ext>
                  </a:extLst>
                </p:cNvPr>
                <p:cNvSpPr>
                  <a:spLocks noEditPoints="1"/>
                </p:cNvSpPr>
                <p:nvPr/>
              </p:nvSpPr>
              <p:spPr bwMode="auto">
                <a:xfrm rot="5400000">
                  <a:off x="8165138" y="2780754"/>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Ellipse 103">
                <a:extLst>
                  <a:ext uri="{FF2B5EF4-FFF2-40B4-BE49-F238E27FC236}">
                    <a16:creationId xmlns:a16="http://schemas.microsoft.com/office/drawing/2014/main" id="{3F4B3CA0-2157-445D-869D-73162D24656D}"/>
                  </a:ext>
                </a:extLst>
              </p:cNvPr>
              <p:cNvSpPr/>
              <p:nvPr/>
            </p:nvSpPr>
            <p:spPr>
              <a:xfrm>
                <a:off x="6027003" y="2125943"/>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reeform 5">
                <a:extLst>
                  <a:ext uri="{FF2B5EF4-FFF2-40B4-BE49-F238E27FC236}">
                    <a16:creationId xmlns:a16="http://schemas.microsoft.com/office/drawing/2014/main" id="{E31B824F-B93C-41C4-A4D0-50EB391D0DD8}"/>
                  </a:ext>
                </a:extLst>
              </p:cNvPr>
              <p:cNvSpPr>
                <a:spLocks noEditPoints="1"/>
              </p:cNvSpPr>
              <p:nvPr/>
            </p:nvSpPr>
            <p:spPr bwMode="auto">
              <a:xfrm rot="5400000">
                <a:off x="6050077" y="2149373"/>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cxnSp>
          <p:nvCxnSpPr>
            <p:cNvPr id="85" name="Gerade Verbindung mit Pfeil 84">
              <a:extLst>
                <a:ext uri="{FF2B5EF4-FFF2-40B4-BE49-F238E27FC236}">
                  <a16:creationId xmlns:a16="http://schemas.microsoft.com/office/drawing/2014/main" id="{679EDD64-7092-439C-AC12-6A4675B6F776}"/>
                </a:ext>
              </a:extLst>
            </p:cNvPr>
            <p:cNvCxnSpPr>
              <a:cxnSpLocks/>
              <a:stCxn id="15" idx="6"/>
              <a:endCxn id="104" idx="2"/>
            </p:cNvCxnSpPr>
            <p:nvPr/>
          </p:nvCxnSpPr>
          <p:spPr>
            <a:xfrm flipV="1">
              <a:off x="8840589" y="3124163"/>
              <a:ext cx="635079" cy="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Rechteck 94">
            <a:extLst>
              <a:ext uri="{FF2B5EF4-FFF2-40B4-BE49-F238E27FC236}">
                <a16:creationId xmlns:a16="http://schemas.microsoft.com/office/drawing/2014/main" id="{DA7FFD4A-698C-42D6-8303-A115597E2F5B}"/>
              </a:ext>
            </a:extLst>
          </p:cNvPr>
          <p:cNvSpPr/>
          <p:nvPr/>
        </p:nvSpPr>
        <p:spPr>
          <a:xfrm>
            <a:off x="8610542" y="1308636"/>
            <a:ext cx="1095173" cy="369332"/>
          </a:xfrm>
          <a:prstGeom prst="rect">
            <a:avLst/>
          </a:prstGeom>
        </p:spPr>
        <p:txBody>
          <a:bodyPr wrap="none">
            <a:spAutoFit/>
          </a:bodyPr>
          <a:lstStyle/>
          <a:p>
            <a:pPr algn="ctr"/>
            <a:r>
              <a:rPr lang="de-DE" b="1" dirty="0"/>
              <a:t>Artikel 3</a:t>
            </a:r>
          </a:p>
        </p:txBody>
      </p:sp>
      <p:grpSp>
        <p:nvGrpSpPr>
          <p:cNvPr id="20" name="Gruppieren 19">
            <a:extLst>
              <a:ext uri="{FF2B5EF4-FFF2-40B4-BE49-F238E27FC236}">
                <a16:creationId xmlns:a16="http://schemas.microsoft.com/office/drawing/2014/main" id="{B913673F-CEE5-4511-8336-397E4FB2362B}"/>
              </a:ext>
            </a:extLst>
          </p:cNvPr>
          <p:cNvGrpSpPr/>
          <p:nvPr/>
        </p:nvGrpSpPr>
        <p:grpSpPr>
          <a:xfrm>
            <a:off x="3898625" y="1473947"/>
            <a:ext cx="3707885" cy="4350936"/>
            <a:chOff x="3898625" y="2293620"/>
            <a:chExt cx="3707885" cy="1676400"/>
          </a:xfrm>
        </p:grpSpPr>
        <p:cxnSp>
          <p:nvCxnSpPr>
            <p:cNvPr id="18" name="Gerader Verbinder 17">
              <a:extLst>
                <a:ext uri="{FF2B5EF4-FFF2-40B4-BE49-F238E27FC236}">
                  <a16:creationId xmlns:a16="http://schemas.microsoft.com/office/drawing/2014/main" id="{077BDAC0-DA4B-4B0B-B926-3FAB7F53630D}"/>
                </a:ext>
              </a:extLst>
            </p:cNvPr>
            <p:cNvCxnSpPr/>
            <p:nvPr/>
          </p:nvCxnSpPr>
          <p:spPr>
            <a:xfrm>
              <a:off x="3898625"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B31373EC-8B97-4A78-871A-3559D9A8C309}"/>
                </a:ext>
              </a:extLst>
            </p:cNvPr>
            <p:cNvCxnSpPr/>
            <p:nvPr/>
          </p:nvCxnSpPr>
          <p:spPr>
            <a:xfrm>
              <a:off x="7606510"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6802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1449133285"/>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80395">
                <a:tc>
                  <a:txBody>
                    <a:bodyPr/>
                    <a:lstStyle/>
                    <a:p>
                      <a:pPr>
                        <a:lnSpc>
                          <a:spcPct val="104000"/>
                        </a:lnSpc>
                      </a:pPr>
                      <a:r>
                        <a:rPr lang="de-DE" sz="2400" b="1" noProof="0" dirty="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Strategic </a:t>
                      </a:r>
                      <a:r>
                        <a:rPr lang="de-DE" sz="1400" noProof="0" dirty="0" err="1">
                          <a:solidFill>
                            <a:srgbClr val="4B4B4B"/>
                          </a:solidFill>
                          <a:latin typeface="+mn-lt"/>
                        </a:rPr>
                        <a:t>Alliances</a:t>
                      </a:r>
                      <a:endParaRPr lang="de-DE" sz="1400" noProof="0" dirty="0">
                        <a:solidFill>
                          <a:srgbClr val="4B4B4B"/>
                        </a:solidFill>
                        <a:latin typeface="+mn-lt"/>
                      </a:endParaRP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142462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24DD1-4A9F-0418-C00E-686977F508EC}"/>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BA5490BC-BB59-97C5-3380-587EEBB708B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6" name="think-cell data - do not delete" hidden="1">
                        <a:extLst>
                          <a:ext uri="{FF2B5EF4-FFF2-40B4-BE49-F238E27FC236}">
                            <a16:creationId xmlns:a16="http://schemas.microsoft.com/office/drawing/2014/main" id="{B5249A45-E999-BEE0-6E2B-D2200C4C4B5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050FAEBD-A2FB-869E-9021-2DD3B3CE4938}"/>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393F3113-B975-15FB-9EC9-F9AAFD08B4B4}"/>
              </a:ext>
            </a:extLst>
          </p:cNvPr>
          <p:cNvSpPr>
            <a:spLocks noGrp="1"/>
          </p:cNvSpPr>
          <p:nvPr>
            <p:ph type="body" sz="quarter" idx="10"/>
          </p:nvPr>
        </p:nvSpPr>
        <p:spPr/>
        <p:txBody>
          <a:bodyPr/>
          <a:lstStyle/>
          <a:p>
            <a:r>
              <a:rPr lang="de-DE" dirty="0"/>
              <a:t>Was passiert, wenn unterschiedliche Netzwerke aufeinander prallen? – Eine Netzwerkperspektive</a:t>
            </a:r>
          </a:p>
        </p:txBody>
      </p:sp>
      <p:sp>
        <p:nvSpPr>
          <p:cNvPr id="97" name="Rechteck 96">
            <a:extLst>
              <a:ext uri="{FF2B5EF4-FFF2-40B4-BE49-F238E27FC236}">
                <a16:creationId xmlns:a16="http://schemas.microsoft.com/office/drawing/2014/main" id="{5E7FD0BE-4B5D-7407-27FE-EA4B43E75A3E}"/>
              </a:ext>
            </a:extLst>
          </p:cNvPr>
          <p:cNvSpPr/>
          <p:nvPr/>
        </p:nvSpPr>
        <p:spPr>
          <a:xfrm>
            <a:off x="1409677" y="1648175"/>
            <a:ext cx="1688283" cy="276999"/>
          </a:xfrm>
          <a:prstGeom prst="rect">
            <a:avLst/>
          </a:prstGeom>
        </p:spPr>
        <p:txBody>
          <a:bodyPr wrap="none">
            <a:spAutoFit/>
          </a:bodyPr>
          <a:lstStyle/>
          <a:p>
            <a:pPr algn="ctr"/>
            <a:r>
              <a:rPr lang="de-DE" sz="1200" b="1" dirty="0">
                <a:solidFill>
                  <a:schemeClr val="accent1"/>
                </a:solidFill>
              </a:rPr>
              <a:t>Unternehmenserfolg</a:t>
            </a:r>
          </a:p>
        </p:txBody>
      </p:sp>
      <p:sp>
        <p:nvSpPr>
          <p:cNvPr id="80" name="Rechteck 79">
            <a:extLst>
              <a:ext uri="{FF2B5EF4-FFF2-40B4-BE49-F238E27FC236}">
                <a16:creationId xmlns:a16="http://schemas.microsoft.com/office/drawing/2014/main" id="{44CB9AE0-D804-DFD0-67C6-0223E8DFD30B}"/>
              </a:ext>
            </a:extLst>
          </p:cNvPr>
          <p:cNvSpPr/>
          <p:nvPr/>
        </p:nvSpPr>
        <p:spPr>
          <a:xfrm>
            <a:off x="1383206" y="1845645"/>
            <a:ext cx="1744388" cy="276999"/>
          </a:xfrm>
          <a:prstGeom prst="rect">
            <a:avLst/>
          </a:prstGeom>
        </p:spPr>
        <p:txBody>
          <a:bodyPr wrap="none">
            <a:spAutoFit/>
          </a:bodyPr>
          <a:lstStyle/>
          <a:p>
            <a:r>
              <a:rPr lang="de-DE" sz="1200" dirty="0">
                <a:solidFill>
                  <a:schemeClr val="bg2"/>
                </a:solidFill>
              </a:rPr>
              <a:t>Corporate </a:t>
            </a:r>
            <a:r>
              <a:rPr lang="de-DE" sz="1200" dirty="0" err="1">
                <a:solidFill>
                  <a:schemeClr val="bg2"/>
                </a:solidFill>
              </a:rPr>
              <a:t>Governance</a:t>
            </a:r>
            <a:endParaRPr lang="de-DE" sz="1200" dirty="0">
              <a:solidFill>
                <a:schemeClr val="bg2"/>
              </a:solidFill>
            </a:endParaRPr>
          </a:p>
        </p:txBody>
      </p:sp>
      <p:sp>
        <p:nvSpPr>
          <p:cNvPr id="98" name="Rechteck 97">
            <a:extLst>
              <a:ext uri="{FF2B5EF4-FFF2-40B4-BE49-F238E27FC236}">
                <a16:creationId xmlns:a16="http://schemas.microsoft.com/office/drawing/2014/main" id="{D3664286-9046-63BB-6360-1D662AB6BDFB}"/>
              </a:ext>
            </a:extLst>
          </p:cNvPr>
          <p:cNvSpPr/>
          <p:nvPr/>
        </p:nvSpPr>
        <p:spPr>
          <a:xfrm>
            <a:off x="711191" y="1308636"/>
            <a:ext cx="3085254" cy="369332"/>
          </a:xfrm>
          <a:prstGeom prst="rect">
            <a:avLst/>
          </a:prstGeom>
          <a:solidFill>
            <a:schemeClr val="bg1"/>
          </a:solidFill>
        </p:spPr>
        <p:txBody>
          <a:bodyPr wrap="square">
            <a:spAutoFit/>
          </a:bodyPr>
          <a:lstStyle/>
          <a:p>
            <a:pPr algn="ctr"/>
            <a:r>
              <a:rPr lang="de-DE" b="1" dirty="0"/>
              <a:t>Artikel 1</a:t>
            </a:r>
          </a:p>
        </p:txBody>
      </p:sp>
      <p:sp>
        <p:nvSpPr>
          <p:cNvPr id="96" name="Rechteck 95">
            <a:extLst>
              <a:ext uri="{FF2B5EF4-FFF2-40B4-BE49-F238E27FC236}">
                <a16:creationId xmlns:a16="http://schemas.microsoft.com/office/drawing/2014/main" id="{87460F45-0E09-1D83-FC7F-001F17DA259E}"/>
              </a:ext>
            </a:extLst>
          </p:cNvPr>
          <p:cNvSpPr/>
          <p:nvPr/>
        </p:nvSpPr>
        <p:spPr>
          <a:xfrm>
            <a:off x="4146547" y="1648175"/>
            <a:ext cx="3226717" cy="276999"/>
          </a:xfrm>
          <a:prstGeom prst="rect">
            <a:avLst/>
          </a:prstGeom>
        </p:spPr>
        <p:txBody>
          <a:bodyPr wrap="none">
            <a:spAutoFit/>
          </a:bodyPr>
          <a:lstStyle/>
          <a:p>
            <a:pPr algn="ctr"/>
            <a:r>
              <a:rPr lang="de-DE" sz="1200" b="1" dirty="0">
                <a:solidFill>
                  <a:schemeClr val="accent3"/>
                </a:solidFill>
              </a:rPr>
              <a:t>Kooperation und Wettbewerb in Allianzen</a:t>
            </a:r>
          </a:p>
        </p:txBody>
      </p:sp>
      <p:sp>
        <p:nvSpPr>
          <p:cNvPr id="79" name="Rechteck 78">
            <a:extLst>
              <a:ext uri="{FF2B5EF4-FFF2-40B4-BE49-F238E27FC236}">
                <a16:creationId xmlns:a16="http://schemas.microsoft.com/office/drawing/2014/main" id="{04E9D974-FA0F-C3B8-B54A-5E3CFB92FEFE}"/>
              </a:ext>
            </a:extLst>
          </p:cNvPr>
          <p:cNvSpPr/>
          <p:nvPr/>
        </p:nvSpPr>
        <p:spPr>
          <a:xfrm>
            <a:off x="5041028" y="1845645"/>
            <a:ext cx="1437766" cy="276999"/>
          </a:xfrm>
          <a:prstGeom prst="rect">
            <a:avLst/>
          </a:prstGeom>
        </p:spPr>
        <p:txBody>
          <a:bodyPr wrap="none">
            <a:spAutoFit/>
          </a:bodyPr>
          <a:lstStyle/>
          <a:p>
            <a:pPr algn="ctr"/>
            <a:r>
              <a:rPr lang="de-DE" sz="1200" dirty="0">
                <a:solidFill>
                  <a:schemeClr val="bg2"/>
                </a:solidFill>
              </a:rPr>
              <a:t>Strategic </a:t>
            </a:r>
            <a:r>
              <a:rPr lang="de-DE" sz="1200" dirty="0" err="1">
                <a:solidFill>
                  <a:schemeClr val="bg2"/>
                </a:solidFill>
              </a:rPr>
              <a:t>Alliances</a:t>
            </a:r>
            <a:endParaRPr lang="de-DE" sz="1200" dirty="0">
              <a:solidFill>
                <a:schemeClr val="bg2"/>
              </a:solidFill>
            </a:endParaRPr>
          </a:p>
        </p:txBody>
      </p:sp>
      <p:sp>
        <p:nvSpPr>
          <p:cNvPr id="93" name="Rechteck 92">
            <a:extLst>
              <a:ext uri="{FF2B5EF4-FFF2-40B4-BE49-F238E27FC236}">
                <a16:creationId xmlns:a16="http://schemas.microsoft.com/office/drawing/2014/main" id="{DF80CED5-6501-5A7D-2421-28C72065DA48}"/>
              </a:ext>
            </a:extLst>
          </p:cNvPr>
          <p:cNvSpPr/>
          <p:nvPr/>
        </p:nvSpPr>
        <p:spPr>
          <a:xfrm>
            <a:off x="5212319" y="1308636"/>
            <a:ext cx="1095173" cy="369332"/>
          </a:xfrm>
          <a:prstGeom prst="rect">
            <a:avLst/>
          </a:prstGeom>
        </p:spPr>
        <p:txBody>
          <a:bodyPr wrap="none">
            <a:spAutoFit/>
          </a:bodyPr>
          <a:lstStyle/>
          <a:p>
            <a:pPr algn="ctr"/>
            <a:r>
              <a:rPr lang="de-DE" b="1" dirty="0"/>
              <a:t>Artikel 2</a:t>
            </a:r>
          </a:p>
        </p:txBody>
      </p:sp>
      <p:sp>
        <p:nvSpPr>
          <p:cNvPr id="49" name="Rechteck 48">
            <a:extLst>
              <a:ext uri="{FF2B5EF4-FFF2-40B4-BE49-F238E27FC236}">
                <a16:creationId xmlns:a16="http://schemas.microsoft.com/office/drawing/2014/main" id="{76B8949D-76AA-C9FF-29B6-CD790C59A5E8}"/>
              </a:ext>
            </a:extLst>
          </p:cNvPr>
          <p:cNvSpPr/>
          <p:nvPr/>
        </p:nvSpPr>
        <p:spPr>
          <a:xfrm>
            <a:off x="1334336" y="4648562"/>
            <a:ext cx="1838965" cy="276999"/>
          </a:xfrm>
          <a:prstGeom prst="rect">
            <a:avLst/>
          </a:prstGeom>
        </p:spPr>
        <p:txBody>
          <a:bodyPr wrap="none">
            <a:spAutoFit/>
          </a:bodyPr>
          <a:lstStyle/>
          <a:p>
            <a:pPr algn="ctr"/>
            <a:r>
              <a:rPr lang="de-DE" sz="1200" dirty="0"/>
              <a:t>Egozentriertes Netzwerk</a:t>
            </a:r>
          </a:p>
        </p:txBody>
      </p:sp>
      <p:sp>
        <p:nvSpPr>
          <p:cNvPr id="47" name="Rechteck 46">
            <a:extLst>
              <a:ext uri="{FF2B5EF4-FFF2-40B4-BE49-F238E27FC236}">
                <a16:creationId xmlns:a16="http://schemas.microsoft.com/office/drawing/2014/main" id="{3D408278-5B88-E04C-3C53-D6F1602A40CB}"/>
              </a:ext>
            </a:extLst>
          </p:cNvPr>
          <p:cNvSpPr/>
          <p:nvPr/>
        </p:nvSpPr>
        <p:spPr>
          <a:xfrm>
            <a:off x="4931322" y="4648562"/>
            <a:ext cx="1659430" cy="276999"/>
          </a:xfrm>
          <a:prstGeom prst="rect">
            <a:avLst/>
          </a:prstGeom>
        </p:spPr>
        <p:txBody>
          <a:bodyPr wrap="none">
            <a:spAutoFit/>
          </a:bodyPr>
          <a:lstStyle/>
          <a:p>
            <a:pPr algn="ctr"/>
            <a:r>
              <a:rPr lang="de-DE" sz="1200" dirty="0"/>
              <a:t>Dyadisches Netzwerk</a:t>
            </a:r>
          </a:p>
        </p:txBody>
      </p:sp>
      <p:sp>
        <p:nvSpPr>
          <p:cNvPr id="56" name="Rechteck 55">
            <a:extLst>
              <a:ext uri="{FF2B5EF4-FFF2-40B4-BE49-F238E27FC236}">
                <a16:creationId xmlns:a16="http://schemas.microsoft.com/office/drawing/2014/main" id="{A3860025-7068-EF7F-59DC-6D924BD17F9E}"/>
              </a:ext>
            </a:extLst>
          </p:cNvPr>
          <p:cNvSpPr/>
          <p:nvPr/>
        </p:nvSpPr>
        <p:spPr>
          <a:xfrm>
            <a:off x="8328414" y="4648562"/>
            <a:ext cx="1659429" cy="276999"/>
          </a:xfrm>
          <a:prstGeom prst="rect">
            <a:avLst/>
          </a:prstGeom>
        </p:spPr>
        <p:txBody>
          <a:bodyPr wrap="none">
            <a:spAutoFit/>
          </a:bodyPr>
          <a:lstStyle/>
          <a:p>
            <a:pPr algn="ctr"/>
            <a:r>
              <a:rPr lang="de-DE" sz="1200" dirty="0"/>
              <a:t>Dyadisches Netzwerk</a:t>
            </a:r>
          </a:p>
        </p:txBody>
      </p:sp>
      <p:sp>
        <p:nvSpPr>
          <p:cNvPr id="50" name="Rechteck 49">
            <a:extLst>
              <a:ext uri="{FF2B5EF4-FFF2-40B4-BE49-F238E27FC236}">
                <a16:creationId xmlns:a16="http://schemas.microsoft.com/office/drawing/2014/main" id="{56FF714D-832A-8C7A-FF77-030EFA97B87E}"/>
              </a:ext>
            </a:extLst>
          </p:cNvPr>
          <p:cNvSpPr/>
          <p:nvPr/>
        </p:nvSpPr>
        <p:spPr>
          <a:xfrm>
            <a:off x="1455587" y="5021891"/>
            <a:ext cx="1596463" cy="276999"/>
          </a:xfrm>
          <a:prstGeom prst="rect">
            <a:avLst/>
          </a:prstGeom>
        </p:spPr>
        <p:txBody>
          <a:bodyPr wrap="none">
            <a:spAutoFit/>
          </a:bodyPr>
          <a:lstStyle/>
          <a:p>
            <a:pPr algn="ctr"/>
            <a:r>
              <a:rPr lang="de-DE" sz="1200" dirty="0" err="1"/>
              <a:t>Uniplexe</a:t>
            </a:r>
            <a:r>
              <a:rPr lang="de-DE" sz="1200" dirty="0"/>
              <a:t> Verbindung</a:t>
            </a:r>
          </a:p>
        </p:txBody>
      </p:sp>
      <p:sp>
        <p:nvSpPr>
          <p:cNvPr id="51" name="Rechteck 50">
            <a:extLst>
              <a:ext uri="{FF2B5EF4-FFF2-40B4-BE49-F238E27FC236}">
                <a16:creationId xmlns:a16="http://schemas.microsoft.com/office/drawing/2014/main" id="{C3B9FE85-90A2-F33E-CE17-37B470A6F221}"/>
              </a:ext>
            </a:extLst>
          </p:cNvPr>
          <p:cNvSpPr/>
          <p:nvPr/>
        </p:nvSpPr>
        <p:spPr>
          <a:xfrm>
            <a:off x="4915517" y="5021891"/>
            <a:ext cx="1691040" cy="276999"/>
          </a:xfrm>
          <a:prstGeom prst="rect">
            <a:avLst/>
          </a:prstGeom>
        </p:spPr>
        <p:txBody>
          <a:bodyPr wrap="none">
            <a:spAutoFit/>
          </a:bodyPr>
          <a:lstStyle/>
          <a:p>
            <a:pPr algn="ctr"/>
            <a:r>
              <a:rPr lang="de-DE" sz="1200" dirty="0"/>
              <a:t>Multiplexe Verbindung</a:t>
            </a:r>
          </a:p>
        </p:txBody>
      </p:sp>
      <p:sp>
        <p:nvSpPr>
          <p:cNvPr id="57" name="Rechteck 56">
            <a:extLst>
              <a:ext uri="{FF2B5EF4-FFF2-40B4-BE49-F238E27FC236}">
                <a16:creationId xmlns:a16="http://schemas.microsoft.com/office/drawing/2014/main" id="{5F0935EC-8437-D3CE-5FEA-C3569C5BB7DF}"/>
              </a:ext>
            </a:extLst>
          </p:cNvPr>
          <p:cNvSpPr/>
          <p:nvPr/>
        </p:nvSpPr>
        <p:spPr>
          <a:xfrm>
            <a:off x="8359898" y="5021891"/>
            <a:ext cx="1596464" cy="276999"/>
          </a:xfrm>
          <a:prstGeom prst="rect">
            <a:avLst/>
          </a:prstGeom>
        </p:spPr>
        <p:txBody>
          <a:bodyPr wrap="none">
            <a:spAutoFit/>
          </a:bodyPr>
          <a:lstStyle/>
          <a:p>
            <a:pPr algn="ctr"/>
            <a:r>
              <a:rPr lang="de-DE" sz="1200" dirty="0" err="1"/>
              <a:t>Uniplexe</a:t>
            </a:r>
            <a:r>
              <a:rPr lang="de-DE" sz="1200" dirty="0"/>
              <a:t> Verbindung</a:t>
            </a:r>
          </a:p>
        </p:txBody>
      </p:sp>
      <p:sp>
        <p:nvSpPr>
          <p:cNvPr id="54" name="Rechteck 53">
            <a:extLst>
              <a:ext uri="{FF2B5EF4-FFF2-40B4-BE49-F238E27FC236}">
                <a16:creationId xmlns:a16="http://schemas.microsoft.com/office/drawing/2014/main" id="{321ABB94-EE55-A2BF-0D73-01354D111D67}"/>
              </a:ext>
            </a:extLst>
          </p:cNvPr>
          <p:cNvSpPr/>
          <p:nvPr/>
        </p:nvSpPr>
        <p:spPr>
          <a:xfrm>
            <a:off x="1079458" y="4275233"/>
            <a:ext cx="2348720" cy="276999"/>
          </a:xfrm>
          <a:prstGeom prst="rect">
            <a:avLst/>
          </a:prstGeom>
        </p:spPr>
        <p:txBody>
          <a:bodyPr wrap="none">
            <a:spAutoFit/>
          </a:bodyPr>
          <a:lstStyle/>
          <a:p>
            <a:pPr algn="ctr"/>
            <a:r>
              <a:rPr lang="de-DE" sz="1200" dirty="0"/>
              <a:t>Inter-organisationale Netzwerke</a:t>
            </a:r>
          </a:p>
        </p:txBody>
      </p:sp>
      <p:sp>
        <p:nvSpPr>
          <p:cNvPr id="53" name="Rechteck 52">
            <a:extLst>
              <a:ext uri="{FF2B5EF4-FFF2-40B4-BE49-F238E27FC236}">
                <a16:creationId xmlns:a16="http://schemas.microsoft.com/office/drawing/2014/main" id="{E2758714-F758-FD57-4D30-EF9A801F9744}"/>
              </a:ext>
            </a:extLst>
          </p:cNvPr>
          <p:cNvSpPr/>
          <p:nvPr/>
        </p:nvSpPr>
        <p:spPr>
          <a:xfrm>
            <a:off x="4586677" y="4275233"/>
            <a:ext cx="2348720" cy="276999"/>
          </a:xfrm>
          <a:prstGeom prst="rect">
            <a:avLst/>
          </a:prstGeom>
        </p:spPr>
        <p:txBody>
          <a:bodyPr wrap="none">
            <a:spAutoFit/>
          </a:bodyPr>
          <a:lstStyle/>
          <a:p>
            <a:pPr algn="ctr"/>
            <a:r>
              <a:rPr lang="de-DE" sz="1200" dirty="0"/>
              <a:t>Inter-organisationale Netzwerke</a:t>
            </a:r>
          </a:p>
        </p:txBody>
      </p:sp>
      <p:sp>
        <p:nvSpPr>
          <p:cNvPr id="58" name="Rechteck 57">
            <a:extLst>
              <a:ext uri="{FF2B5EF4-FFF2-40B4-BE49-F238E27FC236}">
                <a16:creationId xmlns:a16="http://schemas.microsoft.com/office/drawing/2014/main" id="{65AFADDD-32FF-8E12-525D-4B98D0C613AB}"/>
              </a:ext>
            </a:extLst>
          </p:cNvPr>
          <p:cNvSpPr/>
          <p:nvPr/>
        </p:nvSpPr>
        <p:spPr>
          <a:xfrm>
            <a:off x="7983768" y="4275233"/>
            <a:ext cx="2348720" cy="276999"/>
          </a:xfrm>
          <a:prstGeom prst="rect">
            <a:avLst/>
          </a:prstGeom>
        </p:spPr>
        <p:txBody>
          <a:bodyPr wrap="none">
            <a:spAutoFit/>
          </a:bodyPr>
          <a:lstStyle/>
          <a:p>
            <a:pPr algn="ctr"/>
            <a:r>
              <a:rPr lang="de-DE" sz="1200" dirty="0"/>
              <a:t>Intra-organisationale Netzwerke</a:t>
            </a:r>
          </a:p>
        </p:txBody>
      </p:sp>
      <p:sp>
        <p:nvSpPr>
          <p:cNvPr id="60" name="Rechteck 59">
            <a:extLst>
              <a:ext uri="{FF2B5EF4-FFF2-40B4-BE49-F238E27FC236}">
                <a16:creationId xmlns:a16="http://schemas.microsoft.com/office/drawing/2014/main" id="{71BEC94A-AA90-7150-7097-5A8213909D18}"/>
              </a:ext>
            </a:extLst>
          </p:cNvPr>
          <p:cNvSpPr/>
          <p:nvPr/>
        </p:nvSpPr>
        <p:spPr>
          <a:xfrm>
            <a:off x="8067124" y="1648175"/>
            <a:ext cx="2182008" cy="276999"/>
          </a:xfrm>
          <a:prstGeom prst="rect">
            <a:avLst/>
          </a:prstGeom>
        </p:spPr>
        <p:txBody>
          <a:bodyPr wrap="none">
            <a:spAutoFit/>
          </a:bodyPr>
          <a:lstStyle/>
          <a:p>
            <a:pPr algn="ctr"/>
            <a:r>
              <a:rPr lang="de-DE" sz="1200" b="1" dirty="0">
                <a:solidFill>
                  <a:schemeClr val="accent5"/>
                </a:solidFill>
              </a:rPr>
              <a:t>M&amp;A-Erfolg und Innovation</a:t>
            </a:r>
          </a:p>
        </p:txBody>
      </p:sp>
      <p:sp>
        <p:nvSpPr>
          <p:cNvPr id="81" name="Rechteck 80">
            <a:extLst>
              <a:ext uri="{FF2B5EF4-FFF2-40B4-BE49-F238E27FC236}">
                <a16:creationId xmlns:a16="http://schemas.microsoft.com/office/drawing/2014/main" id="{413F6E12-49C6-95F7-1DD4-4C5EF81D2C92}"/>
              </a:ext>
            </a:extLst>
          </p:cNvPr>
          <p:cNvSpPr/>
          <p:nvPr/>
        </p:nvSpPr>
        <p:spPr>
          <a:xfrm>
            <a:off x="8285359" y="1845645"/>
            <a:ext cx="1745542" cy="276999"/>
          </a:xfrm>
          <a:prstGeom prst="rect">
            <a:avLst/>
          </a:prstGeom>
        </p:spPr>
        <p:txBody>
          <a:bodyPr wrap="none">
            <a:spAutoFit/>
          </a:bodyPr>
          <a:lstStyle/>
          <a:p>
            <a:pPr algn="ctr"/>
            <a:r>
              <a:rPr lang="de-DE" sz="1200" dirty="0">
                <a:solidFill>
                  <a:schemeClr val="bg2"/>
                </a:solidFill>
              </a:rPr>
              <a:t>Mergers &amp; Acquisitions</a:t>
            </a:r>
          </a:p>
        </p:txBody>
      </p:sp>
      <p:grpSp>
        <p:nvGrpSpPr>
          <p:cNvPr id="99" name="Gruppieren 98">
            <a:extLst>
              <a:ext uri="{FF2B5EF4-FFF2-40B4-BE49-F238E27FC236}">
                <a16:creationId xmlns:a16="http://schemas.microsoft.com/office/drawing/2014/main" id="{F9198DBB-AADB-F1FC-7C4A-1A16139E0740}"/>
              </a:ext>
            </a:extLst>
          </p:cNvPr>
          <p:cNvGrpSpPr/>
          <p:nvPr/>
        </p:nvGrpSpPr>
        <p:grpSpPr>
          <a:xfrm>
            <a:off x="1227337" y="2214384"/>
            <a:ext cx="2052962" cy="2054540"/>
            <a:chOff x="1337196" y="2252681"/>
            <a:chExt cx="2052962" cy="2054540"/>
          </a:xfrm>
        </p:grpSpPr>
        <p:sp>
          <p:nvSpPr>
            <p:cNvPr id="8" name="Freeform 5">
              <a:extLst>
                <a:ext uri="{FF2B5EF4-FFF2-40B4-BE49-F238E27FC236}">
                  <a16:creationId xmlns:a16="http://schemas.microsoft.com/office/drawing/2014/main" id="{6EAE2A17-FE82-C452-2F59-4EA720E66D78}"/>
                </a:ext>
              </a:extLst>
            </p:cNvPr>
            <p:cNvSpPr>
              <a:spLocks noEditPoints="1"/>
            </p:cNvSpPr>
            <p:nvPr/>
          </p:nvSpPr>
          <p:spPr bwMode="auto">
            <a:xfrm rot="5400000">
              <a:off x="1336407" y="2253470"/>
              <a:ext cx="2054540" cy="2052962"/>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
          <p:nvSpPr>
            <p:cNvPr id="36" name="Ellipse 35">
              <a:extLst>
                <a:ext uri="{FF2B5EF4-FFF2-40B4-BE49-F238E27FC236}">
                  <a16:creationId xmlns:a16="http://schemas.microsoft.com/office/drawing/2014/main" id="{086BE8E6-31AD-D4D4-4BDF-8B5489FFA809}"/>
                </a:ext>
              </a:extLst>
            </p:cNvPr>
            <p:cNvSpPr/>
            <p:nvPr/>
          </p:nvSpPr>
          <p:spPr>
            <a:xfrm>
              <a:off x="1608841" y="2838316"/>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88E3FFAE-2E50-E49D-BF3E-DE523F0F6667}"/>
                </a:ext>
              </a:extLst>
            </p:cNvPr>
            <p:cNvSpPr/>
            <p:nvPr/>
          </p:nvSpPr>
          <p:spPr>
            <a:xfrm>
              <a:off x="1653637" y="299420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3A32C2FB-0E60-FFA6-9500-DC1593772EC8}"/>
                </a:ext>
              </a:extLst>
            </p:cNvPr>
            <p:cNvSpPr/>
            <p:nvPr/>
          </p:nvSpPr>
          <p:spPr>
            <a:xfrm>
              <a:off x="1751608" y="296202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41294B33-CDFE-384D-055A-860C088C67FD}"/>
                </a:ext>
              </a:extLst>
            </p:cNvPr>
            <p:cNvSpPr/>
            <p:nvPr/>
          </p:nvSpPr>
          <p:spPr>
            <a:xfrm>
              <a:off x="1957247" y="284349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62797F01-DD68-7475-A48F-2BE0FD702861}"/>
                </a:ext>
              </a:extLst>
            </p:cNvPr>
            <p:cNvSpPr/>
            <p:nvPr/>
          </p:nvSpPr>
          <p:spPr>
            <a:xfrm>
              <a:off x="2081893" y="26342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BA6D86E7-2B12-D7BA-DF7D-01965256ACF0}"/>
                </a:ext>
              </a:extLst>
            </p:cNvPr>
            <p:cNvSpPr/>
            <p:nvPr/>
          </p:nvSpPr>
          <p:spPr>
            <a:xfrm>
              <a:off x="1957247" y="2483737"/>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9322E5E8-BD61-5798-FF58-C561E9DA3A4F}"/>
                </a:ext>
              </a:extLst>
            </p:cNvPr>
            <p:cNvSpPr/>
            <p:nvPr/>
          </p:nvSpPr>
          <p:spPr>
            <a:xfrm>
              <a:off x="2100960" y="25645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38180AD7-D906-6842-9C65-10C3515A4055}"/>
                </a:ext>
              </a:extLst>
            </p:cNvPr>
            <p:cNvCxnSpPr>
              <a:cxnSpLocks/>
              <a:stCxn id="35" idx="2"/>
              <a:endCxn id="34" idx="6"/>
            </p:cNvCxnSpPr>
            <p:nvPr/>
          </p:nvCxnSpPr>
          <p:spPr>
            <a:xfrm>
              <a:off x="1605258" y="2781174"/>
              <a:ext cx="351094" cy="19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7F924BC2-F957-2352-21AE-C7123A440E80}"/>
                </a:ext>
              </a:extLst>
            </p:cNvPr>
            <p:cNvCxnSpPr>
              <a:cxnSpLocks/>
              <a:stCxn id="37" idx="7"/>
              <a:endCxn id="34" idx="3"/>
            </p:cNvCxnSpPr>
            <p:nvPr/>
          </p:nvCxnSpPr>
          <p:spPr>
            <a:xfrm flipV="1">
              <a:off x="1707992" y="2851320"/>
              <a:ext cx="127006" cy="1523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CC92B997-F7F9-09EE-6E4A-B4D5C7A2C187}"/>
                </a:ext>
              </a:extLst>
            </p:cNvPr>
            <p:cNvCxnSpPr>
              <a:cxnSpLocks/>
              <a:stCxn id="34" idx="2"/>
              <a:endCxn id="40" idx="3"/>
            </p:cNvCxnSpPr>
            <p:nvPr/>
          </p:nvCxnSpPr>
          <p:spPr>
            <a:xfrm flipV="1">
              <a:off x="1814178" y="2689166"/>
              <a:ext cx="277042" cy="1113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Ellipse 64">
              <a:extLst>
                <a:ext uri="{FF2B5EF4-FFF2-40B4-BE49-F238E27FC236}">
                  <a16:creationId xmlns:a16="http://schemas.microsoft.com/office/drawing/2014/main" id="{B29B6A44-8D0E-941C-F0C3-22F2704F7841}"/>
                </a:ext>
              </a:extLst>
            </p:cNvPr>
            <p:cNvSpPr/>
            <p:nvPr/>
          </p:nvSpPr>
          <p:spPr>
            <a:xfrm>
              <a:off x="1892600" y="305855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1" name="Gerader Verbinder 70">
              <a:extLst>
                <a:ext uri="{FF2B5EF4-FFF2-40B4-BE49-F238E27FC236}">
                  <a16:creationId xmlns:a16="http://schemas.microsoft.com/office/drawing/2014/main" id="{AFA9483F-919E-0745-B81B-658172077DD6}"/>
                </a:ext>
              </a:extLst>
            </p:cNvPr>
            <p:cNvCxnSpPr>
              <a:cxnSpLocks/>
              <a:stCxn id="34" idx="0"/>
              <a:endCxn id="39" idx="1"/>
            </p:cNvCxnSpPr>
            <p:nvPr/>
          </p:nvCxnSpPr>
          <p:spPr>
            <a:xfrm>
              <a:off x="1885265" y="2728691"/>
              <a:ext cx="81309" cy="12422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5B2538A5-251C-E628-5E1B-5A23FCF8FF19}"/>
                </a:ext>
              </a:extLst>
            </p:cNvPr>
            <p:cNvCxnSpPr>
              <a:cxnSpLocks/>
            </p:cNvCxnSpPr>
            <p:nvPr/>
          </p:nvCxnSpPr>
          <p:spPr>
            <a:xfrm>
              <a:off x="1938435" y="2805901"/>
              <a:ext cx="257834" cy="785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0B4E6152-6887-4506-3BAF-298FA6A30D44}"/>
                </a:ext>
              </a:extLst>
            </p:cNvPr>
            <p:cNvCxnSpPr>
              <a:cxnSpLocks/>
              <a:stCxn id="41" idx="5"/>
              <a:endCxn id="8" idx="32"/>
            </p:cNvCxnSpPr>
            <p:nvPr/>
          </p:nvCxnSpPr>
          <p:spPr>
            <a:xfrm>
              <a:off x="1776926" y="2644261"/>
              <a:ext cx="127039" cy="1350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B02C5825-E2A4-0F11-6189-8A030C800427}"/>
                </a:ext>
              </a:extLst>
            </p:cNvPr>
            <p:cNvSpPr/>
            <p:nvPr/>
          </p:nvSpPr>
          <p:spPr>
            <a:xfrm>
              <a:off x="1605258" y="274899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Gerader Verbinder 67">
              <a:extLst>
                <a:ext uri="{FF2B5EF4-FFF2-40B4-BE49-F238E27FC236}">
                  <a16:creationId xmlns:a16="http://schemas.microsoft.com/office/drawing/2014/main" id="{4782C7D5-CBD0-0E81-818A-4242DFA7990A}"/>
                </a:ext>
              </a:extLst>
            </p:cNvPr>
            <p:cNvCxnSpPr>
              <a:cxnSpLocks/>
              <a:stCxn id="34" idx="0"/>
              <a:endCxn id="43" idx="4"/>
            </p:cNvCxnSpPr>
            <p:nvPr/>
          </p:nvCxnSpPr>
          <p:spPr>
            <a:xfrm flipH="1" flipV="1">
              <a:off x="1880470" y="2604460"/>
              <a:ext cx="4795" cy="1242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57BF2FAE-68F3-2F21-8121-34E28722970B}"/>
                </a:ext>
              </a:extLst>
            </p:cNvPr>
            <p:cNvSpPr/>
            <p:nvPr/>
          </p:nvSpPr>
          <p:spPr>
            <a:xfrm>
              <a:off x="2150505" y="2846860"/>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B44C4397-B842-0595-0951-A51B307FF0D7}"/>
                </a:ext>
              </a:extLst>
            </p:cNvPr>
            <p:cNvSpPr/>
            <p:nvPr/>
          </p:nvSpPr>
          <p:spPr>
            <a:xfrm>
              <a:off x="1827071" y="270361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70902971-CB31-482C-172B-D96CA0DB0BFF}"/>
                </a:ext>
              </a:extLst>
            </p:cNvPr>
            <p:cNvSpPr/>
            <p:nvPr/>
          </p:nvSpPr>
          <p:spPr>
            <a:xfrm>
              <a:off x="1722571" y="258933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15207225-022A-0343-659D-3BF8A8D19CAD}"/>
                </a:ext>
              </a:extLst>
            </p:cNvPr>
            <p:cNvSpPr/>
            <p:nvPr/>
          </p:nvSpPr>
          <p:spPr>
            <a:xfrm>
              <a:off x="1839837" y="2523194"/>
              <a:ext cx="81266" cy="812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0" name="Gerader Verbinder 89">
              <a:extLst>
                <a:ext uri="{FF2B5EF4-FFF2-40B4-BE49-F238E27FC236}">
                  <a16:creationId xmlns:a16="http://schemas.microsoft.com/office/drawing/2014/main" id="{96F48A29-1436-8ED2-28FD-ECC78D48A1B4}"/>
                </a:ext>
              </a:extLst>
            </p:cNvPr>
            <p:cNvCxnSpPr>
              <a:cxnSpLocks/>
            </p:cNvCxnSpPr>
            <p:nvPr/>
          </p:nvCxnSpPr>
          <p:spPr>
            <a:xfrm flipH="1">
              <a:off x="1935531" y="2621258"/>
              <a:ext cx="174755" cy="1302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519CF95B-C9A0-69CE-ABB4-1352D7670635}"/>
                </a:ext>
              </a:extLst>
            </p:cNvPr>
            <p:cNvCxnSpPr>
              <a:cxnSpLocks/>
            </p:cNvCxnSpPr>
            <p:nvPr/>
          </p:nvCxnSpPr>
          <p:spPr>
            <a:xfrm flipH="1" flipV="1">
              <a:off x="1885265" y="2732275"/>
              <a:ext cx="39176" cy="329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9ACF14F0-75E9-20A9-B0AD-BB034CE772EA}"/>
                </a:ext>
              </a:extLst>
            </p:cNvPr>
            <p:cNvSpPr/>
            <p:nvPr/>
          </p:nvSpPr>
          <p:spPr>
            <a:xfrm>
              <a:off x="1814178" y="2728691"/>
              <a:ext cx="142174" cy="143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EB2F5EC9-C4E5-2A86-8077-EABF30EE9581}"/>
              </a:ext>
            </a:extLst>
          </p:cNvPr>
          <p:cNvGrpSpPr/>
          <p:nvPr/>
        </p:nvGrpSpPr>
        <p:grpSpPr>
          <a:xfrm>
            <a:off x="4467006" y="2636592"/>
            <a:ext cx="2585799" cy="984232"/>
            <a:chOff x="4416564" y="2316443"/>
            <a:chExt cx="2585799" cy="984232"/>
          </a:xfrm>
        </p:grpSpPr>
        <p:cxnSp>
          <p:nvCxnSpPr>
            <p:cNvPr id="14" name="Gerade Verbindung mit Pfeil 13">
              <a:extLst>
                <a:ext uri="{FF2B5EF4-FFF2-40B4-BE49-F238E27FC236}">
                  <a16:creationId xmlns:a16="http://schemas.microsoft.com/office/drawing/2014/main" id="{EF883A53-2290-8F9D-42D8-9F4DD4DA98E3}"/>
                </a:ext>
              </a:extLst>
            </p:cNvPr>
            <p:cNvCxnSpPr>
              <a:cxnSpLocks/>
            </p:cNvCxnSpPr>
            <p:nvPr/>
          </p:nvCxnSpPr>
          <p:spPr>
            <a:xfrm>
              <a:off x="5300663" y="2462496"/>
              <a:ext cx="829489" cy="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751C9AF4-4E4C-13D5-12FC-F66B3E3D16CB}"/>
                </a:ext>
              </a:extLst>
            </p:cNvPr>
            <p:cNvCxnSpPr>
              <a:cxnSpLocks/>
            </p:cNvCxnSpPr>
            <p:nvPr/>
          </p:nvCxnSpPr>
          <p:spPr>
            <a:xfrm flipH="1">
              <a:off x="5351621" y="2542929"/>
              <a:ext cx="7089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CBAAFA4C-9F8D-42FF-C0E7-15C033D682DA}"/>
                </a:ext>
              </a:extLst>
            </p:cNvPr>
            <p:cNvCxnSpPr>
              <a:cxnSpLocks/>
            </p:cNvCxnSpPr>
            <p:nvPr/>
          </p:nvCxnSpPr>
          <p:spPr>
            <a:xfrm>
              <a:off x="5300663" y="3174489"/>
              <a:ext cx="829489" cy="33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7A92CFD3-97A8-A7A4-37B3-B4584375018F}"/>
                </a:ext>
              </a:extLst>
            </p:cNvPr>
            <p:cNvCxnSpPr>
              <a:cxnSpLocks/>
            </p:cNvCxnSpPr>
            <p:nvPr/>
          </p:nvCxnSpPr>
          <p:spPr>
            <a:xfrm flipH="1">
              <a:off x="5351621" y="3112048"/>
              <a:ext cx="70894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uppieren 25">
              <a:extLst>
                <a:ext uri="{FF2B5EF4-FFF2-40B4-BE49-F238E27FC236}">
                  <a16:creationId xmlns:a16="http://schemas.microsoft.com/office/drawing/2014/main" id="{7B8B3AD0-CE09-5B70-9CE1-3476263E5705}"/>
                </a:ext>
              </a:extLst>
            </p:cNvPr>
            <p:cNvGrpSpPr/>
            <p:nvPr/>
          </p:nvGrpSpPr>
          <p:grpSpPr>
            <a:xfrm>
              <a:off x="5417401" y="2869503"/>
              <a:ext cx="577386" cy="73425"/>
              <a:chOff x="5269707" y="2618184"/>
              <a:chExt cx="829489" cy="73425"/>
            </a:xfrm>
          </p:grpSpPr>
          <p:cxnSp>
            <p:nvCxnSpPr>
              <p:cNvPr id="72" name="Gerade Verbindung mit Pfeil 71">
                <a:extLst>
                  <a:ext uri="{FF2B5EF4-FFF2-40B4-BE49-F238E27FC236}">
                    <a16:creationId xmlns:a16="http://schemas.microsoft.com/office/drawing/2014/main" id="{E62250DD-2C23-47CD-BE3A-33B71FCE1B08}"/>
                  </a:ext>
                </a:extLst>
              </p:cNvPr>
              <p:cNvCxnSpPr>
                <a:cxnSpLocks/>
              </p:cNvCxnSpPr>
              <p:nvPr/>
            </p:nvCxnSpPr>
            <p:spPr>
              <a:xfrm>
                <a:off x="5269707" y="2688245"/>
                <a:ext cx="829489" cy="3364"/>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D905E3D0-DCF6-F8CF-B34E-E8965A94EAEC}"/>
                  </a:ext>
                </a:extLst>
              </p:cNvPr>
              <p:cNvCxnSpPr>
                <a:cxnSpLocks/>
              </p:cNvCxnSpPr>
              <p:nvPr/>
            </p:nvCxnSpPr>
            <p:spPr>
              <a:xfrm flipH="1">
                <a:off x="5320665" y="2618184"/>
                <a:ext cx="708946" cy="0"/>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57D2C610-5CF6-649A-59FA-EFC2907CE994}"/>
                </a:ext>
              </a:extLst>
            </p:cNvPr>
            <p:cNvGrpSpPr/>
            <p:nvPr/>
          </p:nvGrpSpPr>
          <p:grpSpPr>
            <a:xfrm rot="10800000">
              <a:off x="5410595" y="2670279"/>
              <a:ext cx="577386" cy="73425"/>
              <a:chOff x="5269707" y="2648664"/>
              <a:chExt cx="829489" cy="73425"/>
            </a:xfrm>
          </p:grpSpPr>
          <p:cxnSp>
            <p:nvCxnSpPr>
              <p:cNvPr id="76" name="Gerade Verbindung mit Pfeil 75">
                <a:extLst>
                  <a:ext uri="{FF2B5EF4-FFF2-40B4-BE49-F238E27FC236}">
                    <a16:creationId xmlns:a16="http://schemas.microsoft.com/office/drawing/2014/main" id="{3A7BB7F7-50A9-5ADF-55E3-778050A98C5A}"/>
                  </a:ext>
                </a:extLst>
              </p:cNvPr>
              <p:cNvCxnSpPr>
                <a:cxnSpLocks/>
              </p:cNvCxnSpPr>
              <p:nvPr/>
            </p:nvCxnSpPr>
            <p:spPr>
              <a:xfrm>
                <a:off x="5269707" y="2718725"/>
                <a:ext cx="829489" cy="3364"/>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59DC8E94-CA26-09AC-1FE4-8470BB7863BD}"/>
                  </a:ext>
                </a:extLst>
              </p:cNvPr>
              <p:cNvCxnSpPr>
                <a:cxnSpLocks/>
              </p:cNvCxnSpPr>
              <p:nvPr/>
            </p:nvCxnSpPr>
            <p:spPr>
              <a:xfrm flipH="1">
                <a:off x="5320666" y="2648664"/>
                <a:ext cx="708946" cy="0"/>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F681A4C4-EA84-C83A-F319-38FC3ACED97A}"/>
                </a:ext>
              </a:extLst>
            </p:cNvPr>
            <p:cNvSpPr/>
            <p:nvPr/>
          </p:nvSpPr>
          <p:spPr>
            <a:xfrm>
              <a:off x="4416564" y="2325315"/>
              <a:ext cx="975360" cy="9753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061FA6A6-E2F4-922B-BC8D-DE4639A84FBB}"/>
                </a:ext>
              </a:extLst>
            </p:cNvPr>
            <p:cNvSpPr/>
            <p:nvPr/>
          </p:nvSpPr>
          <p:spPr>
            <a:xfrm>
              <a:off x="6027003" y="2316443"/>
              <a:ext cx="975360" cy="97536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 name="Gruppieren 9">
            <a:extLst>
              <a:ext uri="{FF2B5EF4-FFF2-40B4-BE49-F238E27FC236}">
                <a16:creationId xmlns:a16="http://schemas.microsoft.com/office/drawing/2014/main" id="{870C3299-A5C9-AB86-B34F-BBCA301DF5BE}"/>
              </a:ext>
            </a:extLst>
          </p:cNvPr>
          <p:cNvGrpSpPr/>
          <p:nvPr/>
        </p:nvGrpSpPr>
        <p:grpSpPr>
          <a:xfrm>
            <a:off x="7865229" y="2636592"/>
            <a:ext cx="2585799" cy="984232"/>
            <a:chOff x="7865229" y="2636483"/>
            <a:chExt cx="2585799" cy="984232"/>
          </a:xfrm>
        </p:grpSpPr>
        <p:grpSp>
          <p:nvGrpSpPr>
            <p:cNvPr id="29" name="Gruppieren 28">
              <a:extLst>
                <a:ext uri="{FF2B5EF4-FFF2-40B4-BE49-F238E27FC236}">
                  <a16:creationId xmlns:a16="http://schemas.microsoft.com/office/drawing/2014/main" id="{4CD60F1C-F84A-CCC3-E242-C32E91735C56}"/>
                </a:ext>
              </a:extLst>
            </p:cNvPr>
            <p:cNvGrpSpPr/>
            <p:nvPr/>
          </p:nvGrpSpPr>
          <p:grpSpPr>
            <a:xfrm>
              <a:off x="7865229" y="2636483"/>
              <a:ext cx="2585799" cy="984232"/>
              <a:chOff x="4416564" y="2125943"/>
              <a:chExt cx="2585799" cy="984232"/>
            </a:xfrm>
          </p:grpSpPr>
          <p:grpSp>
            <p:nvGrpSpPr>
              <p:cNvPr id="17" name="Gruppieren 16">
                <a:extLst>
                  <a:ext uri="{FF2B5EF4-FFF2-40B4-BE49-F238E27FC236}">
                    <a16:creationId xmlns:a16="http://schemas.microsoft.com/office/drawing/2014/main" id="{2D619C12-7025-315C-3958-D44DF7AFD055}"/>
                  </a:ext>
                </a:extLst>
              </p:cNvPr>
              <p:cNvGrpSpPr/>
              <p:nvPr/>
            </p:nvGrpSpPr>
            <p:grpSpPr>
              <a:xfrm>
                <a:off x="4416564" y="2134815"/>
                <a:ext cx="975360" cy="975360"/>
                <a:chOff x="8142064" y="2757324"/>
                <a:chExt cx="975360" cy="975360"/>
              </a:xfrm>
            </p:grpSpPr>
            <p:sp>
              <p:nvSpPr>
                <p:cNvPr id="15" name="Ellipse 14">
                  <a:extLst>
                    <a:ext uri="{FF2B5EF4-FFF2-40B4-BE49-F238E27FC236}">
                      <a16:creationId xmlns:a16="http://schemas.microsoft.com/office/drawing/2014/main" id="{15BEAE73-EE3B-669D-8020-4F89A45F3790}"/>
                    </a:ext>
                  </a:extLst>
                </p:cNvPr>
                <p:cNvSpPr/>
                <p:nvPr/>
              </p:nvSpPr>
              <p:spPr>
                <a:xfrm>
                  <a:off x="8142064" y="2757324"/>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eform 5">
                  <a:extLst>
                    <a:ext uri="{FF2B5EF4-FFF2-40B4-BE49-F238E27FC236}">
                      <a16:creationId xmlns:a16="http://schemas.microsoft.com/office/drawing/2014/main" id="{F7877541-007E-7230-6B1D-9F7D897522D2}"/>
                    </a:ext>
                  </a:extLst>
                </p:cNvPr>
                <p:cNvSpPr>
                  <a:spLocks noEditPoints="1"/>
                </p:cNvSpPr>
                <p:nvPr/>
              </p:nvSpPr>
              <p:spPr bwMode="auto">
                <a:xfrm rot="5400000">
                  <a:off x="8165138" y="2780754"/>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Ellipse 103">
                <a:extLst>
                  <a:ext uri="{FF2B5EF4-FFF2-40B4-BE49-F238E27FC236}">
                    <a16:creationId xmlns:a16="http://schemas.microsoft.com/office/drawing/2014/main" id="{AFC80547-BE18-D3D4-0018-E1DF6A1C803B}"/>
                  </a:ext>
                </a:extLst>
              </p:cNvPr>
              <p:cNvSpPr/>
              <p:nvPr/>
            </p:nvSpPr>
            <p:spPr>
              <a:xfrm>
                <a:off x="6027003" y="2125943"/>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reeform 5">
                <a:extLst>
                  <a:ext uri="{FF2B5EF4-FFF2-40B4-BE49-F238E27FC236}">
                    <a16:creationId xmlns:a16="http://schemas.microsoft.com/office/drawing/2014/main" id="{A95B1A93-0DCC-31C5-1437-9E98A3ECFB00}"/>
                  </a:ext>
                </a:extLst>
              </p:cNvPr>
              <p:cNvSpPr>
                <a:spLocks noEditPoints="1"/>
              </p:cNvSpPr>
              <p:nvPr/>
            </p:nvSpPr>
            <p:spPr bwMode="auto">
              <a:xfrm rot="5400000">
                <a:off x="6050077" y="2149373"/>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cxnSp>
          <p:nvCxnSpPr>
            <p:cNvPr id="85" name="Gerade Verbindung mit Pfeil 84">
              <a:extLst>
                <a:ext uri="{FF2B5EF4-FFF2-40B4-BE49-F238E27FC236}">
                  <a16:creationId xmlns:a16="http://schemas.microsoft.com/office/drawing/2014/main" id="{8228489F-2C59-4D40-634D-3AB5E9AA84B1}"/>
                </a:ext>
              </a:extLst>
            </p:cNvPr>
            <p:cNvCxnSpPr>
              <a:cxnSpLocks/>
              <a:stCxn id="15" idx="6"/>
              <a:endCxn id="104" idx="2"/>
            </p:cNvCxnSpPr>
            <p:nvPr/>
          </p:nvCxnSpPr>
          <p:spPr>
            <a:xfrm flipV="1">
              <a:off x="8840589" y="3124163"/>
              <a:ext cx="635079" cy="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Rechteck 94">
            <a:extLst>
              <a:ext uri="{FF2B5EF4-FFF2-40B4-BE49-F238E27FC236}">
                <a16:creationId xmlns:a16="http://schemas.microsoft.com/office/drawing/2014/main" id="{DE5FDC39-425B-8461-FDDE-B31BD48D3C7F}"/>
              </a:ext>
            </a:extLst>
          </p:cNvPr>
          <p:cNvSpPr/>
          <p:nvPr/>
        </p:nvSpPr>
        <p:spPr>
          <a:xfrm>
            <a:off x="8610542" y="1308636"/>
            <a:ext cx="1095173" cy="369332"/>
          </a:xfrm>
          <a:prstGeom prst="rect">
            <a:avLst/>
          </a:prstGeom>
        </p:spPr>
        <p:txBody>
          <a:bodyPr wrap="none">
            <a:spAutoFit/>
          </a:bodyPr>
          <a:lstStyle/>
          <a:p>
            <a:pPr algn="ctr"/>
            <a:r>
              <a:rPr lang="de-DE" b="1" dirty="0"/>
              <a:t>Artikel 3</a:t>
            </a:r>
          </a:p>
        </p:txBody>
      </p:sp>
      <p:sp>
        <p:nvSpPr>
          <p:cNvPr id="87" name="Rechteck 86">
            <a:extLst>
              <a:ext uri="{FF2B5EF4-FFF2-40B4-BE49-F238E27FC236}">
                <a16:creationId xmlns:a16="http://schemas.microsoft.com/office/drawing/2014/main" id="{8B3F4C12-0E2F-F662-B079-74596B50759F}"/>
              </a:ext>
            </a:extLst>
          </p:cNvPr>
          <p:cNvSpPr/>
          <p:nvPr/>
        </p:nvSpPr>
        <p:spPr>
          <a:xfrm>
            <a:off x="1769551" y="5395220"/>
            <a:ext cx="968535" cy="276999"/>
          </a:xfrm>
          <a:prstGeom prst="rect">
            <a:avLst/>
          </a:prstGeom>
        </p:spPr>
        <p:txBody>
          <a:bodyPr wrap="none">
            <a:spAutoFit/>
          </a:bodyPr>
          <a:lstStyle/>
          <a:p>
            <a:pPr algn="ctr"/>
            <a:r>
              <a:rPr lang="de-DE" sz="1200" dirty="0"/>
              <a:t>Ungerichtet</a:t>
            </a:r>
          </a:p>
        </p:txBody>
      </p:sp>
      <p:sp>
        <p:nvSpPr>
          <p:cNvPr id="88" name="Rechteck 87">
            <a:extLst>
              <a:ext uri="{FF2B5EF4-FFF2-40B4-BE49-F238E27FC236}">
                <a16:creationId xmlns:a16="http://schemas.microsoft.com/office/drawing/2014/main" id="{3DB8D61E-9DC4-05F7-F187-68E44F15EAA2}"/>
              </a:ext>
            </a:extLst>
          </p:cNvPr>
          <p:cNvSpPr/>
          <p:nvPr/>
        </p:nvSpPr>
        <p:spPr>
          <a:xfrm>
            <a:off x="5276770" y="5395220"/>
            <a:ext cx="968535" cy="276999"/>
          </a:xfrm>
          <a:prstGeom prst="rect">
            <a:avLst/>
          </a:prstGeom>
        </p:spPr>
        <p:txBody>
          <a:bodyPr wrap="none">
            <a:spAutoFit/>
          </a:bodyPr>
          <a:lstStyle/>
          <a:p>
            <a:pPr algn="ctr"/>
            <a:r>
              <a:rPr lang="de-DE" sz="1200" dirty="0"/>
              <a:t>Ungerichtet</a:t>
            </a:r>
          </a:p>
        </p:txBody>
      </p:sp>
      <p:sp>
        <p:nvSpPr>
          <p:cNvPr id="89" name="Rechteck 88">
            <a:extLst>
              <a:ext uri="{FF2B5EF4-FFF2-40B4-BE49-F238E27FC236}">
                <a16:creationId xmlns:a16="http://schemas.microsoft.com/office/drawing/2014/main" id="{B0CBB999-D755-15AB-9714-D6EB8F02C29C}"/>
              </a:ext>
            </a:extLst>
          </p:cNvPr>
          <p:cNvSpPr/>
          <p:nvPr/>
        </p:nvSpPr>
        <p:spPr>
          <a:xfrm>
            <a:off x="8754011" y="5395220"/>
            <a:ext cx="808235" cy="276999"/>
          </a:xfrm>
          <a:prstGeom prst="rect">
            <a:avLst/>
          </a:prstGeom>
        </p:spPr>
        <p:txBody>
          <a:bodyPr wrap="none">
            <a:spAutoFit/>
          </a:bodyPr>
          <a:lstStyle/>
          <a:p>
            <a:pPr algn="ctr"/>
            <a:r>
              <a:rPr lang="de-DE" sz="1200" dirty="0"/>
              <a:t>Gerichtet</a:t>
            </a:r>
          </a:p>
        </p:txBody>
      </p:sp>
      <p:grpSp>
        <p:nvGrpSpPr>
          <p:cNvPr id="20" name="Gruppieren 19">
            <a:extLst>
              <a:ext uri="{FF2B5EF4-FFF2-40B4-BE49-F238E27FC236}">
                <a16:creationId xmlns:a16="http://schemas.microsoft.com/office/drawing/2014/main" id="{79A77281-A60B-B7C2-7EDA-1C33F89D16D6}"/>
              </a:ext>
            </a:extLst>
          </p:cNvPr>
          <p:cNvGrpSpPr/>
          <p:nvPr/>
        </p:nvGrpSpPr>
        <p:grpSpPr>
          <a:xfrm>
            <a:off x="3898625" y="1473947"/>
            <a:ext cx="3707885" cy="4350936"/>
            <a:chOff x="3898625" y="2293620"/>
            <a:chExt cx="3707885" cy="1676400"/>
          </a:xfrm>
        </p:grpSpPr>
        <p:cxnSp>
          <p:nvCxnSpPr>
            <p:cNvPr id="18" name="Gerader Verbinder 17">
              <a:extLst>
                <a:ext uri="{FF2B5EF4-FFF2-40B4-BE49-F238E27FC236}">
                  <a16:creationId xmlns:a16="http://schemas.microsoft.com/office/drawing/2014/main" id="{56FCE2D6-5835-78CB-1F81-E2E207C82423}"/>
                </a:ext>
              </a:extLst>
            </p:cNvPr>
            <p:cNvCxnSpPr/>
            <p:nvPr/>
          </p:nvCxnSpPr>
          <p:spPr>
            <a:xfrm>
              <a:off x="3898625"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E78D0CA9-52B8-848F-F4AC-204630563103}"/>
                </a:ext>
              </a:extLst>
            </p:cNvPr>
            <p:cNvCxnSpPr/>
            <p:nvPr/>
          </p:nvCxnSpPr>
          <p:spPr>
            <a:xfrm>
              <a:off x="7606510"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 name="Rechteck 3">
            <a:extLst>
              <a:ext uri="{FF2B5EF4-FFF2-40B4-BE49-F238E27FC236}">
                <a16:creationId xmlns:a16="http://schemas.microsoft.com/office/drawing/2014/main" id="{17CE6FBC-1BAF-E5A2-607C-230459DAED5C}"/>
              </a:ext>
            </a:extLst>
          </p:cNvPr>
          <p:cNvSpPr/>
          <p:nvPr/>
        </p:nvSpPr>
        <p:spPr>
          <a:xfrm>
            <a:off x="334950"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B968594F-FF70-F2F2-BFB2-9B39A7E54A06}"/>
              </a:ext>
            </a:extLst>
          </p:cNvPr>
          <p:cNvSpPr/>
          <p:nvPr/>
        </p:nvSpPr>
        <p:spPr>
          <a:xfrm>
            <a:off x="4015028"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descr="Marke Häkchen mit einfarbiger Füllung">
            <a:extLst>
              <a:ext uri="{FF2B5EF4-FFF2-40B4-BE49-F238E27FC236}">
                <a16:creationId xmlns:a16="http://schemas.microsoft.com/office/drawing/2014/main" id="{00D55673-9858-23B1-AC73-1E65377E02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70003" y="2671508"/>
            <a:ext cx="914400" cy="914400"/>
          </a:xfrm>
          <a:prstGeom prst="rect">
            <a:avLst/>
          </a:prstGeom>
        </p:spPr>
      </p:pic>
      <p:pic>
        <p:nvPicPr>
          <p:cNvPr id="7" name="Grafik 6" descr="Marke Häkchen mit einfarbiger Füllung">
            <a:extLst>
              <a:ext uri="{FF2B5EF4-FFF2-40B4-BE49-F238E27FC236}">
                <a16:creationId xmlns:a16="http://schemas.microsoft.com/office/drawing/2014/main" id="{F83B4719-E150-211D-644F-80F4D5914AD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02706" y="2654726"/>
            <a:ext cx="914400" cy="914400"/>
          </a:xfrm>
          <a:prstGeom prst="rect">
            <a:avLst/>
          </a:prstGeom>
        </p:spPr>
      </p:pic>
    </p:spTree>
    <p:extLst>
      <p:ext uri="{BB962C8B-B14F-4D97-AF65-F5344CB8AC3E}">
        <p14:creationId xmlns:p14="http://schemas.microsoft.com/office/powerpoint/2010/main" val="692619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solidFill>
                  <a:schemeClr val="accent1"/>
                </a:solidFill>
              </a:rPr>
              <a:t>Kulturelle Einflüsse </a:t>
            </a:r>
            <a:r>
              <a:rPr lang="de-DE" dirty="0"/>
              <a:t>stehen schon lange im Fokus der M&amp;A-Literatur, lassen sich jedoch nur schwer greifen</a:t>
            </a:r>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3: Mergers &amp; Acquisitions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603077"/>
            <a:ext cx="10945150" cy="4245273"/>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b="1" dirty="0"/>
              <a:t>Mergers &amp; Acquisitions </a:t>
            </a:r>
            <a:r>
              <a:rPr lang="de-DE" dirty="0"/>
              <a:t>ist eines der beliebtesten Forschungsthemen im strategischen und internationalen Management</a:t>
            </a:r>
            <a:br>
              <a:rPr lang="de-DE" dirty="0"/>
            </a:br>
            <a:r>
              <a:rPr lang="de-DE" sz="1000" dirty="0"/>
              <a:t>(</a:t>
            </a:r>
            <a:r>
              <a:rPr lang="en-US" sz="1000" dirty="0"/>
              <a:t>Johnson, Scholes, &amp; Whittington, 2011)</a:t>
            </a:r>
            <a:br>
              <a:rPr lang="en-US" sz="1000" dirty="0"/>
            </a:br>
            <a:endParaRPr lang="en-US" sz="1000" dirty="0"/>
          </a:p>
          <a:p>
            <a:pPr marL="465750" lvl="1" indent="-285750">
              <a:lnSpc>
                <a:spcPct val="150000"/>
              </a:lnSpc>
              <a:buFont typeface="Arial" panose="020B0604020202020204" pitchFamily="34" charset="0"/>
              <a:buChar char="•"/>
            </a:pPr>
            <a:r>
              <a:rPr lang="de-DE" dirty="0"/>
              <a:t>Bisher </a:t>
            </a:r>
            <a:r>
              <a:rPr lang="de-DE" b="1" dirty="0"/>
              <a:t>kein Konsens über den Einfluss der Organisationskultur auf den M&amp;A-Erfolg </a:t>
            </a:r>
            <a:r>
              <a:rPr lang="de-DE" sz="1000" dirty="0"/>
              <a:t>(</a:t>
            </a:r>
            <a:r>
              <a:rPr lang="de-DE" sz="1000" dirty="0" err="1"/>
              <a:t>Teerikangas</a:t>
            </a:r>
            <a:r>
              <a:rPr lang="de-DE" sz="1000" dirty="0"/>
              <a:t> &amp; Very, 2006)</a:t>
            </a:r>
          </a:p>
          <a:p>
            <a:pPr marL="645750" lvl="2" indent="-285750">
              <a:lnSpc>
                <a:spcPct val="150000"/>
              </a:lnSpc>
              <a:buFont typeface="Arial" panose="020B0604020202020204" pitchFamily="34" charset="0"/>
              <a:buChar char="•"/>
            </a:pPr>
            <a:r>
              <a:rPr lang="de-DE" b="1" dirty="0"/>
              <a:t>Positive Effekte </a:t>
            </a:r>
            <a:r>
              <a:rPr lang="de-DE" dirty="0"/>
              <a:t>durch </a:t>
            </a:r>
            <a:r>
              <a:rPr lang="de-DE" b="1" dirty="0">
                <a:solidFill>
                  <a:schemeClr val="accent3"/>
                </a:solidFill>
              </a:rPr>
              <a:t>exploratives lernen </a:t>
            </a:r>
            <a:r>
              <a:rPr lang="de-DE" dirty="0"/>
              <a:t>und </a:t>
            </a:r>
            <a:r>
              <a:rPr lang="de-DE" b="1" dirty="0">
                <a:solidFill>
                  <a:schemeClr val="accent3"/>
                </a:solidFill>
              </a:rPr>
              <a:t>komplementäres Wissen</a:t>
            </a:r>
            <a:br>
              <a:rPr lang="de-DE" dirty="0">
                <a:solidFill>
                  <a:schemeClr val="accent3"/>
                </a:solidFill>
              </a:rPr>
            </a:br>
            <a:r>
              <a:rPr lang="de-DE" sz="1000" dirty="0"/>
              <a:t>(Björkman et al., 2007; </a:t>
            </a:r>
            <a:r>
              <a:rPr lang="de-DE" sz="1000" dirty="0" err="1"/>
              <a:t>Sarala</a:t>
            </a:r>
            <a:r>
              <a:rPr lang="de-DE" sz="1000" dirty="0"/>
              <a:t>, </a:t>
            </a:r>
            <a:r>
              <a:rPr lang="de-DE" sz="1000" dirty="0" err="1"/>
              <a:t>Junni</a:t>
            </a:r>
            <a:r>
              <a:rPr lang="de-DE" sz="1000" dirty="0"/>
              <a:t>, Cooper, &amp; </a:t>
            </a:r>
            <a:r>
              <a:rPr lang="de-DE" sz="1000" dirty="0" err="1"/>
              <a:t>Tarba</a:t>
            </a:r>
            <a:r>
              <a:rPr lang="de-DE" sz="1000" dirty="0"/>
              <a:t>, 2016; </a:t>
            </a:r>
            <a:r>
              <a:rPr lang="de-DE" sz="1000" dirty="0" err="1"/>
              <a:t>Vaara</a:t>
            </a:r>
            <a:r>
              <a:rPr lang="de-DE" sz="1000" dirty="0"/>
              <a:t> et al., 2012)</a:t>
            </a:r>
          </a:p>
          <a:p>
            <a:pPr marL="645750" lvl="2" indent="-285750">
              <a:lnSpc>
                <a:spcPct val="150000"/>
              </a:lnSpc>
              <a:buFont typeface="Arial" panose="020B0604020202020204" pitchFamily="34" charset="0"/>
              <a:buChar char="•"/>
            </a:pPr>
            <a:r>
              <a:rPr lang="de-DE" b="1" dirty="0"/>
              <a:t>Negative Effekte </a:t>
            </a:r>
            <a:r>
              <a:rPr lang="de-DE" dirty="0"/>
              <a:t>durch </a:t>
            </a:r>
            <a:r>
              <a:rPr lang="de-DE" b="1" dirty="0">
                <a:solidFill>
                  <a:schemeClr val="accent1"/>
                </a:solidFill>
              </a:rPr>
              <a:t>kulturelle Friktionen</a:t>
            </a:r>
            <a:br>
              <a:rPr lang="de-DE" dirty="0">
                <a:solidFill>
                  <a:schemeClr val="accent1"/>
                </a:solidFill>
              </a:rPr>
            </a:br>
            <a:r>
              <a:rPr lang="de-DE" sz="1000" dirty="0"/>
              <a:t>(</a:t>
            </a:r>
            <a:r>
              <a:rPr lang="fi-FI" sz="1000" dirty="0"/>
              <a:t>Chatterjee et al., 1992; Datta, 1991; Sarala, 2010; Stahl &amp; Voigt, 2008; Vaara et al., 2012)</a:t>
            </a:r>
          </a:p>
        </p:txBody>
      </p:sp>
      <p:grpSp>
        <p:nvGrpSpPr>
          <p:cNvPr id="3" name="Gruppieren 2">
            <a:extLst>
              <a:ext uri="{FF2B5EF4-FFF2-40B4-BE49-F238E27FC236}">
                <a16:creationId xmlns:a16="http://schemas.microsoft.com/office/drawing/2014/main" id="{FE0422DD-5AF6-C19A-0EBF-3FA5FB73BD12}"/>
              </a:ext>
            </a:extLst>
          </p:cNvPr>
          <p:cNvGrpSpPr/>
          <p:nvPr/>
        </p:nvGrpSpPr>
        <p:grpSpPr>
          <a:xfrm>
            <a:off x="289819" y="4687956"/>
            <a:ext cx="10942391" cy="1138168"/>
            <a:chOff x="289819" y="4687956"/>
            <a:chExt cx="10942391" cy="1138168"/>
          </a:xfrm>
        </p:grpSpPr>
        <p:grpSp>
          <p:nvGrpSpPr>
            <p:cNvPr id="6" name="Gruppieren 5">
              <a:extLst>
                <a:ext uri="{FF2B5EF4-FFF2-40B4-BE49-F238E27FC236}">
                  <a16:creationId xmlns:a16="http://schemas.microsoft.com/office/drawing/2014/main" id="{590F7C48-ECC7-CB62-9874-EDDAA7E76859}"/>
                </a:ext>
              </a:extLst>
            </p:cNvPr>
            <p:cNvGrpSpPr/>
            <p:nvPr/>
          </p:nvGrpSpPr>
          <p:grpSpPr>
            <a:xfrm>
              <a:off x="1975741" y="4687956"/>
              <a:ext cx="7564009" cy="219496"/>
              <a:chOff x="1975741" y="4687956"/>
              <a:chExt cx="7564009" cy="219496"/>
            </a:xfrm>
          </p:grpSpPr>
          <p:sp>
            <p:nvSpPr>
              <p:cNvPr id="9" name="AutoShape 9">
                <a:extLst>
                  <a:ext uri="{FF2B5EF4-FFF2-40B4-BE49-F238E27FC236}">
                    <a16:creationId xmlns:a16="http://schemas.microsoft.com/office/drawing/2014/main" id="{1C06FE21-516F-B82F-7DF6-AAF276AE490F}"/>
                  </a:ext>
                </a:extLst>
              </p:cNvPr>
              <p:cNvSpPr>
                <a:spLocks noChangeArrowheads="1"/>
              </p:cNvSpPr>
              <p:nvPr/>
            </p:nvSpPr>
            <p:spPr bwMode="auto">
              <a:xfrm rot="10800000">
                <a:off x="1975741" y="4687956"/>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sp>
            <p:nvSpPr>
              <p:cNvPr id="10" name="AutoShape 9">
                <a:extLst>
                  <a:ext uri="{FF2B5EF4-FFF2-40B4-BE49-F238E27FC236}">
                    <a16:creationId xmlns:a16="http://schemas.microsoft.com/office/drawing/2014/main" id="{A0C36ECA-117A-2CC3-4973-DE1DC1E0C9A7}"/>
                  </a:ext>
                </a:extLst>
              </p:cNvPr>
              <p:cNvSpPr>
                <a:spLocks noChangeArrowheads="1"/>
              </p:cNvSpPr>
              <p:nvPr/>
            </p:nvSpPr>
            <p:spPr bwMode="auto">
              <a:xfrm rot="10800000">
                <a:off x="7518397" y="4687956"/>
                <a:ext cx="2021353" cy="219496"/>
              </a:xfrm>
              <a:prstGeom prst="triangle">
                <a:avLst>
                  <a:gd name="adj" fmla="val 50000"/>
                </a:avLst>
              </a:prstGeom>
              <a:solidFill>
                <a:srgbClr val="D0D0D0"/>
              </a:solidFill>
              <a:ln w="9525">
                <a:noFill/>
                <a:miter lim="800000"/>
                <a:headEnd/>
                <a:tailEnd/>
              </a:ln>
              <a:effectLst/>
            </p:spPr>
            <p:txBody>
              <a:bodyPr wrap="none" lIns="82936" tIns="41468" rIns="82936" bIns="41468" anchor="ctr"/>
              <a:lstStyle/>
              <a:p>
                <a:endParaRPr lang="en-US"/>
              </a:p>
            </p:txBody>
          </p:sp>
        </p:grpSp>
        <p:sp>
          <p:nvSpPr>
            <p:cNvPr id="7" name="Rechteck 6">
              <a:extLst>
                <a:ext uri="{FF2B5EF4-FFF2-40B4-BE49-F238E27FC236}">
                  <a16:creationId xmlns:a16="http://schemas.microsoft.com/office/drawing/2014/main" id="{3827F120-6232-E4A7-AAB9-FE18EEA258C8}"/>
                </a:ext>
              </a:extLst>
            </p:cNvPr>
            <p:cNvSpPr/>
            <p:nvPr/>
          </p:nvSpPr>
          <p:spPr bwMode="gray">
            <a:xfrm>
              <a:off x="289819" y="5354255"/>
              <a:ext cx="10942391" cy="471869"/>
            </a:xfrm>
            <a:prstGeom prst="rect">
              <a:avLst/>
            </a:prstGeom>
            <a:solidFill>
              <a:schemeClr val="tx1"/>
            </a:solidFill>
            <a:ln w="19050" algn="ctr">
              <a:solidFill>
                <a:srgbClr val="122769"/>
              </a:solidFill>
              <a:miter lim="800000"/>
              <a:headEnd/>
              <a:tailEnd/>
            </a:ln>
            <a:effectLst/>
          </p:spPr>
          <p:txBody>
            <a:bodyPr wrap="square" lIns="97956" tIns="97956" rIns="97956" bIns="97956" rtlCol="0" anchor="ctr" anchorCtr="0">
              <a:noAutofit/>
            </a:bodyPr>
            <a:lstStyle/>
            <a:p>
              <a:pPr algn="ctr" defTabSz="414765" fontAlgn="base">
                <a:lnSpc>
                  <a:spcPct val="90000"/>
                </a:lnSpc>
                <a:buClr>
                  <a:srgbClr val="E20074"/>
                </a:buClr>
                <a:buSzPct val="75000"/>
              </a:pPr>
              <a:r>
                <a:rPr lang="de-DE" b="1" dirty="0">
                  <a:solidFill>
                    <a:schemeClr val="bg1"/>
                  </a:solidFill>
                  <a:cs typeface="Arial"/>
                </a:rPr>
                <a:t>Schnittmenge der Themenfelder M&amp;A und organisationale Kultur sind </a:t>
              </a:r>
              <a:br>
                <a:rPr lang="de-DE" b="1" dirty="0">
                  <a:solidFill>
                    <a:schemeClr val="bg1"/>
                  </a:solidFill>
                  <a:cs typeface="Arial"/>
                </a:rPr>
              </a:br>
              <a:r>
                <a:rPr lang="de-DE" b="1" dirty="0">
                  <a:solidFill>
                    <a:schemeClr val="bg1"/>
                  </a:solidFill>
                  <a:cs typeface="Arial"/>
                </a:rPr>
                <a:t>von methodischen Herausforderungen geprägt</a:t>
              </a:r>
            </a:p>
          </p:txBody>
        </p:sp>
      </p:grpSp>
    </p:spTree>
    <p:extLst>
      <p:ext uri="{BB962C8B-B14F-4D97-AF65-F5344CB8AC3E}">
        <p14:creationId xmlns:p14="http://schemas.microsoft.com/office/powerpoint/2010/main" val="129144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dirty="0" err="1">
                <a:cs typeface="Arial"/>
              </a:rPr>
              <a:t>Kritische</a:t>
            </a:r>
            <a:r>
              <a:rPr lang="en-US" dirty="0">
                <a:cs typeface="Arial"/>
              </a:rPr>
              <a:t> </a:t>
            </a:r>
            <a:r>
              <a:rPr lang="en-US" dirty="0" err="1">
                <a:cs typeface="Arial"/>
              </a:rPr>
              <a:t>Betrachtung</a:t>
            </a:r>
            <a:r>
              <a:rPr lang="en-US" dirty="0">
                <a:cs typeface="Arial"/>
              </a:rPr>
              <a:t> der </a:t>
            </a:r>
            <a:r>
              <a:rPr lang="en-US" dirty="0" err="1">
                <a:cs typeface="Arial"/>
              </a:rPr>
              <a:t>Forschungsliteratur</a:t>
            </a:r>
            <a:r>
              <a:rPr lang="en-US" dirty="0">
                <a:cs typeface="Arial"/>
              </a:rPr>
              <a:t> </a:t>
            </a:r>
            <a:r>
              <a:rPr lang="en-US" dirty="0" err="1">
                <a:cs typeface="Arial"/>
              </a:rPr>
              <a:t>zeigt</a:t>
            </a:r>
            <a:r>
              <a:rPr lang="en-US" dirty="0">
                <a:cs typeface="Arial"/>
              </a:rPr>
              <a:t> </a:t>
            </a:r>
            <a:r>
              <a:rPr lang="en-US" dirty="0" err="1">
                <a:solidFill>
                  <a:schemeClr val="accent1"/>
                </a:solidFill>
                <a:cs typeface="Arial"/>
              </a:rPr>
              <a:t>Forschungslücke</a:t>
            </a:r>
            <a:r>
              <a:rPr lang="en-US" dirty="0">
                <a:cs typeface="Arial"/>
              </a:rPr>
              <a:t> auf</a:t>
            </a:r>
            <a:endParaRPr lang="en-US" dirty="0"/>
          </a:p>
        </p:txBody>
      </p:sp>
      <p:sp>
        <p:nvSpPr>
          <p:cNvPr id="4" name="Fußzeilenplatzhalter 3"/>
          <p:cNvSpPr>
            <a:spLocks noGrp="1"/>
          </p:cNvSpPr>
          <p:nvPr>
            <p:ph type="ftr" sz="quarter" idx="3"/>
          </p:nvPr>
        </p:nvSpPr>
        <p:spPr/>
        <p:txBody>
          <a:bodyPr/>
          <a:lstStyle/>
          <a:p>
            <a:r>
              <a:rPr lang="de-DE" dirty="0"/>
              <a:t>Artikel 3: Mergers &amp; Acquisitions</a:t>
            </a:r>
          </a:p>
        </p:txBody>
      </p:sp>
      <p:graphicFrame>
        <p:nvGraphicFramePr>
          <p:cNvPr id="6" name="Group 818"/>
          <p:cNvGraphicFramePr>
            <a:graphicFrameLocks noGrp="1"/>
          </p:cNvGraphicFramePr>
          <p:nvPr/>
        </p:nvGraphicFramePr>
        <p:xfrm>
          <a:off x="287999" y="1653650"/>
          <a:ext cx="10945866" cy="2416383"/>
        </p:xfrm>
        <a:graphic>
          <a:graphicData uri="http://schemas.openxmlformats.org/drawingml/2006/table">
            <a:tbl>
              <a:tblPr/>
              <a:tblGrid>
                <a:gridCol w="2226601">
                  <a:extLst>
                    <a:ext uri="{9D8B030D-6E8A-4147-A177-3AD203B41FA5}">
                      <a16:colId xmlns:a16="http://schemas.microsoft.com/office/drawing/2014/main" val="20000"/>
                    </a:ext>
                  </a:extLst>
                </a:gridCol>
                <a:gridCol w="3625850">
                  <a:extLst>
                    <a:ext uri="{9D8B030D-6E8A-4147-A177-3AD203B41FA5}">
                      <a16:colId xmlns:a16="http://schemas.microsoft.com/office/drawing/2014/main" val="20001"/>
                    </a:ext>
                  </a:extLst>
                </a:gridCol>
                <a:gridCol w="3168650">
                  <a:extLst>
                    <a:ext uri="{9D8B030D-6E8A-4147-A177-3AD203B41FA5}">
                      <a16:colId xmlns:a16="http://schemas.microsoft.com/office/drawing/2014/main" val="20002"/>
                    </a:ext>
                  </a:extLst>
                </a:gridCol>
                <a:gridCol w="1924765">
                  <a:extLst>
                    <a:ext uri="{9D8B030D-6E8A-4147-A177-3AD203B41FA5}">
                      <a16:colId xmlns:a16="http://schemas.microsoft.com/office/drawing/2014/main" val="20004"/>
                    </a:ext>
                  </a:extLst>
                </a:gridCol>
              </a:tblGrid>
              <a:tr h="198672">
                <a:tc gridSpan="4">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endParaRPr kumimoji="0" lang="en-US" sz="1400" b="1" i="0" u="none" strike="noStrike" cap="none" normalizeH="0" baseline="0" noProof="0" dirty="0">
                        <a:ln>
                          <a:noFill/>
                        </a:ln>
                        <a:solidFill>
                          <a:srgbClr val="122769"/>
                        </a:solidFill>
                        <a:effectLst/>
                        <a:latin typeface="Arial"/>
                        <a:cs typeface="Arial"/>
                      </a:endParaRPr>
                    </a:p>
                  </a:txBody>
                  <a:tcPr marL="36000" marR="36000" marT="36000" marB="36000" horzOverflow="overflow">
                    <a:lnL cap="flat">
                      <a:noFill/>
                    </a:lnL>
                    <a:lnR w="5715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pPr marL="0" marR="0" lvl="0" indent="0" algn="r" defTabSz="457200" rtl="0" eaLnBrk="1" fontAlgn="base" latinLnBrk="0" hangingPunct="1">
                        <a:lnSpc>
                          <a:spcPct val="90000"/>
                        </a:lnSpc>
                        <a:spcBef>
                          <a:spcPct val="25000"/>
                        </a:spcBef>
                        <a:spcAft>
                          <a:spcPct val="0"/>
                        </a:spcAft>
                        <a:buClr>
                          <a:schemeClr val="tx2"/>
                        </a:buClr>
                        <a:buSzTx/>
                        <a:buFont typeface="Wingdings" pitchFamily="2" charset="2"/>
                        <a:buNone/>
                        <a:tabLst/>
                      </a:pPr>
                      <a:endParaRPr kumimoji="0" lang="en-US" sz="1800" b="0" i="0" u="none" strike="noStrike" cap="none" normalizeH="0" baseline="0" dirty="0">
                        <a:ln>
                          <a:noFill/>
                        </a:ln>
                        <a:solidFill>
                          <a:schemeClr val="tx2"/>
                        </a:solidFill>
                        <a:effectLst/>
                        <a:latin typeface="+mj-lt"/>
                      </a:endParaRPr>
                    </a:p>
                  </a:txBody>
                  <a:tcPr marL="0" marT="108000" marB="288000" anchor="ctr" horzOverflow="overflow">
                    <a:lnL cap="flat">
                      <a:noFill/>
                    </a:lnL>
                    <a:lnR w="57150" cap="flat" cmpd="sng" algn="ctr">
                      <a:noFill/>
                      <a:prstDash val="solid"/>
                      <a:round/>
                      <a:headEnd type="none" w="med" len="med"/>
                      <a:tailEnd type="none" w="med" len="med"/>
                    </a:lnR>
                    <a:lnT w="19050" cap="flat" cmpd="sng" algn="ctr">
                      <a:solidFill>
                        <a:srgbClr val="4B4B4B"/>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hMerge="1">
                  <a:txBody>
                    <a:bodyPr/>
                    <a:lstStyle/>
                    <a:p>
                      <a:endParaRPr lang="de-DE"/>
                    </a:p>
                  </a:txBody>
                  <a:tcPr/>
                </a:tc>
                <a:tc hMerge="1">
                  <a:txBody>
                    <a:bodyPr/>
                    <a:lstStyle/>
                    <a:p>
                      <a:pPr marL="0" marR="0" lvl="0" indent="0" algn="r" defTabSz="457200" rtl="0" eaLnBrk="1" fontAlgn="base" latinLnBrk="0" hangingPunct="1">
                        <a:lnSpc>
                          <a:spcPct val="90000"/>
                        </a:lnSpc>
                        <a:spcBef>
                          <a:spcPct val="25000"/>
                        </a:spcBef>
                        <a:spcAft>
                          <a:spcPct val="0"/>
                        </a:spcAft>
                        <a:buClr>
                          <a:schemeClr val="tx2"/>
                        </a:buClr>
                        <a:buSzTx/>
                        <a:buFont typeface="Wingdings" pitchFamily="2" charset="2"/>
                        <a:buNone/>
                        <a:tabLst/>
                      </a:pPr>
                      <a:endParaRPr kumimoji="0" lang="en-US" sz="1800" b="0" i="0" u="none" strike="noStrike" cap="none" normalizeH="0" baseline="0" dirty="0">
                        <a:ln>
                          <a:noFill/>
                        </a:ln>
                        <a:solidFill>
                          <a:schemeClr val="tx2"/>
                        </a:solidFill>
                        <a:effectLst/>
                        <a:latin typeface="+mj-lt"/>
                      </a:endParaRPr>
                    </a:p>
                  </a:txBody>
                  <a:tcPr marL="0" marT="108000" marB="288000" anchor="ctr" horzOverflow="overflow">
                    <a:lnL cap="flat">
                      <a:noFill/>
                    </a:lnL>
                    <a:lnR w="57150" cap="flat" cmpd="sng" algn="ctr">
                      <a:solidFill>
                        <a:schemeClr val="bg1"/>
                      </a:solidFill>
                      <a:prstDash val="solid"/>
                      <a:round/>
                      <a:headEnd type="none" w="med" len="med"/>
                      <a:tailEnd type="none" w="med" len="med"/>
                    </a:lnR>
                    <a:lnT w="19050" cap="flat" cmpd="sng" algn="ctr">
                      <a:solidFill>
                        <a:srgbClr val="4B4B4B"/>
                      </a:solid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26">
                <a:tc>
                  <a:txBody>
                    <a:bodyPr/>
                    <a:lstStyle/>
                    <a:p>
                      <a:pPr marL="0" marR="0" lvl="0" indent="0" algn="r" defTabSz="457200" rtl="0" eaLnBrk="1" fontAlgn="base" latinLnBrk="0" hangingPunct="1">
                        <a:lnSpc>
                          <a:spcPct val="90000"/>
                        </a:lnSpc>
                        <a:spcBef>
                          <a:spcPts val="0"/>
                        </a:spcBef>
                        <a:spcAft>
                          <a:spcPct val="0"/>
                        </a:spcAft>
                        <a:buClr>
                          <a:schemeClr val="tx2"/>
                        </a:buClr>
                        <a:buSzTx/>
                        <a:buFont typeface="Wingdings" pitchFamily="2" charset="2"/>
                        <a:buNone/>
                        <a:tabLst/>
                      </a:pPr>
                      <a:endParaRPr kumimoji="0" lang="en-US" sz="1200" b="0" i="0" u="none" strike="noStrike" cap="none" normalizeH="0" baseline="0" noProof="0" dirty="0">
                        <a:ln>
                          <a:noFill/>
                        </a:ln>
                        <a:solidFill>
                          <a:schemeClr val="tx2"/>
                        </a:solidFill>
                        <a:effectLst/>
                        <a:latin typeface="Arial"/>
                        <a:cs typeface="Arial"/>
                      </a:endParaRPr>
                    </a:p>
                  </a:txBody>
                  <a:tcPr marL="36000" marR="36000" marT="36000" marB="36000" anchor="ct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err="1">
                          <a:ln>
                            <a:noFill/>
                          </a:ln>
                          <a:solidFill>
                            <a:srgbClr val="122769"/>
                          </a:solidFill>
                          <a:effectLst/>
                          <a:latin typeface="Arial"/>
                          <a:cs typeface="Arial"/>
                        </a:rPr>
                        <a:t>Methode</a:t>
                      </a:r>
                      <a:endParaRPr kumimoji="0" lang="en-US" sz="1200" b="1" i="0" u="none" strike="noStrike" cap="none" normalizeH="0" baseline="0" noProof="0" dirty="0">
                        <a:ln>
                          <a:noFill/>
                        </a:ln>
                        <a:solidFill>
                          <a:srgbClr val="122769"/>
                        </a:solidFill>
                        <a:effectLst/>
                        <a:latin typeface="Arial"/>
                        <a:cs typeface="Arial"/>
                      </a:endParaRPr>
                    </a:p>
                  </a:txBody>
                  <a:tcPr marL="36000" marR="36000" marT="36000" marB="36000" anchor="ctr" horzOverflow="overflow">
                    <a:lnL w="12700" cap="flat" cmpd="sng" algn="ctr">
                      <a:noFill/>
                      <a:prstDash val="solid"/>
                      <a:round/>
                      <a:headEnd type="none" w="med" len="med"/>
                      <a:tailEnd type="none" w="med" len="med"/>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err="1">
                          <a:ln>
                            <a:noFill/>
                          </a:ln>
                          <a:solidFill>
                            <a:srgbClr val="122769"/>
                          </a:solidFill>
                          <a:effectLst/>
                          <a:latin typeface="+mn-lt"/>
                          <a:cs typeface="Arial"/>
                        </a:rPr>
                        <a:t>Befragte</a:t>
                      </a:r>
                      <a:endParaRPr kumimoji="0" lang="en-US" sz="1200" b="1" i="0" u="none" strike="noStrike" cap="none" normalizeH="0" baseline="0" noProof="0" dirty="0">
                        <a:ln>
                          <a:noFill/>
                        </a:ln>
                        <a:solidFill>
                          <a:schemeClr val="tx1"/>
                        </a:solidFill>
                        <a:effectLst/>
                        <a:latin typeface="Arial"/>
                        <a:cs typeface="Arial"/>
                      </a:endParaRPr>
                    </a:p>
                  </a:txBody>
                  <a:tcPr marL="36000" marR="36000" marT="36000" marB="36000" anchor="ctr" horzOverflow="overflow">
                    <a:lnL cap="flat">
                      <a:noFill/>
                    </a:lnL>
                    <a:lnR w="571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0" marR="0" lvl="0" indent="0" algn="l" defTabSz="457200" rtl="0" eaLnBrk="1" fontAlgn="base" latinLnBrk="0" hangingPunct="1">
                        <a:lnSpc>
                          <a:spcPct val="90000"/>
                        </a:lnSpc>
                        <a:spcBef>
                          <a:spcPts val="0"/>
                        </a:spcBef>
                        <a:spcAft>
                          <a:spcPct val="0"/>
                        </a:spcAft>
                        <a:buClr>
                          <a:schemeClr val="tx2"/>
                        </a:buClr>
                        <a:buSzTx/>
                        <a:buFont typeface="Wingdings" pitchFamily="2" charset="2"/>
                        <a:buNone/>
                        <a:tabLst/>
                      </a:pPr>
                      <a:r>
                        <a:rPr kumimoji="0" lang="en-US" sz="1200" b="1" i="0" u="none" strike="noStrike" cap="none" normalizeH="0" baseline="0" noProof="0" dirty="0">
                          <a:ln>
                            <a:noFill/>
                          </a:ln>
                          <a:solidFill>
                            <a:srgbClr val="122769"/>
                          </a:solidFill>
                          <a:effectLst/>
                          <a:latin typeface="+mn-lt"/>
                          <a:cs typeface="Arial"/>
                        </a:rPr>
                        <a:t>Org. Culture – M&amp;A Perf.</a:t>
                      </a:r>
                      <a:endParaRPr kumimoji="0" lang="en-US" sz="1200" b="1" i="0" u="none" strike="noStrike" cap="none" normalizeH="0" baseline="0" noProof="0" dirty="0">
                        <a:ln>
                          <a:noFill/>
                        </a:ln>
                        <a:solidFill>
                          <a:schemeClr val="tx1"/>
                        </a:solidFill>
                        <a:effectLst/>
                        <a:latin typeface="Arial"/>
                        <a:cs typeface="Arial"/>
                      </a:endParaRPr>
                    </a:p>
                  </a:txBody>
                  <a:tcPr marL="36000" marR="36000" marT="36000" marB="36000" anchor="ctr" horzOverflow="overflow">
                    <a:lnL cap="flat">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Datta (1991)</a:t>
                      </a: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Cross-sectional </a:t>
                      </a:r>
                      <a:r>
                        <a:rPr lang="en-US" sz="1200" kern="1200" noProof="0" dirty="0">
                          <a:solidFill>
                            <a:schemeClr val="accent1"/>
                          </a:solidFill>
                          <a:latin typeface="+mn-lt"/>
                          <a:ea typeface="+mn-ea"/>
                          <a:cs typeface="+mn-cs"/>
                        </a:rPr>
                        <a:t>survey</a:t>
                      </a:r>
                      <a:r>
                        <a:rPr lang="en-US" sz="1200" kern="1200" noProof="0" dirty="0">
                          <a:solidFill>
                            <a:srgbClr val="4B4B4B"/>
                          </a:solidFill>
                          <a:latin typeface="+mn-lt"/>
                          <a:ea typeface="+mn-ea"/>
                          <a:cs typeface="+mn-cs"/>
                        </a:rPr>
                        <a:t> of 176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chemeClr val="accent5"/>
                          </a:solidFill>
                          <a:latin typeface="+mn-lt"/>
                          <a:ea typeface="+mn-ea"/>
                          <a:cs typeface="+mn-cs"/>
                        </a:rPr>
                        <a:t>1 senior executive </a:t>
                      </a:r>
                      <a:r>
                        <a:rPr lang="en-US" sz="1200" kern="1200" noProof="0" dirty="0">
                          <a:solidFill>
                            <a:srgbClr val="4B4B4B"/>
                          </a:solidFill>
                          <a:latin typeface="+mn-lt"/>
                          <a:ea typeface="+mn-ea"/>
                          <a:cs typeface="+mn-cs"/>
                        </a:rPr>
                        <a:t>in the acquiring firm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Chatterjee et al. (1992)</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rgbClr val="4B4B4B"/>
                          </a:solidFill>
                          <a:latin typeface="Arial"/>
                          <a:cs typeface="Arial"/>
                        </a:rPr>
                        <a:t>Cross-sectional </a:t>
                      </a:r>
                      <a:r>
                        <a:rPr lang="en-US" sz="1200" noProof="0" dirty="0">
                          <a:solidFill>
                            <a:schemeClr val="accent1"/>
                          </a:solidFill>
                          <a:latin typeface="Arial"/>
                          <a:cs typeface="Arial"/>
                        </a:rPr>
                        <a:t>survey</a:t>
                      </a:r>
                      <a:r>
                        <a:rPr lang="en-US" sz="1200" noProof="0" dirty="0">
                          <a:solidFill>
                            <a:srgbClr val="4B4B4B"/>
                          </a:solidFill>
                          <a:latin typeface="Arial"/>
                          <a:cs typeface="Arial"/>
                        </a:rPr>
                        <a:t> of 30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chemeClr val="accent5"/>
                          </a:solidFill>
                          <a:latin typeface="Arial"/>
                          <a:cs typeface="Arial"/>
                        </a:rPr>
                        <a:t>1-5 executives </a:t>
                      </a:r>
                      <a:r>
                        <a:rPr lang="en-US" sz="1200" noProof="0" dirty="0">
                          <a:solidFill>
                            <a:srgbClr val="4B4B4B"/>
                          </a:solidFill>
                          <a:latin typeface="Arial"/>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indent="0" algn="l" defTabSz="576189" fontAlgn="base">
                        <a:lnSpc>
                          <a:spcPct val="104000"/>
                        </a:lnSpc>
                        <a:spcBef>
                          <a:spcPts val="0"/>
                        </a:spcBef>
                        <a:spcAft>
                          <a:spcPct val="0"/>
                        </a:spcAft>
                        <a:buClr>
                          <a:srgbClr val="E20074"/>
                        </a:buClr>
                        <a:buSzPct val="75000"/>
                        <a:buFontTx/>
                        <a:buNone/>
                        <a:tabLst>
                          <a:tab pos="5110163" algn="r"/>
                        </a:tabLst>
                      </a:pPr>
                      <a:r>
                        <a:rPr lang="en-US" sz="1200" noProof="0" dirty="0">
                          <a:solidFill>
                            <a:srgbClr val="4B4B4B"/>
                          </a:solidFill>
                          <a:latin typeface="Arial"/>
                          <a:cs typeface="Arial"/>
                        </a:rPr>
                        <a:t>Positive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Weber (1996)</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Cross-sectional </a:t>
                      </a:r>
                      <a:r>
                        <a:rPr lang="en-US" sz="1200" noProof="0" dirty="0">
                          <a:solidFill>
                            <a:schemeClr val="accent1"/>
                          </a:solidFill>
                          <a:latin typeface="+mn-lt"/>
                          <a:cs typeface="Arial"/>
                        </a:rPr>
                        <a:t>survey</a:t>
                      </a:r>
                      <a:r>
                        <a:rPr lang="en-US" sz="1200" noProof="0" dirty="0">
                          <a:solidFill>
                            <a:srgbClr val="4B4B4B"/>
                          </a:solidFill>
                          <a:latin typeface="+mn-lt"/>
                          <a:cs typeface="Arial"/>
                        </a:rPr>
                        <a:t> of 73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mn-lt"/>
                          <a:cs typeface="Arial"/>
                        </a:rPr>
                        <a:t>1-5 executives </a:t>
                      </a:r>
                      <a:r>
                        <a:rPr lang="en-US" sz="1200" noProof="0" dirty="0">
                          <a:solidFill>
                            <a:srgbClr val="4B4B4B"/>
                          </a:solidFill>
                          <a:latin typeface="+mn-lt"/>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Krishnan, Miller &amp; Judge (1997)</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1"/>
                          </a:solidFill>
                          <a:latin typeface="Arial"/>
                          <a:cs typeface="Arial"/>
                        </a:rPr>
                        <a:t>Survey</a:t>
                      </a:r>
                      <a:r>
                        <a:rPr lang="en-US" sz="1200" noProof="0" dirty="0">
                          <a:solidFill>
                            <a:srgbClr val="4B4B4B"/>
                          </a:solidFill>
                          <a:latin typeface="Arial"/>
                          <a:cs typeface="Arial"/>
                        </a:rPr>
                        <a:t> 147 US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Arial"/>
                          <a:cs typeface="Arial"/>
                        </a:rPr>
                        <a:t>Executives</a:t>
                      </a:r>
                      <a:r>
                        <a:rPr lang="en-US" sz="1200" noProof="0" dirty="0">
                          <a:solidFill>
                            <a:srgbClr val="4B4B4B"/>
                          </a:solidFill>
                          <a:latin typeface="Arial"/>
                          <a:cs typeface="Arial"/>
                        </a:rPr>
                        <a:t> in acquired and acquiring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Positive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rgbClr val="4B4B4B"/>
                          </a:solidFill>
                          <a:latin typeface="+mn-lt"/>
                          <a:ea typeface="+mn-ea"/>
                          <a:cs typeface="+mn-cs"/>
                        </a:rPr>
                        <a:t>Very et al. (1996)</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Cross-sectional </a:t>
                      </a:r>
                      <a:r>
                        <a:rPr lang="en-US" sz="1200" noProof="0" dirty="0">
                          <a:solidFill>
                            <a:schemeClr val="accent1"/>
                          </a:solidFill>
                          <a:latin typeface="Arial"/>
                          <a:cs typeface="Arial"/>
                        </a:rPr>
                        <a:t>survey</a:t>
                      </a:r>
                      <a:r>
                        <a:rPr lang="en-US" sz="1200" noProof="0" dirty="0">
                          <a:solidFill>
                            <a:srgbClr val="4B4B4B"/>
                          </a:solidFill>
                          <a:latin typeface="Arial"/>
                          <a:cs typeface="Arial"/>
                        </a:rPr>
                        <a:t> of 106 EUR </a:t>
                      </a:r>
                      <a:r>
                        <a:rPr lang="en-US" sz="1200" noProof="0" dirty="0">
                          <a:solidFill>
                            <a:srgbClr val="4B4B4B"/>
                          </a:solidFill>
                          <a:latin typeface="+mn-lt"/>
                          <a:cs typeface="Arial"/>
                        </a:rPr>
                        <a:t>acquisitions</a:t>
                      </a: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chemeClr val="accent5"/>
                          </a:solidFill>
                          <a:latin typeface="+mn-lt"/>
                          <a:cs typeface="Arial"/>
                        </a:rPr>
                        <a:t>2-5 executives </a:t>
                      </a:r>
                      <a:r>
                        <a:rPr lang="en-US" sz="1200" noProof="0" dirty="0">
                          <a:solidFill>
                            <a:srgbClr val="4B4B4B"/>
                          </a:solidFill>
                          <a:latin typeface="+mn-lt"/>
                          <a:cs typeface="Arial"/>
                        </a:rPr>
                        <a:t>in the acquired firms</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No Relationship</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7"/>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kumimoji="0" lang="en-US" sz="1200" b="0" i="0" u="none" strike="noStrike" kern="1200" cap="none" normalizeH="0" baseline="0" noProof="0" dirty="0">
                          <a:ln>
                            <a:noFill/>
                          </a:ln>
                          <a:solidFill>
                            <a:srgbClr val="4B4B4B"/>
                          </a:solidFill>
                          <a:effectLst/>
                          <a:latin typeface="+mn-lt"/>
                          <a:ea typeface="+mn-ea"/>
                          <a:cs typeface="+mn-cs"/>
                        </a:rPr>
                        <a:t>Larsson &amp; Finkelstein (1999)</a:t>
                      </a:r>
                      <a:endParaRPr kumimoji="0" lang="en-US" sz="1200" b="0" i="0" u="none" strike="noStrike" cap="none" normalizeH="0" baseline="0" noProof="0" dirty="0">
                        <a:ln>
                          <a:noFill/>
                        </a:ln>
                        <a:solidFill>
                          <a:srgbClr val="262626"/>
                        </a:solidFill>
                        <a:effectLst/>
                        <a:latin typeface="Arial"/>
                        <a:cs typeface="Arial"/>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Arial"/>
                          <a:cs typeface="Arial"/>
                        </a:rPr>
                        <a:t>Case </a:t>
                      </a:r>
                      <a:r>
                        <a:rPr lang="en-US" sz="1200" noProof="0" dirty="0">
                          <a:solidFill>
                            <a:schemeClr val="tx1"/>
                          </a:solidFill>
                          <a:latin typeface="Arial"/>
                          <a:cs typeface="Arial"/>
                        </a:rPr>
                        <a:t>Study</a:t>
                      </a:r>
                      <a:r>
                        <a:rPr lang="en-US" sz="1200" noProof="0" dirty="0">
                          <a:solidFill>
                            <a:srgbClr val="4B4B4B"/>
                          </a:solidFill>
                          <a:latin typeface="Arial"/>
                          <a:cs typeface="Arial"/>
                        </a:rPr>
                        <a:t> on a sample of 61 </a:t>
                      </a:r>
                      <a:r>
                        <a:rPr lang="en-US" sz="1200" noProof="0" dirty="0">
                          <a:solidFill>
                            <a:srgbClr val="4B4B4B"/>
                          </a:solidFill>
                          <a:latin typeface="+mn-lt"/>
                          <a:cs typeface="Arial"/>
                        </a:rPr>
                        <a:t>acquisitions</a:t>
                      </a: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tc>
                  <a:txBody>
                    <a:bodyPr/>
                    <a:lstStyle/>
                    <a:p>
                      <a:pPr marL="0" marR="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endParaRPr lang="en-US" sz="1200" noProof="0" dirty="0">
                        <a:solidFill>
                          <a:srgbClr val="4B4B4B"/>
                        </a:solidFill>
                        <a:latin typeface="Arial"/>
                        <a:cs typeface="Arial"/>
                      </a:endParaRP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757638854"/>
                  </a:ext>
                </a:extLst>
              </a:tr>
              <a:tr h="190037">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kumimoji="0" lang="fi-FI" sz="1200" b="0" i="0" u="none" strike="noStrike" kern="1200" cap="none" normalizeH="0" baseline="0" dirty="0">
                          <a:ln>
                            <a:noFill/>
                          </a:ln>
                          <a:solidFill>
                            <a:srgbClr val="4B4B4B"/>
                          </a:solidFill>
                          <a:effectLst/>
                          <a:latin typeface="+mn-lt"/>
                          <a:ea typeface="+mn-ea"/>
                          <a:cs typeface="+mn-cs"/>
                        </a:rPr>
                        <a:t>Vaara et al. (2012)</a:t>
                      </a:r>
                      <a:endParaRPr kumimoji="0" lang="en-US" sz="1200" b="0" i="0" u="none" strike="noStrike" kern="1200" cap="none" normalizeH="0" baseline="0" noProof="0" dirty="0">
                        <a:ln>
                          <a:noFill/>
                        </a:ln>
                        <a:solidFill>
                          <a:srgbClr val="4B4B4B"/>
                        </a:solidFill>
                        <a:effectLst/>
                        <a:latin typeface="+mn-lt"/>
                        <a:ea typeface="+mn-ea"/>
                        <a:cs typeface="+mn-cs"/>
                      </a:endParaRPr>
                    </a:p>
                  </a:txBody>
                  <a:tcPr marL="36000" marR="36000" marT="36000" marB="36000" anchor="ctr" horzOverflow="overflow">
                    <a:lnL cap="flat">
                      <a:noFill/>
                    </a:lnL>
                    <a:lnR w="6350" cap="flat" cmpd="sng" algn="ctr">
                      <a:solidFill>
                        <a:schemeClr val="bg1">
                          <a:lumMod val="9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noProof="0" dirty="0">
                          <a:solidFill>
                            <a:srgbClr val="4B4B4B"/>
                          </a:solidFill>
                          <a:latin typeface="+mn-lt"/>
                          <a:cs typeface="Arial"/>
                        </a:rPr>
                        <a:t>Cross-sectional </a:t>
                      </a:r>
                      <a:r>
                        <a:rPr lang="en-US" sz="1200" noProof="0" dirty="0">
                          <a:solidFill>
                            <a:schemeClr val="accent1"/>
                          </a:solidFill>
                          <a:latin typeface="+mn-lt"/>
                          <a:cs typeface="Arial"/>
                        </a:rPr>
                        <a:t>survey</a:t>
                      </a:r>
                      <a:r>
                        <a:rPr lang="en-US" sz="1200" noProof="0" dirty="0">
                          <a:solidFill>
                            <a:srgbClr val="4B4B4B"/>
                          </a:solidFill>
                          <a:latin typeface="+mn-lt"/>
                          <a:cs typeface="Arial"/>
                        </a:rPr>
                        <a:t> of 92 FIN acquisitions</a:t>
                      </a:r>
                    </a:p>
                  </a:txBody>
                  <a:tcPr marL="36000" marR="36000" marT="36000" marB="36000" anchor="ctr" horzOverflow="overflow">
                    <a:lnL w="6350" cap="flat" cmpd="sng" algn="ctr">
                      <a:solidFill>
                        <a:schemeClr val="bg1">
                          <a:lumMod val="95000"/>
                        </a:schemeClr>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457200" rtl="0" eaLnBrk="1" fontAlgn="base" latinLnBrk="0" hangingPunct="1">
                        <a:lnSpc>
                          <a:spcPct val="104000"/>
                        </a:lnSpc>
                        <a:spcBef>
                          <a:spcPts val="0"/>
                        </a:spcBef>
                        <a:spcAft>
                          <a:spcPct val="0"/>
                        </a:spcAft>
                        <a:buClr>
                          <a:schemeClr val="tx2"/>
                        </a:buClr>
                        <a:buSzTx/>
                        <a:buFont typeface="Wingdings" pitchFamily="2" charset="2"/>
                        <a:buNone/>
                        <a:tabLst/>
                      </a:pPr>
                      <a:r>
                        <a:rPr lang="en-US" sz="1200" kern="1200" noProof="0" dirty="0">
                          <a:solidFill>
                            <a:schemeClr val="accent5"/>
                          </a:solidFill>
                          <a:latin typeface="+mn-lt"/>
                          <a:ea typeface="+mn-ea"/>
                          <a:cs typeface="+mn-cs"/>
                        </a:rPr>
                        <a:t>CEO</a:t>
                      </a:r>
                      <a:r>
                        <a:rPr lang="en-US" sz="1200" kern="1200" noProof="0" dirty="0">
                          <a:solidFill>
                            <a:srgbClr val="4B4B4B"/>
                          </a:solidFill>
                          <a:latin typeface="+mn-lt"/>
                          <a:ea typeface="+mn-ea"/>
                          <a:cs typeface="+mn-cs"/>
                        </a:rPr>
                        <a:t> of the acquiring firm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576189" rtl="0" eaLnBrk="1" fontAlgn="base" latinLnBrk="0" hangingPunct="1">
                        <a:lnSpc>
                          <a:spcPct val="104000"/>
                        </a:lnSpc>
                        <a:spcBef>
                          <a:spcPts val="0"/>
                        </a:spcBef>
                        <a:spcAft>
                          <a:spcPct val="0"/>
                        </a:spcAft>
                        <a:buClr>
                          <a:srgbClr val="E20074"/>
                        </a:buClr>
                        <a:buSzPct val="75000"/>
                        <a:buFontTx/>
                        <a:buNone/>
                        <a:tabLst>
                          <a:tab pos="5110163" algn="r"/>
                        </a:tabLst>
                        <a:defRPr/>
                      </a:pPr>
                      <a:r>
                        <a:rPr lang="en-US" sz="1200" kern="1200" noProof="0" dirty="0">
                          <a:solidFill>
                            <a:srgbClr val="4B4B4B"/>
                          </a:solidFill>
                          <a:latin typeface="+mn-lt"/>
                          <a:ea typeface="+mn-ea"/>
                          <a:cs typeface="+mn-cs"/>
                        </a:rPr>
                        <a:t>Negative Relationship </a:t>
                      </a:r>
                    </a:p>
                  </a:txBody>
                  <a:tcPr marL="36000" marR="36000" marT="36000" marB="36000" anchor="ctr" horzOverflow="overflow">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2"/>
                      </a:solidFill>
                      <a:prstDash val="solid"/>
                      <a:round/>
                      <a:headEnd type="none" w="med" len="med"/>
                      <a:tailEnd type="none" w="med" len="med"/>
                    </a:lnT>
                    <a:lnB w="19050" cap="flat" cmpd="sng" algn="ctr">
                      <a:solidFill>
                        <a:srgbClr val="4B4B4B"/>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8"/>
                  </a:ext>
                </a:extLst>
              </a:tr>
            </a:tbl>
          </a:graphicData>
        </a:graphic>
      </p:graphicFrame>
      <p:sp>
        <p:nvSpPr>
          <p:cNvPr id="7" name="Rectangle 5">
            <a:extLst>
              <a:ext uri="{FF2B5EF4-FFF2-40B4-BE49-F238E27FC236}">
                <a16:creationId xmlns:a16="http://schemas.microsoft.com/office/drawing/2014/main" id="{ED68F7E4-A373-99C1-9B91-0E024DD61727}"/>
              </a:ext>
            </a:extLst>
          </p:cNvPr>
          <p:cNvSpPr>
            <a:spLocks noChangeArrowheads="1"/>
          </p:cNvSpPr>
          <p:nvPr/>
        </p:nvSpPr>
        <p:spPr bwMode="auto">
          <a:xfrm>
            <a:off x="289865" y="1603077"/>
            <a:ext cx="10944000" cy="360000"/>
          </a:xfrm>
          <a:prstGeom prst="rect">
            <a:avLst/>
          </a:prstGeom>
          <a:solidFill>
            <a:schemeClr val="tx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Studienübersicht</a:t>
            </a:r>
            <a:endParaRPr lang="en-US" sz="1600" b="1" dirty="0">
              <a:solidFill>
                <a:schemeClr val="bg1"/>
              </a:solidFill>
              <a:cs typeface="Arial"/>
            </a:endParaRPr>
          </a:p>
        </p:txBody>
      </p:sp>
      <p:sp>
        <p:nvSpPr>
          <p:cNvPr id="8" name="Rechteck 7">
            <a:extLst>
              <a:ext uri="{FF2B5EF4-FFF2-40B4-BE49-F238E27FC236}">
                <a16:creationId xmlns:a16="http://schemas.microsoft.com/office/drawing/2014/main" id="{DBDB982C-FA4E-4308-66A1-384A237BB48D}"/>
              </a:ext>
            </a:extLst>
          </p:cNvPr>
          <p:cNvSpPr/>
          <p:nvPr/>
        </p:nvSpPr>
        <p:spPr>
          <a:xfrm>
            <a:off x="7683501" y="1387742"/>
            <a:ext cx="3523260" cy="233363"/>
          </a:xfrm>
          <a:prstGeom prst="rect">
            <a:avLst/>
          </a:prstGeom>
          <a:noFill/>
          <a:ln w="38100" algn="ctr">
            <a:noFill/>
            <a:miter lim="800000"/>
            <a:headEnd/>
            <a:tailEnd/>
          </a:ln>
          <a:effectLst/>
        </p:spPr>
        <p:txBody>
          <a:bodyPr lIns="0" tIns="0" rIns="0" bIns="0" anchor="ctr"/>
          <a:lstStyle/>
          <a:p>
            <a:pPr algn="r" defTabSz="783285" eaLnBrk="0" hangingPunct="0">
              <a:lnSpc>
                <a:spcPct val="90000"/>
              </a:lnSpc>
            </a:pPr>
            <a:r>
              <a:rPr lang="en-US" sz="1000" dirty="0" err="1"/>
              <a:t>Tabelle</a:t>
            </a:r>
            <a:r>
              <a:rPr lang="en-US" sz="1000" dirty="0"/>
              <a:t>: </a:t>
            </a:r>
            <a:r>
              <a:rPr lang="en-US" sz="1000" dirty="0" err="1"/>
              <a:t>Teerikangas</a:t>
            </a:r>
            <a:r>
              <a:rPr lang="en-US" sz="1000" dirty="0"/>
              <a:t> &amp; Very (2006)</a:t>
            </a:r>
            <a:endParaRPr lang="en-US" sz="1000" dirty="0">
              <a:solidFill>
                <a:schemeClr val="tx1"/>
              </a:solidFill>
            </a:endParaRPr>
          </a:p>
        </p:txBody>
      </p:sp>
      <p:sp>
        <p:nvSpPr>
          <p:cNvPr id="9" name="Legende: mit Pfeil nach oben 8">
            <a:extLst>
              <a:ext uri="{FF2B5EF4-FFF2-40B4-BE49-F238E27FC236}">
                <a16:creationId xmlns:a16="http://schemas.microsoft.com/office/drawing/2014/main" id="{F556202D-C212-F675-94CC-EF39866FBC13}"/>
              </a:ext>
            </a:extLst>
          </p:cNvPr>
          <p:cNvSpPr/>
          <p:nvPr/>
        </p:nvSpPr>
        <p:spPr>
          <a:xfrm>
            <a:off x="2915110" y="4239160"/>
            <a:ext cx="2317750" cy="428394"/>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Ø 98 M&amp;A-Transaktionen</a:t>
            </a:r>
          </a:p>
        </p:txBody>
      </p:sp>
      <p:sp>
        <p:nvSpPr>
          <p:cNvPr id="10" name="Legende: mit Pfeil nach oben 9">
            <a:extLst>
              <a:ext uri="{FF2B5EF4-FFF2-40B4-BE49-F238E27FC236}">
                <a16:creationId xmlns:a16="http://schemas.microsoft.com/office/drawing/2014/main" id="{E444C353-F6F0-65CA-32D1-C9D312DCBFE0}"/>
              </a:ext>
            </a:extLst>
          </p:cNvPr>
          <p:cNvSpPr/>
          <p:nvPr/>
        </p:nvSpPr>
        <p:spPr>
          <a:xfrm>
            <a:off x="5968836" y="4237392"/>
            <a:ext cx="2626523" cy="428395"/>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1-5 Befragte pro Unternehmen</a:t>
            </a:r>
          </a:p>
        </p:txBody>
      </p:sp>
      <p:sp>
        <p:nvSpPr>
          <p:cNvPr id="11" name="Legende: mit Pfeil nach oben 10">
            <a:extLst>
              <a:ext uri="{FF2B5EF4-FFF2-40B4-BE49-F238E27FC236}">
                <a16:creationId xmlns:a16="http://schemas.microsoft.com/office/drawing/2014/main" id="{3049E88A-C650-9D34-7571-8F53CD3B4833}"/>
              </a:ext>
            </a:extLst>
          </p:cNvPr>
          <p:cNvSpPr/>
          <p:nvPr/>
        </p:nvSpPr>
        <p:spPr>
          <a:xfrm>
            <a:off x="9074611" y="4239160"/>
            <a:ext cx="2019300" cy="426627"/>
          </a:xfrm>
          <a:prstGeom prst="upArrowCallou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t>Uneindeutig</a:t>
            </a:r>
          </a:p>
        </p:txBody>
      </p:sp>
      <p:sp>
        <p:nvSpPr>
          <p:cNvPr id="13" name="Textfeld 12">
            <a:extLst>
              <a:ext uri="{FF2B5EF4-FFF2-40B4-BE49-F238E27FC236}">
                <a16:creationId xmlns:a16="http://schemas.microsoft.com/office/drawing/2014/main" id="{B00EC53D-9400-E4BA-5DAE-AA4BF35BC204}"/>
              </a:ext>
            </a:extLst>
          </p:cNvPr>
          <p:cNvSpPr txBox="1"/>
          <p:nvPr/>
        </p:nvSpPr>
        <p:spPr>
          <a:xfrm>
            <a:off x="381809" y="4848609"/>
            <a:ext cx="10712102" cy="584775"/>
          </a:xfrm>
          <a:prstGeom prst="rect">
            <a:avLst/>
          </a:prstGeom>
          <a:noFill/>
        </p:spPr>
        <p:txBody>
          <a:bodyPr wrap="square">
            <a:spAutoFit/>
          </a:bodyPr>
          <a:lstStyle/>
          <a:p>
            <a:pPr algn="ctr"/>
            <a:r>
              <a:rPr lang="en-US" sz="1600" dirty="0">
                <a:solidFill>
                  <a:srgbClr val="6C6C6C"/>
                </a:solidFill>
              </a:rPr>
              <a:t>“Future research efforts could benefit from an enriched perspective to both the concept of cultural differences and the M&amp;A process itself. </a:t>
            </a:r>
            <a:r>
              <a:rPr lang="en-US" sz="1600" b="1" dirty="0">
                <a:solidFill>
                  <a:schemeClr val="accent4"/>
                </a:solidFill>
              </a:rPr>
              <a:t>Novel research methodologies could provide a means to this end.</a:t>
            </a:r>
            <a:r>
              <a:rPr lang="en-US" sz="1600" dirty="0">
                <a:solidFill>
                  <a:schemeClr val="accent4"/>
                </a:solidFill>
              </a:rPr>
              <a:t>”</a:t>
            </a:r>
            <a:r>
              <a:rPr lang="en-US" sz="1000" dirty="0">
                <a:solidFill>
                  <a:schemeClr val="accent4"/>
                </a:solidFill>
              </a:rPr>
              <a:t> </a:t>
            </a:r>
            <a:r>
              <a:rPr lang="en-US" sz="1000" dirty="0">
                <a:solidFill>
                  <a:srgbClr val="6C6C6C"/>
                </a:solidFill>
              </a:rPr>
              <a:t>(</a:t>
            </a:r>
            <a:r>
              <a:rPr lang="en-US" sz="1000" dirty="0" err="1">
                <a:solidFill>
                  <a:srgbClr val="6C6C6C"/>
                </a:solidFill>
              </a:rPr>
              <a:t>Teerikangas</a:t>
            </a:r>
            <a:r>
              <a:rPr lang="en-US" sz="1000" dirty="0">
                <a:solidFill>
                  <a:srgbClr val="6C6C6C"/>
                </a:solidFill>
              </a:rPr>
              <a:t> &amp; Very, 2006)</a:t>
            </a:r>
            <a:endParaRPr lang="de-DE" sz="1000" dirty="0">
              <a:solidFill>
                <a:srgbClr val="6C6C6C"/>
              </a:solidFill>
            </a:endParaRPr>
          </a:p>
        </p:txBody>
      </p:sp>
    </p:spTree>
    <p:extLst>
      <p:ext uri="{BB962C8B-B14F-4D97-AF65-F5344CB8AC3E}">
        <p14:creationId xmlns:p14="http://schemas.microsoft.com/office/powerpoint/2010/main" val="35863939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B0C4E7-3B00-85AF-3655-556E4FDC1410}"/>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F603F942-C7E5-1649-4C07-7EB6C184175B}"/>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38FF52DB-7F0C-E712-36F7-2A19AB5E647A}"/>
              </a:ext>
            </a:extLst>
          </p:cNvPr>
          <p:cNvSpPr>
            <a:spLocks noGrp="1"/>
          </p:cNvSpPr>
          <p:nvPr>
            <p:ph type="body" sz="quarter" idx="10"/>
          </p:nvPr>
        </p:nvSpPr>
        <p:spPr/>
        <p:txBody>
          <a:bodyPr/>
          <a:lstStyle/>
          <a:p>
            <a:r>
              <a:rPr lang="de-DE" dirty="0"/>
              <a:t>Forschungsmodell</a:t>
            </a:r>
          </a:p>
        </p:txBody>
      </p:sp>
      <p:sp>
        <p:nvSpPr>
          <p:cNvPr id="5" name="Rechteck 4">
            <a:extLst>
              <a:ext uri="{FF2B5EF4-FFF2-40B4-BE49-F238E27FC236}">
                <a16:creationId xmlns:a16="http://schemas.microsoft.com/office/drawing/2014/main" id="{634135D6-8C2C-2F9B-9CE5-290E8829F63B}"/>
              </a:ext>
            </a:extLst>
          </p:cNvPr>
          <p:cNvSpPr/>
          <p:nvPr/>
        </p:nvSpPr>
        <p:spPr>
          <a:xfrm>
            <a:off x="834978" y="183170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Org. </a:t>
            </a: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0" name="Gerade Verbindung mit Pfeil 9">
            <a:extLst>
              <a:ext uri="{FF2B5EF4-FFF2-40B4-BE49-F238E27FC236}">
                <a16:creationId xmlns:a16="http://schemas.microsoft.com/office/drawing/2014/main" id="{78656458-3049-E849-8C83-B4CB41D021C2}"/>
              </a:ext>
            </a:extLst>
          </p:cNvPr>
          <p:cNvCxnSpPr>
            <a:cxnSpLocks/>
            <a:stCxn id="5" idx="3"/>
            <a:endCxn id="6" idx="1"/>
          </p:cNvCxnSpPr>
          <p:nvPr/>
        </p:nvCxnSpPr>
        <p:spPr>
          <a:xfrm flipV="1">
            <a:off x="2714602" y="2184039"/>
            <a:ext cx="2107838" cy="73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6" name="Rechteck 5">
            <a:extLst>
              <a:ext uri="{FF2B5EF4-FFF2-40B4-BE49-F238E27FC236}">
                <a16:creationId xmlns:a16="http://schemas.microsoft.com/office/drawing/2014/main" id="{27EE1458-6696-0D85-463F-015B59271838}"/>
              </a:ext>
            </a:extLst>
          </p:cNvPr>
          <p:cNvSpPr/>
          <p:nvPr/>
        </p:nvSpPr>
        <p:spPr>
          <a:xfrm>
            <a:off x="4822440" y="1683924"/>
            <a:ext cx="1879625" cy="10002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cxnSp>
        <p:nvCxnSpPr>
          <p:cNvPr id="15" name="Gerade Verbindung mit Pfeil 14">
            <a:extLst>
              <a:ext uri="{FF2B5EF4-FFF2-40B4-BE49-F238E27FC236}">
                <a16:creationId xmlns:a16="http://schemas.microsoft.com/office/drawing/2014/main" id="{893B87AC-7347-D89F-D58E-E78993805529}"/>
              </a:ext>
            </a:extLst>
          </p:cNvPr>
          <p:cNvCxnSpPr>
            <a:cxnSpLocks/>
            <a:stCxn id="5" idx="3"/>
            <a:endCxn id="6" idx="1"/>
          </p:cNvCxnSpPr>
          <p:nvPr/>
        </p:nvCxnSpPr>
        <p:spPr>
          <a:xfrm flipV="1">
            <a:off x="2714602" y="2184039"/>
            <a:ext cx="2107838" cy="7316"/>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 name="Rechteck 7">
            <a:extLst>
              <a:ext uri="{FF2B5EF4-FFF2-40B4-BE49-F238E27FC236}">
                <a16:creationId xmlns:a16="http://schemas.microsoft.com/office/drawing/2014/main" id="{44546EB9-A2BB-9680-9C13-4CA69EBEA40C}"/>
              </a:ext>
            </a:extLst>
          </p:cNvPr>
          <p:cNvSpPr/>
          <p:nvPr/>
        </p:nvSpPr>
        <p:spPr>
          <a:xfrm>
            <a:off x="6825319" y="1683924"/>
            <a:ext cx="4306229"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dirty="0">
                <a:solidFill>
                  <a:srgbClr val="A4A4A4"/>
                </a:solidFill>
              </a:rPr>
              <a:t>Kurzfristige Kapitalmarktreaktion</a:t>
            </a:r>
          </a:p>
          <a:p>
            <a:pPr marL="285750" indent="-285750">
              <a:buFont typeface="Arial" panose="020B0604020202020204" pitchFamily="34" charset="0"/>
              <a:buChar char="•"/>
            </a:pPr>
            <a:r>
              <a:rPr lang="de-CH" dirty="0">
                <a:solidFill>
                  <a:srgbClr val="A4A4A4"/>
                </a:solidFill>
              </a:rPr>
              <a:t>Langfristiges Umsatzwachstum</a:t>
            </a:r>
          </a:p>
        </p:txBody>
      </p:sp>
      <p:grpSp>
        <p:nvGrpSpPr>
          <p:cNvPr id="9" name="Gruppieren 8">
            <a:extLst>
              <a:ext uri="{FF2B5EF4-FFF2-40B4-BE49-F238E27FC236}">
                <a16:creationId xmlns:a16="http://schemas.microsoft.com/office/drawing/2014/main" id="{1C721633-1AE2-5D21-5B4B-3B8781D62D86}"/>
              </a:ext>
            </a:extLst>
          </p:cNvPr>
          <p:cNvGrpSpPr/>
          <p:nvPr/>
        </p:nvGrpSpPr>
        <p:grpSpPr>
          <a:xfrm>
            <a:off x="2714602" y="2191355"/>
            <a:ext cx="8416946" cy="3107154"/>
            <a:chOff x="2714602" y="2191355"/>
            <a:chExt cx="8416946" cy="3107154"/>
          </a:xfrm>
        </p:grpSpPr>
        <p:sp>
          <p:nvSpPr>
            <p:cNvPr id="13" name="Rechteck 12">
              <a:extLst>
                <a:ext uri="{FF2B5EF4-FFF2-40B4-BE49-F238E27FC236}">
                  <a16:creationId xmlns:a16="http://schemas.microsoft.com/office/drawing/2014/main" id="{7C743016-67C8-2C8B-AB1D-933EB227EA08}"/>
                </a:ext>
              </a:extLst>
            </p:cNvPr>
            <p:cNvSpPr/>
            <p:nvPr/>
          </p:nvSpPr>
          <p:spPr>
            <a:xfrm>
              <a:off x="4819082" y="4298279"/>
              <a:ext cx="1879625" cy="10002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t>
              </a:r>
              <a:r>
                <a:rPr lang="en-AU" sz="1400" b="1" dirty="0" err="1">
                  <a:solidFill>
                    <a:schemeClr val="bg1"/>
                  </a:solidFill>
                  <a:cs typeface="Arial" panose="020B0604020202020204" pitchFamily="34" charset="0"/>
                </a:rPr>
                <a:t>Käufer-Unternehmens</a:t>
              </a:r>
              <a:endParaRPr lang="en-AU" sz="1400" b="1" dirty="0">
                <a:solidFill>
                  <a:schemeClr val="bg1"/>
                </a:solidFill>
                <a:cs typeface="Arial" panose="020B0604020202020204" pitchFamily="34" charset="0"/>
              </a:endParaRPr>
            </a:p>
          </p:txBody>
        </p:sp>
        <p:cxnSp>
          <p:nvCxnSpPr>
            <p:cNvPr id="23" name="Gerade Verbindung mit Pfeil 22">
              <a:extLst>
                <a:ext uri="{FF2B5EF4-FFF2-40B4-BE49-F238E27FC236}">
                  <a16:creationId xmlns:a16="http://schemas.microsoft.com/office/drawing/2014/main" id="{E25821F9-7DF7-1D8A-9143-4E21CF9A3CC8}"/>
                </a:ext>
              </a:extLst>
            </p:cNvPr>
            <p:cNvCxnSpPr>
              <a:cxnSpLocks/>
              <a:stCxn id="5" idx="3"/>
              <a:endCxn id="13" idx="1"/>
            </p:cNvCxnSpPr>
            <p:nvPr/>
          </p:nvCxnSpPr>
          <p:spPr>
            <a:xfrm>
              <a:off x="2714602" y="2191355"/>
              <a:ext cx="2104480" cy="260703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6" name="Rechteck 15">
              <a:extLst>
                <a:ext uri="{FF2B5EF4-FFF2-40B4-BE49-F238E27FC236}">
                  <a16:creationId xmlns:a16="http://schemas.microsoft.com/office/drawing/2014/main" id="{E7E03F5B-D750-B36C-F9BC-9AA9B0628E6F}"/>
                </a:ext>
              </a:extLst>
            </p:cNvPr>
            <p:cNvSpPr/>
            <p:nvPr/>
          </p:nvSpPr>
          <p:spPr>
            <a:xfrm>
              <a:off x="6825319" y="4298279"/>
              <a:ext cx="4306229"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dirty="0">
                  <a:solidFill>
                    <a:srgbClr val="A4A4A4"/>
                  </a:solidFill>
                </a:rPr>
                <a:t>Post-Deal Patentwachstum</a:t>
              </a:r>
            </a:p>
            <a:p>
              <a:pPr marL="285750" indent="-285750">
                <a:buFont typeface="Arial" panose="020B0604020202020204" pitchFamily="34" charset="0"/>
                <a:buChar char="•"/>
              </a:pPr>
              <a:r>
                <a:rPr lang="de-CH" dirty="0">
                  <a:solidFill>
                    <a:srgbClr val="A4A4A4"/>
                  </a:solidFill>
                </a:rPr>
                <a:t>Post-Deal Neuproduktentwicklung</a:t>
              </a:r>
            </a:p>
          </p:txBody>
        </p:sp>
      </p:grpSp>
      <p:grpSp>
        <p:nvGrpSpPr>
          <p:cNvPr id="4" name="Gruppieren 3">
            <a:extLst>
              <a:ext uri="{FF2B5EF4-FFF2-40B4-BE49-F238E27FC236}">
                <a16:creationId xmlns:a16="http://schemas.microsoft.com/office/drawing/2014/main" id="{CC23A8FF-705B-A015-ADDD-691410C8DB2D}"/>
              </a:ext>
            </a:extLst>
          </p:cNvPr>
          <p:cNvGrpSpPr/>
          <p:nvPr/>
        </p:nvGrpSpPr>
        <p:grpSpPr>
          <a:xfrm>
            <a:off x="2714602" y="2191355"/>
            <a:ext cx="8416946" cy="1799977"/>
            <a:chOff x="2714602" y="2191355"/>
            <a:chExt cx="8416946" cy="1799977"/>
          </a:xfrm>
        </p:grpSpPr>
        <p:sp>
          <p:nvSpPr>
            <p:cNvPr id="12" name="Rechteck 11">
              <a:extLst>
                <a:ext uri="{FF2B5EF4-FFF2-40B4-BE49-F238E27FC236}">
                  <a16:creationId xmlns:a16="http://schemas.microsoft.com/office/drawing/2014/main" id="{6B523B14-3604-6374-9D63-E5BEAD6F0D70}"/>
                </a:ext>
              </a:extLst>
            </p:cNvPr>
            <p:cNvSpPr/>
            <p:nvPr/>
          </p:nvSpPr>
          <p:spPr>
            <a:xfrm>
              <a:off x="4819083" y="2991102"/>
              <a:ext cx="1879625" cy="10002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cxnSp>
          <p:nvCxnSpPr>
            <p:cNvPr id="19" name="Gerade Verbindung mit Pfeil 18">
              <a:extLst>
                <a:ext uri="{FF2B5EF4-FFF2-40B4-BE49-F238E27FC236}">
                  <a16:creationId xmlns:a16="http://schemas.microsoft.com/office/drawing/2014/main" id="{845BD400-69F5-00CB-CD27-52F1FB22558D}"/>
                </a:ext>
              </a:extLst>
            </p:cNvPr>
            <p:cNvCxnSpPr>
              <a:cxnSpLocks/>
              <a:stCxn id="5" idx="3"/>
              <a:endCxn id="12" idx="1"/>
            </p:cNvCxnSpPr>
            <p:nvPr/>
          </p:nvCxnSpPr>
          <p:spPr>
            <a:xfrm>
              <a:off x="2714602" y="2191355"/>
              <a:ext cx="2104481" cy="129986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7" name="Rechteck 16">
              <a:extLst>
                <a:ext uri="{FF2B5EF4-FFF2-40B4-BE49-F238E27FC236}">
                  <a16:creationId xmlns:a16="http://schemas.microsoft.com/office/drawing/2014/main" id="{BD3A5546-5BA9-D901-6947-5E616F1175D1}"/>
                </a:ext>
              </a:extLst>
            </p:cNvPr>
            <p:cNvSpPr/>
            <p:nvPr/>
          </p:nvSpPr>
          <p:spPr>
            <a:xfrm>
              <a:off x="6825319" y="2991101"/>
              <a:ext cx="4306229"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err="1">
                  <a:solidFill>
                    <a:srgbClr val="A4A4A4"/>
                  </a:solidFill>
                </a:rPr>
                <a:t>Transaktionswert</a:t>
              </a:r>
              <a:r>
                <a:rPr lang="en-US" dirty="0">
                  <a:solidFill>
                    <a:srgbClr val="A4A4A4"/>
                  </a:solidFill>
                </a:rPr>
                <a:t>/ Pre-Deal </a:t>
              </a:r>
              <a:r>
                <a:rPr lang="en-US" dirty="0" err="1">
                  <a:solidFill>
                    <a:srgbClr val="A4A4A4"/>
                  </a:solidFill>
                </a:rPr>
                <a:t>Marktwert</a:t>
              </a:r>
              <a:endParaRPr lang="de-CH" dirty="0">
                <a:solidFill>
                  <a:srgbClr val="A4A4A4"/>
                </a:solidFill>
              </a:endParaRPr>
            </a:p>
          </p:txBody>
        </p:sp>
      </p:grpSp>
    </p:spTree>
    <p:extLst>
      <p:ext uri="{BB962C8B-B14F-4D97-AF65-F5344CB8AC3E}">
        <p14:creationId xmlns:p14="http://schemas.microsoft.com/office/powerpoint/2010/main" val="214184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a:xfrm>
            <a:off x="288000" y="511175"/>
            <a:ext cx="10945149" cy="664797"/>
          </a:xfrm>
        </p:spPr>
        <p:txBody>
          <a:bodyPr/>
          <a:lstStyle/>
          <a:p>
            <a:r>
              <a:rPr lang="de-DE" dirty="0">
                <a:cs typeface="Arial"/>
              </a:rPr>
              <a:t>Kulturdaten werden via </a:t>
            </a:r>
            <a:r>
              <a:rPr lang="de-DE" dirty="0" err="1">
                <a:solidFill>
                  <a:schemeClr val="accent4"/>
                </a:solidFill>
                <a:cs typeface="Arial"/>
              </a:rPr>
              <a:t>Webscraping</a:t>
            </a:r>
            <a:r>
              <a:rPr lang="de-DE" dirty="0">
                <a:cs typeface="Arial"/>
              </a:rPr>
              <a:t> von </a:t>
            </a:r>
            <a:r>
              <a:rPr lang="de-DE" dirty="0">
                <a:solidFill>
                  <a:schemeClr val="accent3"/>
                </a:solidFill>
                <a:cs typeface="Arial"/>
              </a:rPr>
              <a:t>Glassdoor.com</a:t>
            </a:r>
            <a:r>
              <a:rPr lang="de-DE" dirty="0">
                <a:cs typeface="Arial"/>
              </a:rPr>
              <a:t> bezogen</a:t>
            </a:r>
            <a:endParaRPr lang="de-DE" dirty="0"/>
          </a:p>
        </p:txBody>
      </p:sp>
      <p:sp>
        <p:nvSpPr>
          <p:cNvPr id="5" name="Fußzeilenplatzhalter 4"/>
          <p:cNvSpPr>
            <a:spLocks noGrp="1"/>
          </p:cNvSpPr>
          <p:nvPr>
            <p:ph type="ftr" sz="quarter" idx="3"/>
          </p:nvPr>
        </p:nvSpPr>
        <p:spPr/>
        <p:txBody>
          <a:bodyPr/>
          <a:lstStyle/>
          <a:p>
            <a:r>
              <a:rPr lang="de-DE" dirty="0"/>
              <a:t>Artikel 3: Mergers &amp; Acquisitions</a:t>
            </a:r>
          </a:p>
        </p:txBody>
      </p:sp>
      <p:pic>
        <p:nvPicPr>
          <p:cNvPr id="4" name="Grafik 3">
            <a:extLst>
              <a:ext uri="{FF2B5EF4-FFF2-40B4-BE49-F238E27FC236}">
                <a16:creationId xmlns:a16="http://schemas.microsoft.com/office/drawing/2014/main" id="{8C5E0D2F-77B3-7A7D-6988-22EDF3C82236}"/>
              </a:ext>
            </a:extLst>
          </p:cNvPr>
          <p:cNvPicPr>
            <a:picLocks noChangeAspect="1"/>
          </p:cNvPicPr>
          <p:nvPr/>
        </p:nvPicPr>
        <p:blipFill>
          <a:blip r:embed="rId4"/>
          <a:stretch>
            <a:fillRect/>
          </a:stretch>
        </p:blipFill>
        <p:spPr>
          <a:xfrm>
            <a:off x="5040000" y="1080000"/>
            <a:ext cx="6365821" cy="5040000"/>
          </a:xfrm>
          <a:prstGeom prst="rect">
            <a:avLst/>
          </a:prstGeom>
        </p:spPr>
      </p:pic>
      <p:sp>
        <p:nvSpPr>
          <p:cNvPr id="9" name="TextBox 16">
            <a:extLst>
              <a:ext uri="{FF2B5EF4-FFF2-40B4-BE49-F238E27FC236}">
                <a16:creationId xmlns:a16="http://schemas.microsoft.com/office/drawing/2014/main" id="{11267204-F64C-3381-2E67-D7D0298111D9}"/>
              </a:ext>
            </a:extLst>
          </p:cNvPr>
          <p:cNvSpPr txBox="1">
            <a:spLocks/>
          </p:cNvSpPr>
          <p:nvPr/>
        </p:nvSpPr>
        <p:spPr>
          <a:xfrm>
            <a:off x="558576" y="4194048"/>
            <a:ext cx="4223040" cy="1548384"/>
          </a:xfrm>
          <a:prstGeom prst="rect">
            <a:avLst/>
          </a:prstGeom>
        </p:spPr>
        <p:txBody>
          <a:bodyPr vert="horz" lIns="0" tIns="72000" rIns="72000" bIns="72000" rtlCol="0" anchor="t">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a:lnSpc>
                <a:spcPct val="150000"/>
              </a:lnSpc>
            </a:pPr>
            <a:r>
              <a:rPr lang="en-US" dirty="0" err="1"/>
              <a:t>Datenbank</a:t>
            </a:r>
            <a:r>
              <a:rPr lang="en-US" dirty="0"/>
              <a:t> </a:t>
            </a:r>
            <a:r>
              <a:rPr lang="en-US" b="1" dirty="0" err="1"/>
              <a:t>mit</a:t>
            </a:r>
            <a:r>
              <a:rPr lang="en-US" b="1" dirty="0"/>
              <a:t> 2,2 </a:t>
            </a:r>
            <a:r>
              <a:rPr lang="en-US" b="1" dirty="0" err="1"/>
              <a:t>Millionen</a:t>
            </a:r>
            <a:r>
              <a:rPr lang="en-US" b="1" dirty="0"/>
              <a:t> </a:t>
            </a:r>
            <a:r>
              <a:rPr lang="en-US" b="1" dirty="0" err="1"/>
              <a:t>Unternehmen</a:t>
            </a:r>
            <a:endParaRPr lang="en-US" b="1" dirty="0"/>
          </a:p>
          <a:p>
            <a:pPr lvl="1">
              <a:lnSpc>
                <a:spcPct val="150000"/>
              </a:lnSpc>
            </a:pPr>
            <a:r>
              <a:rPr lang="de-DE" dirty="0"/>
              <a:t>Glassdoor wurde bereits für zahlreiche </a:t>
            </a:r>
            <a:r>
              <a:rPr lang="de-DE" b="1" dirty="0"/>
              <a:t>Studien</a:t>
            </a:r>
            <a:r>
              <a:rPr lang="de-DE" dirty="0"/>
              <a:t> in </a:t>
            </a:r>
            <a:r>
              <a:rPr lang="de-DE" b="1" dirty="0"/>
              <a:t>hochwertigen Zeitschriften</a:t>
            </a:r>
            <a:r>
              <a:rPr lang="de-DE" dirty="0"/>
              <a:t> (A &amp; A+) verwendet</a:t>
            </a:r>
          </a:p>
        </p:txBody>
      </p:sp>
      <p:sp>
        <p:nvSpPr>
          <p:cNvPr id="2" name="Ellipse 1">
            <a:extLst>
              <a:ext uri="{FF2B5EF4-FFF2-40B4-BE49-F238E27FC236}">
                <a16:creationId xmlns:a16="http://schemas.microsoft.com/office/drawing/2014/main" id="{74EDD4C3-C5F9-EA28-81D3-95B808AAC2C3}"/>
              </a:ext>
            </a:extLst>
          </p:cNvPr>
          <p:cNvSpPr/>
          <p:nvPr/>
        </p:nvSpPr>
        <p:spPr>
          <a:xfrm>
            <a:off x="5904086" y="3409949"/>
            <a:ext cx="601490" cy="545207"/>
          </a:xfrm>
          <a:prstGeom prst="ellipse">
            <a:avLst/>
          </a:prstGeom>
          <a:noFill/>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6" name="TextBox 16">
            <a:extLst>
              <a:ext uri="{FF2B5EF4-FFF2-40B4-BE49-F238E27FC236}">
                <a16:creationId xmlns:a16="http://schemas.microsoft.com/office/drawing/2014/main" id="{AB380ABD-93C7-2EC3-FE0C-98873E415469}"/>
              </a:ext>
            </a:extLst>
          </p:cNvPr>
          <p:cNvSpPr txBox="1">
            <a:spLocks/>
          </p:cNvSpPr>
          <p:nvPr/>
        </p:nvSpPr>
        <p:spPr>
          <a:xfrm>
            <a:off x="894113" y="1964061"/>
            <a:ext cx="3214591" cy="930403"/>
          </a:xfrm>
          <a:prstGeom prst="rect">
            <a:avLst/>
          </a:prstGeom>
        </p:spPr>
        <p:txBody>
          <a:bodyPr vert="horz" lIns="0" tIns="72000" rIns="72000" bIns="72000" rtlCol="0" anchor="t">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0" lvl="1" indent="0" algn="ctr">
              <a:lnSpc>
                <a:spcPct val="150000"/>
              </a:lnSpc>
              <a:buNone/>
            </a:pPr>
            <a:r>
              <a:rPr lang="de-DE" sz="1600" b="1" dirty="0">
                <a:solidFill>
                  <a:schemeClr val="accent1"/>
                </a:solidFill>
              </a:rPr>
              <a:t>Mehrere Tausend Bewertungen für Unternehmen vorhanden</a:t>
            </a:r>
          </a:p>
        </p:txBody>
      </p:sp>
      <p:cxnSp>
        <p:nvCxnSpPr>
          <p:cNvPr id="8" name="Gerader Verbinder 7">
            <a:extLst>
              <a:ext uri="{FF2B5EF4-FFF2-40B4-BE49-F238E27FC236}">
                <a16:creationId xmlns:a16="http://schemas.microsoft.com/office/drawing/2014/main" id="{DFDF6F4C-3848-9AF1-2A7C-A1CF902484D4}"/>
              </a:ext>
            </a:extLst>
          </p:cNvPr>
          <p:cNvCxnSpPr>
            <a:cxnSpLocks/>
            <a:stCxn id="2" idx="2"/>
          </p:cNvCxnSpPr>
          <p:nvPr/>
        </p:nvCxnSpPr>
        <p:spPr>
          <a:xfrm flipH="1" flipV="1">
            <a:off x="4108704" y="2571908"/>
            <a:ext cx="1795382" cy="1110645"/>
          </a:xfrm>
          <a:prstGeom prst="line">
            <a:avLst/>
          </a:prstGeom>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271387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de-DE" dirty="0">
                <a:solidFill>
                  <a:schemeClr val="accent1"/>
                </a:solidFill>
                <a:cs typeface="Arial"/>
              </a:rPr>
              <a:t>Freitextfelder</a:t>
            </a:r>
            <a:r>
              <a:rPr lang="de-DE" dirty="0">
                <a:cs typeface="Arial"/>
              </a:rPr>
              <a:t> auf </a:t>
            </a:r>
            <a:r>
              <a:rPr lang="de-DE" dirty="0">
                <a:solidFill>
                  <a:schemeClr val="accent1"/>
                </a:solidFill>
                <a:cs typeface="Arial"/>
              </a:rPr>
              <a:t>Glassdoor</a:t>
            </a:r>
            <a:r>
              <a:rPr lang="de-DE" dirty="0">
                <a:cs typeface="Arial"/>
              </a:rPr>
              <a:t> bieten einen Einblick in die Organisationskultur der beschriebenen Firmen</a:t>
            </a:r>
            <a:endParaRPr lang="de-DE" dirty="0"/>
          </a:p>
        </p:txBody>
      </p:sp>
      <p:sp>
        <p:nvSpPr>
          <p:cNvPr id="5" name="Fußzeilenplatzhalter 4"/>
          <p:cNvSpPr>
            <a:spLocks noGrp="1"/>
          </p:cNvSpPr>
          <p:nvPr>
            <p:ph type="ftr" sz="quarter" idx="3"/>
          </p:nvPr>
        </p:nvSpPr>
        <p:spPr/>
        <p:txBody>
          <a:bodyPr/>
          <a:lstStyle/>
          <a:p>
            <a:r>
              <a:rPr lang="de-DE" dirty="0"/>
              <a:t>Artikel 3: Mergers &amp; Acquisitions</a:t>
            </a:r>
          </a:p>
        </p:txBody>
      </p:sp>
      <p:pic>
        <p:nvPicPr>
          <p:cNvPr id="6" name="Grafik 5">
            <a:extLst>
              <a:ext uri="{FF2B5EF4-FFF2-40B4-BE49-F238E27FC236}">
                <a16:creationId xmlns:a16="http://schemas.microsoft.com/office/drawing/2014/main" id="{E5935309-ADBD-9AFC-DC51-055C869FF0B9}"/>
              </a:ext>
            </a:extLst>
          </p:cNvPr>
          <p:cNvPicPr>
            <a:picLocks noChangeAspect="1"/>
          </p:cNvPicPr>
          <p:nvPr/>
        </p:nvPicPr>
        <p:blipFill>
          <a:blip r:embed="rId3"/>
          <a:stretch>
            <a:fillRect/>
          </a:stretch>
        </p:blipFill>
        <p:spPr>
          <a:xfrm>
            <a:off x="5040000" y="1080000"/>
            <a:ext cx="6365821" cy="5040000"/>
          </a:xfrm>
          <a:prstGeom prst="rect">
            <a:avLst/>
          </a:prstGeom>
        </p:spPr>
      </p:pic>
      <p:sp>
        <p:nvSpPr>
          <p:cNvPr id="10" name="Rechteck 9">
            <a:extLst>
              <a:ext uri="{FF2B5EF4-FFF2-40B4-BE49-F238E27FC236}">
                <a16:creationId xmlns:a16="http://schemas.microsoft.com/office/drawing/2014/main" id="{36519823-1663-A755-BC85-1118780BA834}"/>
              </a:ext>
            </a:extLst>
          </p:cNvPr>
          <p:cNvSpPr/>
          <p:nvPr/>
        </p:nvSpPr>
        <p:spPr>
          <a:xfrm>
            <a:off x="5429249" y="3265488"/>
            <a:ext cx="2314575" cy="28416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31383253-EA0F-F492-B4C7-E23734838CC2}"/>
              </a:ext>
            </a:extLst>
          </p:cNvPr>
          <p:cNvSpPr/>
          <p:nvPr/>
        </p:nvSpPr>
        <p:spPr>
          <a:xfrm>
            <a:off x="5429249" y="3606349"/>
            <a:ext cx="2314575" cy="28416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Box 16">
            <a:extLst>
              <a:ext uri="{FF2B5EF4-FFF2-40B4-BE49-F238E27FC236}">
                <a16:creationId xmlns:a16="http://schemas.microsoft.com/office/drawing/2014/main" id="{44B18A28-5C08-0665-99F1-B831A2798FBC}"/>
              </a:ext>
            </a:extLst>
          </p:cNvPr>
          <p:cNvSpPr txBox="1">
            <a:spLocks/>
          </p:cNvSpPr>
          <p:nvPr/>
        </p:nvSpPr>
        <p:spPr>
          <a:xfrm>
            <a:off x="288000" y="1080000"/>
            <a:ext cx="4845975" cy="5040000"/>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0" lvl="1" indent="0">
              <a:lnSpc>
                <a:spcPct val="150000"/>
              </a:lnSpc>
              <a:buNone/>
            </a:pPr>
            <a:endParaRPr lang="en-US" dirty="0"/>
          </a:p>
          <a:p>
            <a:pPr marL="0" lvl="1" indent="0">
              <a:lnSpc>
                <a:spcPct val="150000"/>
              </a:lnSpc>
              <a:buNone/>
            </a:pPr>
            <a:endParaRPr lang="en-US" dirty="0"/>
          </a:p>
          <a:p>
            <a:pPr marL="0" lvl="1" indent="0">
              <a:lnSpc>
                <a:spcPct val="150000"/>
              </a:lnSpc>
              <a:buNone/>
            </a:pPr>
            <a:endParaRPr lang="en-US" dirty="0"/>
          </a:p>
          <a:p>
            <a:pPr marL="0" lvl="1" indent="0">
              <a:lnSpc>
                <a:spcPct val="150000"/>
              </a:lnSpc>
              <a:buNone/>
            </a:pPr>
            <a:endParaRPr lang="en-US" dirty="0"/>
          </a:p>
          <a:p>
            <a:pPr lvl="2">
              <a:lnSpc>
                <a:spcPct val="150000"/>
              </a:lnSpc>
            </a:pPr>
            <a:r>
              <a:rPr lang="en-US" b="1" dirty="0" err="1">
                <a:solidFill>
                  <a:schemeClr val="accent3"/>
                </a:solidFill>
              </a:rPr>
              <a:t>Freitext</a:t>
            </a:r>
            <a:r>
              <a:rPr lang="en-US" b="1" dirty="0">
                <a:solidFill>
                  <a:schemeClr val="accent3"/>
                </a:solidFill>
              </a:rPr>
              <a:t> Pros</a:t>
            </a:r>
          </a:p>
          <a:p>
            <a:pPr lvl="2">
              <a:lnSpc>
                <a:spcPct val="150000"/>
              </a:lnSpc>
            </a:pPr>
            <a:endParaRPr lang="en-US" b="1" dirty="0">
              <a:solidFill>
                <a:schemeClr val="accent3"/>
              </a:solidFill>
            </a:endParaRPr>
          </a:p>
          <a:p>
            <a:pPr lvl="2">
              <a:lnSpc>
                <a:spcPct val="150000"/>
              </a:lnSpc>
            </a:pPr>
            <a:r>
              <a:rPr lang="en-US" b="1" dirty="0" err="1">
                <a:solidFill>
                  <a:schemeClr val="accent3"/>
                </a:solidFill>
              </a:rPr>
              <a:t>Freitext</a:t>
            </a:r>
            <a:r>
              <a:rPr lang="en-US" b="1" dirty="0">
                <a:solidFill>
                  <a:schemeClr val="accent3"/>
                </a:solidFill>
              </a:rPr>
              <a:t> Contras</a:t>
            </a:r>
          </a:p>
        </p:txBody>
      </p:sp>
      <p:cxnSp>
        <p:nvCxnSpPr>
          <p:cNvPr id="28" name="Gerade Verbindung mit Pfeil 27">
            <a:extLst>
              <a:ext uri="{FF2B5EF4-FFF2-40B4-BE49-F238E27FC236}">
                <a16:creationId xmlns:a16="http://schemas.microsoft.com/office/drawing/2014/main" id="{2E227E1A-1F1D-519B-2D52-A7CC3E697698}"/>
              </a:ext>
            </a:extLst>
          </p:cNvPr>
          <p:cNvCxnSpPr>
            <a:cxnSpLocks/>
          </p:cNvCxnSpPr>
          <p:nvPr/>
        </p:nvCxnSpPr>
        <p:spPr>
          <a:xfrm>
            <a:off x="2117558" y="2777706"/>
            <a:ext cx="3267241" cy="61061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30">
            <a:extLst>
              <a:ext uri="{FF2B5EF4-FFF2-40B4-BE49-F238E27FC236}">
                <a16:creationId xmlns:a16="http://schemas.microsoft.com/office/drawing/2014/main" id="{44AAF3C5-8A64-FF43-3F24-23F247CD6FC2}"/>
              </a:ext>
            </a:extLst>
          </p:cNvPr>
          <p:cNvCxnSpPr>
            <a:cxnSpLocks/>
          </p:cNvCxnSpPr>
          <p:nvPr/>
        </p:nvCxnSpPr>
        <p:spPr>
          <a:xfrm>
            <a:off x="2268747" y="3459192"/>
            <a:ext cx="3116053" cy="300008"/>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8949114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2C23D31-2F99-40CF-BC57-2983CE58772E}"/>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98A8E765-D525-41E6-A35A-DF034DF95818}"/>
              </a:ext>
            </a:extLst>
          </p:cNvPr>
          <p:cNvSpPr>
            <a:spLocks noGrp="1"/>
          </p:cNvSpPr>
          <p:nvPr>
            <p:ph type="body" sz="quarter" idx="10"/>
          </p:nvPr>
        </p:nvSpPr>
        <p:spPr/>
        <p:txBody>
          <a:bodyPr/>
          <a:lstStyle/>
          <a:p>
            <a:r>
              <a:rPr lang="de-CH" dirty="0"/>
              <a:t>Schematische Darstellung des Analyse-Prozesses</a:t>
            </a:r>
          </a:p>
        </p:txBody>
      </p:sp>
      <p:grpSp>
        <p:nvGrpSpPr>
          <p:cNvPr id="30" name="Gruppieren 29">
            <a:extLst>
              <a:ext uri="{FF2B5EF4-FFF2-40B4-BE49-F238E27FC236}">
                <a16:creationId xmlns:a16="http://schemas.microsoft.com/office/drawing/2014/main" id="{2770435D-135C-4DA3-BA45-19F8B208C6C9}"/>
              </a:ext>
            </a:extLst>
          </p:cNvPr>
          <p:cNvGrpSpPr/>
          <p:nvPr/>
        </p:nvGrpSpPr>
        <p:grpSpPr>
          <a:xfrm>
            <a:off x="7137907" y="2378043"/>
            <a:ext cx="3872546" cy="3289888"/>
            <a:chOff x="6281157" y="1099852"/>
            <a:chExt cx="5003270" cy="4250484"/>
          </a:xfrm>
        </p:grpSpPr>
        <p:sp>
          <p:nvSpPr>
            <p:cNvPr id="19" name="Rechteck 18">
              <a:extLst>
                <a:ext uri="{FF2B5EF4-FFF2-40B4-BE49-F238E27FC236}">
                  <a16:creationId xmlns:a16="http://schemas.microsoft.com/office/drawing/2014/main" id="{7721AABE-9FA9-4AC6-B00A-C5325CF74EAF}"/>
                </a:ext>
              </a:extLst>
            </p:cNvPr>
            <p:cNvSpPr/>
            <p:nvPr/>
          </p:nvSpPr>
          <p:spPr>
            <a:xfrm>
              <a:off x="6400801" y="1247686"/>
              <a:ext cx="2305080" cy="19142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Clan</a:t>
              </a:r>
              <a:br>
                <a:rPr lang="de-CH" dirty="0">
                  <a:solidFill>
                    <a:schemeClr val="tx2"/>
                  </a:solidFill>
                </a:rPr>
              </a:br>
              <a:r>
                <a:rPr lang="de-CH" dirty="0">
                  <a:solidFill>
                    <a:schemeClr val="tx2"/>
                  </a:solidFill>
                </a:rPr>
                <a:t>(</a:t>
              </a:r>
              <a:r>
                <a:rPr lang="de-CH" dirty="0" err="1">
                  <a:solidFill>
                    <a:schemeClr val="tx2"/>
                  </a:solidFill>
                </a:rPr>
                <a:t>Collaborate</a:t>
              </a:r>
              <a:r>
                <a:rPr lang="de-CH" dirty="0">
                  <a:solidFill>
                    <a:schemeClr val="tx2"/>
                  </a:solidFill>
                </a:rPr>
                <a:t>)</a:t>
              </a:r>
            </a:p>
          </p:txBody>
        </p:sp>
        <p:sp>
          <p:nvSpPr>
            <p:cNvPr id="20" name="Rechteck 19">
              <a:extLst>
                <a:ext uri="{FF2B5EF4-FFF2-40B4-BE49-F238E27FC236}">
                  <a16:creationId xmlns:a16="http://schemas.microsoft.com/office/drawing/2014/main" id="{333B1BE3-35B1-4E7F-8E23-7B411F675ACE}"/>
                </a:ext>
              </a:extLst>
            </p:cNvPr>
            <p:cNvSpPr/>
            <p:nvPr/>
          </p:nvSpPr>
          <p:spPr>
            <a:xfrm>
              <a:off x="8928069" y="1247686"/>
              <a:ext cx="2305080" cy="19142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Adhocracy</a:t>
              </a:r>
              <a:br>
                <a:rPr lang="de-CH" dirty="0">
                  <a:solidFill>
                    <a:schemeClr val="tx2"/>
                  </a:solidFill>
                </a:rPr>
              </a:br>
              <a:r>
                <a:rPr lang="de-CH" dirty="0">
                  <a:solidFill>
                    <a:schemeClr val="tx2"/>
                  </a:solidFill>
                </a:rPr>
                <a:t>(Create)</a:t>
              </a:r>
            </a:p>
          </p:txBody>
        </p:sp>
        <p:sp>
          <p:nvSpPr>
            <p:cNvPr id="21" name="Rechteck 20">
              <a:extLst>
                <a:ext uri="{FF2B5EF4-FFF2-40B4-BE49-F238E27FC236}">
                  <a16:creationId xmlns:a16="http://schemas.microsoft.com/office/drawing/2014/main" id="{753371D9-E487-4451-96AB-977B8F2170F2}"/>
                </a:ext>
              </a:extLst>
            </p:cNvPr>
            <p:cNvSpPr/>
            <p:nvPr/>
          </p:nvSpPr>
          <p:spPr>
            <a:xfrm>
              <a:off x="8928070" y="3328815"/>
              <a:ext cx="2305080" cy="191425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Market</a:t>
              </a:r>
              <a:br>
                <a:rPr lang="de-CH" dirty="0">
                  <a:solidFill>
                    <a:schemeClr val="tx2"/>
                  </a:solidFill>
                </a:rPr>
              </a:br>
              <a:r>
                <a:rPr lang="de-CH" dirty="0">
                  <a:solidFill>
                    <a:schemeClr val="tx2"/>
                  </a:solidFill>
                </a:rPr>
                <a:t>(</a:t>
              </a:r>
              <a:r>
                <a:rPr lang="de-CH" dirty="0" err="1">
                  <a:solidFill>
                    <a:schemeClr val="tx2"/>
                  </a:solidFill>
                </a:rPr>
                <a:t>Compete</a:t>
              </a:r>
              <a:r>
                <a:rPr lang="de-CH" dirty="0">
                  <a:solidFill>
                    <a:schemeClr val="tx2"/>
                  </a:solidFill>
                </a:rPr>
                <a:t>)</a:t>
              </a:r>
            </a:p>
          </p:txBody>
        </p:sp>
        <p:sp>
          <p:nvSpPr>
            <p:cNvPr id="22" name="Rechteck 21">
              <a:extLst>
                <a:ext uri="{FF2B5EF4-FFF2-40B4-BE49-F238E27FC236}">
                  <a16:creationId xmlns:a16="http://schemas.microsoft.com/office/drawing/2014/main" id="{29A11938-88AD-43EF-B46D-B569639DD6C4}"/>
                </a:ext>
              </a:extLst>
            </p:cNvPr>
            <p:cNvSpPr/>
            <p:nvPr/>
          </p:nvSpPr>
          <p:spPr>
            <a:xfrm>
              <a:off x="6400801" y="3328815"/>
              <a:ext cx="2305080" cy="19142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Hierarchy</a:t>
              </a:r>
              <a:br>
                <a:rPr lang="de-CH" dirty="0">
                  <a:solidFill>
                    <a:schemeClr val="tx2"/>
                  </a:solidFill>
                </a:rPr>
              </a:br>
              <a:r>
                <a:rPr lang="de-CH" dirty="0">
                  <a:solidFill>
                    <a:schemeClr val="tx2"/>
                  </a:solidFill>
                </a:rPr>
                <a:t>(Control)</a:t>
              </a:r>
            </a:p>
          </p:txBody>
        </p:sp>
        <p:grpSp>
          <p:nvGrpSpPr>
            <p:cNvPr id="27" name="Gruppieren 26">
              <a:extLst>
                <a:ext uri="{FF2B5EF4-FFF2-40B4-BE49-F238E27FC236}">
                  <a16:creationId xmlns:a16="http://schemas.microsoft.com/office/drawing/2014/main" id="{387BB04D-E47F-4E1C-9F1B-086CF4676BE4}"/>
                </a:ext>
              </a:extLst>
            </p:cNvPr>
            <p:cNvGrpSpPr/>
            <p:nvPr/>
          </p:nvGrpSpPr>
          <p:grpSpPr>
            <a:xfrm>
              <a:off x="6281157" y="1099852"/>
              <a:ext cx="5003270" cy="4250484"/>
              <a:chOff x="6281157" y="1099852"/>
              <a:chExt cx="5003270" cy="4250484"/>
            </a:xfrm>
          </p:grpSpPr>
          <p:sp>
            <p:nvSpPr>
              <p:cNvPr id="23" name="Pfeil: nach rechts 22">
                <a:extLst>
                  <a:ext uri="{FF2B5EF4-FFF2-40B4-BE49-F238E27FC236}">
                    <a16:creationId xmlns:a16="http://schemas.microsoft.com/office/drawing/2014/main" id="{8778842A-B99E-411C-BAE1-03E578318CB7}"/>
                  </a:ext>
                </a:extLst>
              </p:cNvPr>
              <p:cNvSpPr/>
              <p:nvPr/>
            </p:nvSpPr>
            <p:spPr>
              <a:xfrm>
                <a:off x="8221055" y="2975297"/>
                <a:ext cx="30633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24" name="Pfeil: nach rechts 23">
                <a:extLst>
                  <a:ext uri="{FF2B5EF4-FFF2-40B4-BE49-F238E27FC236}">
                    <a16:creationId xmlns:a16="http://schemas.microsoft.com/office/drawing/2014/main" id="{827AA0B5-32D5-4BB4-B9C5-7C8B4BC3390D}"/>
                  </a:ext>
                </a:extLst>
              </p:cNvPr>
              <p:cNvSpPr/>
              <p:nvPr/>
            </p:nvSpPr>
            <p:spPr>
              <a:xfrm rot="10800000">
                <a:off x="6281157" y="2975296"/>
                <a:ext cx="2805900"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25" name="Pfeil: nach rechts 24">
                <a:extLst>
                  <a:ext uri="{FF2B5EF4-FFF2-40B4-BE49-F238E27FC236}">
                    <a16:creationId xmlns:a16="http://schemas.microsoft.com/office/drawing/2014/main" id="{FCA48639-E90D-43F7-AC39-EFC349021921}"/>
                  </a:ext>
                </a:extLst>
              </p:cNvPr>
              <p:cNvSpPr/>
              <p:nvPr/>
            </p:nvSpPr>
            <p:spPr>
              <a:xfrm rot="16200000">
                <a:off x="7458939" y="2187805"/>
                <a:ext cx="27160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26" name="Pfeil: nach rechts 25">
                <a:extLst>
                  <a:ext uri="{FF2B5EF4-FFF2-40B4-BE49-F238E27FC236}">
                    <a16:creationId xmlns:a16="http://schemas.microsoft.com/office/drawing/2014/main" id="{D75F44D9-9350-4A23-8B1B-DF9D7C10FB3C}"/>
                  </a:ext>
                </a:extLst>
              </p:cNvPr>
              <p:cNvSpPr/>
              <p:nvPr/>
            </p:nvSpPr>
            <p:spPr>
              <a:xfrm rot="5400000">
                <a:off x="7757664" y="4020942"/>
                <a:ext cx="211862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grpSp>
      <p:cxnSp>
        <p:nvCxnSpPr>
          <p:cNvPr id="32" name="Gerade Verbindung mit Pfeil 31">
            <a:extLst>
              <a:ext uri="{FF2B5EF4-FFF2-40B4-BE49-F238E27FC236}">
                <a16:creationId xmlns:a16="http://schemas.microsoft.com/office/drawing/2014/main" id="{5EF813D5-B643-4204-A106-131D0981C5BC}"/>
              </a:ext>
            </a:extLst>
          </p:cNvPr>
          <p:cNvCxnSpPr>
            <a:cxnSpLocks/>
            <a:stCxn id="26" idx="1"/>
          </p:cNvCxnSpPr>
          <p:nvPr/>
        </p:nvCxnSpPr>
        <p:spPr>
          <a:xfrm flipH="1" flipV="1">
            <a:off x="8666211" y="2818010"/>
            <a:ext cx="434427" cy="1210101"/>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9253C1F4-9E0E-4EB5-AAFD-DD4A22D48522}"/>
              </a:ext>
            </a:extLst>
          </p:cNvPr>
          <p:cNvCxnSpPr>
            <a:cxnSpLocks/>
            <a:stCxn id="26" idx="1"/>
          </p:cNvCxnSpPr>
          <p:nvPr/>
        </p:nvCxnSpPr>
        <p:spPr>
          <a:xfrm>
            <a:off x="9100638" y="4028111"/>
            <a:ext cx="1440322" cy="243371"/>
          </a:xfrm>
          <a:prstGeom prst="straightConnector1">
            <a:avLst/>
          </a:prstGeom>
          <a:ln>
            <a:solidFill>
              <a:schemeClr val="bg2"/>
            </a:solidFill>
            <a:tailEnd type="triangle"/>
          </a:ln>
        </p:spPr>
        <p:style>
          <a:lnRef idx="1">
            <a:schemeClr val="dk1"/>
          </a:lnRef>
          <a:fillRef idx="0">
            <a:schemeClr val="dk1"/>
          </a:fillRef>
          <a:effectRef idx="0">
            <a:schemeClr val="dk1"/>
          </a:effectRef>
          <a:fontRef idx="minor">
            <a:schemeClr val="tx1"/>
          </a:fontRef>
        </p:style>
      </p:cxnSp>
      <p:cxnSp>
        <p:nvCxnSpPr>
          <p:cNvPr id="38" name="Gerader Verbinder 37">
            <a:extLst>
              <a:ext uri="{FF2B5EF4-FFF2-40B4-BE49-F238E27FC236}">
                <a16:creationId xmlns:a16="http://schemas.microsoft.com/office/drawing/2014/main" id="{EC500690-C495-48C9-BCFE-F58ECBA51D60}"/>
              </a:ext>
            </a:extLst>
          </p:cNvPr>
          <p:cNvCxnSpPr>
            <a:cxnSpLocks/>
          </p:cNvCxnSpPr>
          <p:nvPr/>
        </p:nvCxnSpPr>
        <p:spPr>
          <a:xfrm>
            <a:off x="8666211" y="2818010"/>
            <a:ext cx="1849927" cy="1453472"/>
          </a:xfrm>
          <a:prstGeom prst="line">
            <a:avLst/>
          </a:prstGeom>
          <a:ln>
            <a:solidFill>
              <a:schemeClr val="tx1"/>
            </a:solidFill>
          </a:ln>
          <a:effectLst>
            <a:outerShdw blurRad="40000" dist="20000" dir="5400000" rotWithShape="0">
              <a:schemeClr val="bg2">
                <a:alpha val="38000"/>
              </a:schemeClr>
            </a:outerShdw>
          </a:effectLst>
        </p:spPr>
        <p:style>
          <a:lnRef idx="2">
            <a:schemeClr val="accent1"/>
          </a:lnRef>
          <a:fillRef idx="0">
            <a:schemeClr val="accent1"/>
          </a:fillRef>
          <a:effectRef idx="1">
            <a:schemeClr val="accent1"/>
          </a:effectRef>
          <a:fontRef idx="minor">
            <a:schemeClr val="tx1"/>
          </a:fontRef>
        </p:style>
      </p:cxnSp>
      <p:sp>
        <p:nvSpPr>
          <p:cNvPr id="42" name="Ellipse 41">
            <a:extLst>
              <a:ext uri="{FF2B5EF4-FFF2-40B4-BE49-F238E27FC236}">
                <a16:creationId xmlns:a16="http://schemas.microsoft.com/office/drawing/2014/main" id="{6BCB996A-772F-4D99-9550-638BFCF9A59E}"/>
              </a:ext>
            </a:extLst>
          </p:cNvPr>
          <p:cNvSpPr/>
          <p:nvPr/>
        </p:nvSpPr>
        <p:spPr>
          <a:xfrm>
            <a:off x="8490216" y="2662823"/>
            <a:ext cx="351991" cy="310375"/>
          </a:xfrm>
          <a:prstGeom prst="ellipse">
            <a:avLst/>
          </a:prstGeom>
          <a:solidFill>
            <a:schemeClr val="bg1"/>
          </a:solid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43" name="Ellipse 42">
            <a:extLst>
              <a:ext uri="{FF2B5EF4-FFF2-40B4-BE49-F238E27FC236}">
                <a16:creationId xmlns:a16="http://schemas.microsoft.com/office/drawing/2014/main" id="{ABC513C5-3508-4DB4-96EA-D97DB1A4AA1F}"/>
              </a:ext>
            </a:extLst>
          </p:cNvPr>
          <p:cNvSpPr/>
          <p:nvPr/>
        </p:nvSpPr>
        <p:spPr>
          <a:xfrm>
            <a:off x="10398893" y="4108247"/>
            <a:ext cx="351991" cy="310375"/>
          </a:xfrm>
          <a:prstGeom prst="ellipse">
            <a:avLst/>
          </a:prstGeom>
          <a:solidFill>
            <a:schemeClr val="bg1"/>
          </a:solidFill>
          <a:ln w="50800">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grpSp>
        <p:nvGrpSpPr>
          <p:cNvPr id="28" name="Gruppieren 27">
            <a:extLst>
              <a:ext uri="{FF2B5EF4-FFF2-40B4-BE49-F238E27FC236}">
                <a16:creationId xmlns:a16="http://schemas.microsoft.com/office/drawing/2014/main" id="{31E05C43-0C6D-40F7-A145-CF1303AC3553}"/>
              </a:ext>
            </a:extLst>
          </p:cNvPr>
          <p:cNvGrpSpPr/>
          <p:nvPr/>
        </p:nvGrpSpPr>
        <p:grpSpPr>
          <a:xfrm>
            <a:off x="4386445" y="2408416"/>
            <a:ext cx="2041661" cy="3259515"/>
            <a:chOff x="3805396" y="2593480"/>
            <a:chExt cx="2518502" cy="4020796"/>
          </a:xfrm>
        </p:grpSpPr>
        <p:grpSp>
          <p:nvGrpSpPr>
            <p:cNvPr id="6" name="ee4p_icon_group">
              <a:extLst>
                <a:ext uri="{FF2B5EF4-FFF2-40B4-BE49-F238E27FC236}">
                  <a16:creationId xmlns:a16="http://schemas.microsoft.com/office/drawing/2014/main" id="{41F10DC3-7A5C-4A03-AB87-EE60DF20211B}"/>
                </a:ext>
              </a:extLst>
            </p:cNvPr>
            <p:cNvGrpSpPr>
              <a:grpSpLocks noChangeAspect="1"/>
            </p:cNvGrpSpPr>
            <p:nvPr/>
          </p:nvGrpSpPr>
          <p:grpSpPr>
            <a:xfrm>
              <a:off x="4456048" y="2593480"/>
              <a:ext cx="1222439" cy="1381772"/>
              <a:chOff x="4032072" y="2889068"/>
              <a:chExt cx="1080000" cy="1220769"/>
            </a:xfrm>
            <a:solidFill>
              <a:schemeClr val="tx1"/>
            </a:solidFill>
          </p:grpSpPr>
          <p:sp>
            <p:nvSpPr>
              <p:cNvPr id="7" name="ee4p_icon_frame" hidden="1">
                <a:extLst>
                  <a:ext uri="{FF2B5EF4-FFF2-40B4-BE49-F238E27FC236}">
                    <a16:creationId xmlns:a16="http://schemas.microsoft.com/office/drawing/2014/main" id="{DC05F9E5-47FD-43F6-ABC2-4F9C81C49A70}"/>
                  </a:ext>
                </a:extLst>
              </p:cNvPr>
              <p:cNvSpPr/>
              <p:nvPr/>
            </p:nvSpPr>
            <p:spPr>
              <a:xfrm>
                <a:off x="4032072" y="2889068"/>
                <a:ext cx="1080000" cy="1080000"/>
              </a:xfrm>
              <a:prstGeom prst="rect">
                <a:avLst/>
              </a:prstGeom>
              <a:grpFill/>
              <a:ln w="25400" cap="flat" cmpd="sng" algn="ctr">
                <a:noFill/>
                <a:prstDash val="solid"/>
              </a:ln>
              <a:effectLst/>
              <a:extLst>
                <a:ext uri="{91240B29-F687-4F45-9708-019B960494DF}">
                  <a14:hiddenLine xmlns:a14="http://schemas.microsoft.com/office/drawing/2010/main" w="25400" cap="flat" cmpd="sng" algn="ctr">
                    <a:solidFill>
                      <a:schemeClr val="accent1">
                        <a:shade val="15000"/>
                      </a:schemeClr>
                    </a:solidFill>
                    <a:prstDash val="solid"/>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dirty="0"/>
              </a:p>
            </p:txBody>
          </p:sp>
          <p:sp>
            <p:nvSpPr>
              <p:cNvPr id="8" name="ee4p_icon">
                <a:extLst>
                  <a:ext uri="{FF2B5EF4-FFF2-40B4-BE49-F238E27FC236}">
                    <a16:creationId xmlns:a16="http://schemas.microsoft.com/office/drawing/2014/main" id="{7F0E43E6-4C0C-4609-BEB8-37BC9E2AEA4C}"/>
                  </a:ext>
                </a:extLst>
              </p:cNvPr>
              <p:cNvSpPr>
                <a:spLocks noChangeAspect="1"/>
              </p:cNvSpPr>
              <p:nvPr/>
            </p:nvSpPr>
            <p:spPr>
              <a:xfrm>
                <a:off x="4135776" y="3094687"/>
                <a:ext cx="867960" cy="1015150"/>
              </a:xfrm>
              <a:custGeom>
                <a:avLst/>
                <a:gdLst>
                  <a:gd name="connsiteX0" fmla="*/ 849756 w 867960"/>
                  <a:gd name="connsiteY0" fmla="*/ 358493 h 1015150"/>
                  <a:gd name="connsiteX1" fmla="*/ 701251 w 867960"/>
                  <a:gd name="connsiteY1" fmla="*/ 148960 h 1015150"/>
                  <a:gd name="connsiteX2" fmla="*/ 517632 w 867960"/>
                  <a:gd name="connsiteY2" fmla="*/ 968 h 1015150"/>
                  <a:gd name="connsiteX3" fmla="*/ 433907 w 867960"/>
                  <a:gd name="connsiteY3" fmla="*/ 34491 h 1015150"/>
                  <a:gd name="connsiteX4" fmla="*/ 200086 w 867960"/>
                  <a:gd name="connsiteY4" fmla="*/ 65235 h 1015150"/>
                  <a:gd name="connsiteX5" fmla="*/ 166564 w 867960"/>
                  <a:gd name="connsiteY5" fmla="*/ 148960 h 1015150"/>
                  <a:gd name="connsiteX6" fmla="*/ 30586 w 867960"/>
                  <a:gd name="connsiteY6" fmla="*/ 431987 h 1015150"/>
                  <a:gd name="connsiteX7" fmla="*/ 48911 w 867960"/>
                  <a:gd name="connsiteY7" fmla="*/ 471371 h 1015150"/>
                  <a:gd name="connsiteX8" fmla="*/ 83004 w 867960"/>
                  <a:gd name="connsiteY8" fmla="*/ 783462 h 1015150"/>
                  <a:gd name="connsiteX9" fmla="*/ 167140 w 867960"/>
                  <a:gd name="connsiteY9" fmla="*/ 825481 h 1015150"/>
                  <a:gd name="connsiteX10" fmla="*/ 165582 w 867960"/>
                  <a:gd name="connsiteY10" fmla="*/ 848171 h 1015150"/>
                  <a:gd name="connsiteX11" fmla="*/ 332185 w 867960"/>
                  <a:gd name="connsiteY11" fmla="*/ 1015151 h 1015150"/>
                  <a:gd name="connsiteX12" fmla="*/ 440681 w 867960"/>
                  <a:gd name="connsiteY12" fmla="*/ 975205 h 1015150"/>
                  <a:gd name="connsiteX13" fmla="*/ 444237 w 867960"/>
                  <a:gd name="connsiteY13" fmla="*/ 967484 h 1015150"/>
                  <a:gd name="connsiteX14" fmla="*/ 444237 w 867960"/>
                  <a:gd name="connsiteY14" fmla="*/ 909301 h 1015150"/>
                  <a:gd name="connsiteX15" fmla="*/ 548614 w 867960"/>
                  <a:gd name="connsiteY15" fmla="*/ 909301 h 1015150"/>
                  <a:gd name="connsiteX16" fmla="*/ 558774 w 867960"/>
                  <a:gd name="connsiteY16" fmla="*/ 899141 h 1015150"/>
                  <a:gd name="connsiteX17" fmla="*/ 558774 w 867960"/>
                  <a:gd name="connsiteY17" fmla="*/ 849052 h 1015150"/>
                  <a:gd name="connsiteX18" fmla="*/ 591973 w 867960"/>
                  <a:gd name="connsiteY18" fmla="*/ 795532 h 1015150"/>
                  <a:gd name="connsiteX19" fmla="*/ 538454 w 867960"/>
                  <a:gd name="connsiteY19" fmla="*/ 762333 h 1015150"/>
                  <a:gd name="connsiteX20" fmla="*/ 505254 w 867960"/>
                  <a:gd name="connsiteY20" fmla="*/ 815852 h 1015150"/>
                  <a:gd name="connsiteX21" fmla="*/ 538454 w 867960"/>
                  <a:gd name="connsiteY21" fmla="*/ 849052 h 1015150"/>
                  <a:gd name="connsiteX22" fmla="*/ 538454 w 867960"/>
                  <a:gd name="connsiteY22" fmla="*/ 888981 h 1015150"/>
                  <a:gd name="connsiteX23" fmla="*/ 444067 w 867960"/>
                  <a:gd name="connsiteY23" fmla="*/ 888981 h 1015150"/>
                  <a:gd name="connsiteX24" fmla="*/ 444067 w 867960"/>
                  <a:gd name="connsiteY24" fmla="*/ 607887 h 1015150"/>
                  <a:gd name="connsiteX25" fmla="*/ 555827 w 867960"/>
                  <a:gd name="connsiteY25" fmla="*/ 607887 h 1015150"/>
                  <a:gd name="connsiteX26" fmla="*/ 565987 w 867960"/>
                  <a:gd name="connsiteY26" fmla="*/ 597727 h 1015150"/>
                  <a:gd name="connsiteX27" fmla="*/ 565987 w 867960"/>
                  <a:gd name="connsiteY27" fmla="*/ 523525 h 1015150"/>
                  <a:gd name="connsiteX28" fmla="*/ 663726 w 867960"/>
                  <a:gd name="connsiteY28" fmla="*/ 523525 h 1015150"/>
                  <a:gd name="connsiteX29" fmla="*/ 717280 w 867960"/>
                  <a:gd name="connsiteY29" fmla="*/ 556759 h 1015150"/>
                  <a:gd name="connsiteX30" fmla="*/ 750517 w 867960"/>
                  <a:gd name="connsiteY30" fmla="*/ 503205 h 1015150"/>
                  <a:gd name="connsiteX31" fmla="*/ 696960 w 867960"/>
                  <a:gd name="connsiteY31" fmla="*/ 469972 h 1015150"/>
                  <a:gd name="connsiteX32" fmla="*/ 663726 w 867960"/>
                  <a:gd name="connsiteY32" fmla="*/ 503205 h 1015150"/>
                  <a:gd name="connsiteX33" fmla="*/ 555827 w 867960"/>
                  <a:gd name="connsiteY33" fmla="*/ 503205 h 1015150"/>
                  <a:gd name="connsiteX34" fmla="*/ 545667 w 867960"/>
                  <a:gd name="connsiteY34" fmla="*/ 513365 h 1015150"/>
                  <a:gd name="connsiteX35" fmla="*/ 545667 w 867960"/>
                  <a:gd name="connsiteY35" fmla="*/ 587432 h 1015150"/>
                  <a:gd name="connsiteX36" fmla="*/ 444067 w 867960"/>
                  <a:gd name="connsiteY36" fmla="*/ 587432 h 1015150"/>
                  <a:gd name="connsiteX37" fmla="*/ 444067 w 867960"/>
                  <a:gd name="connsiteY37" fmla="*/ 289168 h 1015150"/>
                  <a:gd name="connsiteX38" fmla="*/ 555827 w 867960"/>
                  <a:gd name="connsiteY38" fmla="*/ 289168 h 1015150"/>
                  <a:gd name="connsiteX39" fmla="*/ 565987 w 867960"/>
                  <a:gd name="connsiteY39" fmla="*/ 279008 h 1015150"/>
                  <a:gd name="connsiteX40" fmla="*/ 565987 w 867960"/>
                  <a:gd name="connsiteY40" fmla="*/ 180998 h 1015150"/>
                  <a:gd name="connsiteX41" fmla="*/ 599221 w 867960"/>
                  <a:gd name="connsiteY41" fmla="*/ 127443 h 1015150"/>
                  <a:gd name="connsiteX42" fmla="*/ 545667 w 867960"/>
                  <a:gd name="connsiteY42" fmla="*/ 94208 h 1015150"/>
                  <a:gd name="connsiteX43" fmla="*/ 512434 w 867960"/>
                  <a:gd name="connsiteY43" fmla="*/ 147763 h 1015150"/>
                  <a:gd name="connsiteX44" fmla="*/ 545667 w 867960"/>
                  <a:gd name="connsiteY44" fmla="*/ 180998 h 1015150"/>
                  <a:gd name="connsiteX45" fmla="*/ 545667 w 867960"/>
                  <a:gd name="connsiteY45" fmla="*/ 268848 h 1015150"/>
                  <a:gd name="connsiteX46" fmla="*/ 444067 w 867960"/>
                  <a:gd name="connsiteY46" fmla="*/ 268848 h 1015150"/>
                  <a:gd name="connsiteX47" fmla="*/ 444067 w 867960"/>
                  <a:gd name="connsiteY47" fmla="*/ 52338 h 1015150"/>
                  <a:gd name="connsiteX48" fmla="*/ 649875 w 867960"/>
                  <a:gd name="connsiteY48" fmla="*/ 75410 h 1015150"/>
                  <a:gd name="connsiteX49" fmla="*/ 681540 w 867960"/>
                  <a:gd name="connsiteY49" fmla="*/ 156885 h 1015150"/>
                  <a:gd name="connsiteX50" fmla="*/ 681540 w 867960"/>
                  <a:gd name="connsiteY50" fmla="*/ 383148 h 1015150"/>
                  <a:gd name="connsiteX51" fmla="*/ 599109 w 867960"/>
                  <a:gd name="connsiteY51" fmla="*/ 383148 h 1015150"/>
                  <a:gd name="connsiteX52" fmla="*/ 545589 w 867960"/>
                  <a:gd name="connsiteY52" fmla="*/ 349949 h 1015150"/>
                  <a:gd name="connsiteX53" fmla="*/ 512390 w 867960"/>
                  <a:gd name="connsiteY53" fmla="*/ 403468 h 1015150"/>
                  <a:gd name="connsiteX54" fmla="*/ 565909 w 867960"/>
                  <a:gd name="connsiteY54" fmla="*/ 436668 h 1015150"/>
                  <a:gd name="connsiteX55" fmla="*/ 599109 w 867960"/>
                  <a:gd name="connsiteY55" fmla="*/ 403468 h 1015150"/>
                  <a:gd name="connsiteX56" fmla="*/ 691700 w 867960"/>
                  <a:gd name="connsiteY56" fmla="*/ 403468 h 1015150"/>
                  <a:gd name="connsiteX57" fmla="*/ 701860 w 867960"/>
                  <a:gd name="connsiteY57" fmla="*/ 393308 h 1015150"/>
                  <a:gd name="connsiteX58" fmla="*/ 701860 w 867960"/>
                  <a:gd name="connsiteY58" fmla="*/ 170872 h 1015150"/>
                  <a:gd name="connsiteX59" fmla="*/ 815364 w 867960"/>
                  <a:gd name="connsiteY59" fmla="*/ 432580 h 1015150"/>
                  <a:gd name="connsiteX60" fmla="*/ 797872 w 867960"/>
                  <a:gd name="connsiteY60" fmla="*/ 466866 h 1015150"/>
                  <a:gd name="connsiteX61" fmla="*/ 798719 w 867960"/>
                  <a:gd name="connsiteY61" fmla="*/ 478957 h 1015150"/>
                  <a:gd name="connsiteX62" fmla="*/ 839799 w 867960"/>
                  <a:gd name="connsiteY62" fmla="*/ 665224 h 1015150"/>
                  <a:gd name="connsiteX63" fmla="*/ 667892 w 867960"/>
                  <a:gd name="connsiteY63" fmla="*/ 665224 h 1015150"/>
                  <a:gd name="connsiteX64" fmla="*/ 614373 w 867960"/>
                  <a:gd name="connsiteY64" fmla="*/ 632024 h 1015150"/>
                  <a:gd name="connsiteX65" fmla="*/ 581173 w 867960"/>
                  <a:gd name="connsiteY65" fmla="*/ 685544 h 1015150"/>
                  <a:gd name="connsiteX66" fmla="*/ 634693 w 867960"/>
                  <a:gd name="connsiteY66" fmla="*/ 718743 h 1015150"/>
                  <a:gd name="connsiteX67" fmla="*/ 667892 w 867960"/>
                  <a:gd name="connsiteY67" fmla="*/ 685544 h 1015150"/>
                  <a:gd name="connsiteX68" fmla="*/ 832857 w 867960"/>
                  <a:gd name="connsiteY68" fmla="*/ 685544 h 1015150"/>
                  <a:gd name="connsiteX69" fmla="*/ 687027 w 867960"/>
                  <a:gd name="connsiteY69" fmla="*/ 807904 h 1015150"/>
                  <a:gd name="connsiteX70" fmla="*/ 679136 w 867960"/>
                  <a:gd name="connsiteY70" fmla="*/ 819825 h 1015150"/>
                  <a:gd name="connsiteX71" fmla="*/ 563593 w 867960"/>
                  <a:gd name="connsiteY71" fmla="*/ 991925 h 1015150"/>
                  <a:gd name="connsiteX72" fmla="*/ 535507 w 867960"/>
                  <a:gd name="connsiteY72" fmla="*/ 994678 h 1015150"/>
                  <a:gd name="connsiteX73" fmla="*/ 535507 w 867960"/>
                  <a:gd name="connsiteY73" fmla="*/ 1014998 h 1015150"/>
                  <a:gd name="connsiteX74" fmla="*/ 702334 w 867960"/>
                  <a:gd name="connsiteY74" fmla="*/ 848171 h 1015150"/>
                  <a:gd name="connsiteX75" fmla="*/ 700777 w 867960"/>
                  <a:gd name="connsiteY75" fmla="*/ 825481 h 1015150"/>
                  <a:gd name="connsiteX76" fmla="*/ 861020 w 867960"/>
                  <a:gd name="connsiteY76" fmla="*/ 555506 h 1015150"/>
                  <a:gd name="connsiteX77" fmla="*/ 819005 w 867960"/>
                  <a:gd name="connsiteY77" fmla="*/ 471371 h 1015150"/>
                  <a:gd name="connsiteX78" fmla="*/ 849756 w 867960"/>
                  <a:gd name="connsiteY78" fmla="*/ 358493 h 1015150"/>
                  <a:gd name="connsiteX79" fmla="*/ 524230 w 867960"/>
                  <a:gd name="connsiteY79" fmla="*/ 805702 h 1015150"/>
                  <a:gd name="connsiteX80" fmla="*/ 548478 w 867960"/>
                  <a:gd name="connsiteY80" fmla="*/ 781522 h 1015150"/>
                  <a:gd name="connsiteX81" fmla="*/ 572659 w 867960"/>
                  <a:gd name="connsiteY81" fmla="*/ 805770 h 1015150"/>
                  <a:gd name="connsiteX82" fmla="*/ 548444 w 867960"/>
                  <a:gd name="connsiteY82" fmla="*/ 829951 h 1015150"/>
                  <a:gd name="connsiteX83" fmla="*/ 524230 w 867960"/>
                  <a:gd name="connsiteY83" fmla="*/ 805702 h 1015150"/>
                  <a:gd name="connsiteX84" fmla="*/ 707110 w 867960"/>
                  <a:gd name="connsiteY84" fmla="*/ 489117 h 1015150"/>
                  <a:gd name="connsiteX85" fmla="*/ 731392 w 867960"/>
                  <a:gd name="connsiteY85" fmla="*/ 513332 h 1015150"/>
                  <a:gd name="connsiteX86" fmla="*/ 707177 w 867960"/>
                  <a:gd name="connsiteY86" fmla="*/ 537614 h 1015150"/>
                  <a:gd name="connsiteX87" fmla="*/ 682895 w 867960"/>
                  <a:gd name="connsiteY87" fmla="*/ 513399 h 1015150"/>
                  <a:gd name="connsiteX88" fmla="*/ 682895 w 867960"/>
                  <a:gd name="connsiteY88" fmla="*/ 513365 h 1015150"/>
                  <a:gd name="connsiteX89" fmla="*/ 707042 w 867960"/>
                  <a:gd name="connsiteY89" fmla="*/ 489117 h 1015150"/>
                  <a:gd name="connsiteX90" fmla="*/ 531545 w 867960"/>
                  <a:gd name="connsiteY90" fmla="*/ 137682 h 1015150"/>
                  <a:gd name="connsiteX91" fmla="*/ 555929 w 867960"/>
                  <a:gd name="connsiteY91" fmla="*/ 113570 h 1015150"/>
                  <a:gd name="connsiteX92" fmla="*/ 580042 w 867960"/>
                  <a:gd name="connsiteY92" fmla="*/ 137953 h 1015150"/>
                  <a:gd name="connsiteX93" fmla="*/ 555827 w 867960"/>
                  <a:gd name="connsiteY93" fmla="*/ 162066 h 1015150"/>
                  <a:gd name="connsiteX94" fmla="*/ 531545 w 867960"/>
                  <a:gd name="connsiteY94" fmla="*/ 137852 h 1015150"/>
                  <a:gd name="connsiteX95" fmla="*/ 531545 w 867960"/>
                  <a:gd name="connsiteY95" fmla="*/ 137682 h 1015150"/>
                  <a:gd name="connsiteX96" fmla="*/ 185902 w 867960"/>
                  <a:gd name="connsiteY96" fmla="*/ 848171 h 1015150"/>
                  <a:gd name="connsiteX97" fmla="*/ 188679 w 867960"/>
                  <a:gd name="connsiteY97" fmla="*/ 819689 h 1015150"/>
                  <a:gd name="connsiteX98" fmla="*/ 180788 w 867960"/>
                  <a:gd name="connsiteY98" fmla="*/ 807768 h 1015150"/>
                  <a:gd name="connsiteX99" fmla="*/ 34958 w 867960"/>
                  <a:gd name="connsiteY99" fmla="*/ 685408 h 1015150"/>
                  <a:gd name="connsiteX100" fmla="*/ 198703 w 867960"/>
                  <a:gd name="connsiteY100" fmla="*/ 685408 h 1015150"/>
                  <a:gd name="connsiteX101" fmla="*/ 252223 w 867960"/>
                  <a:gd name="connsiteY101" fmla="*/ 718608 h 1015150"/>
                  <a:gd name="connsiteX102" fmla="*/ 285422 w 867960"/>
                  <a:gd name="connsiteY102" fmla="*/ 665088 h 1015150"/>
                  <a:gd name="connsiteX103" fmla="*/ 231903 w 867960"/>
                  <a:gd name="connsiteY103" fmla="*/ 631889 h 1015150"/>
                  <a:gd name="connsiteX104" fmla="*/ 198703 w 867960"/>
                  <a:gd name="connsiteY104" fmla="*/ 665088 h 1015150"/>
                  <a:gd name="connsiteX105" fmla="*/ 28015 w 867960"/>
                  <a:gd name="connsiteY105" fmla="*/ 665088 h 1015150"/>
                  <a:gd name="connsiteX106" fmla="*/ 69095 w 867960"/>
                  <a:gd name="connsiteY106" fmla="*/ 478821 h 1015150"/>
                  <a:gd name="connsiteX107" fmla="*/ 69942 w 867960"/>
                  <a:gd name="connsiteY107" fmla="*/ 466731 h 1015150"/>
                  <a:gd name="connsiteX108" fmla="*/ 131801 w 867960"/>
                  <a:gd name="connsiteY108" fmla="*/ 188258 h 1015150"/>
                  <a:gd name="connsiteX109" fmla="*/ 164769 w 867960"/>
                  <a:gd name="connsiteY109" fmla="*/ 171312 h 1015150"/>
                  <a:gd name="connsiteX110" fmla="*/ 164769 w 867960"/>
                  <a:gd name="connsiteY110" fmla="*/ 393240 h 1015150"/>
                  <a:gd name="connsiteX111" fmla="*/ 174929 w 867960"/>
                  <a:gd name="connsiteY111" fmla="*/ 403400 h 1015150"/>
                  <a:gd name="connsiteX112" fmla="*/ 267520 w 867960"/>
                  <a:gd name="connsiteY112" fmla="*/ 403400 h 1015150"/>
                  <a:gd name="connsiteX113" fmla="*/ 321074 w 867960"/>
                  <a:gd name="connsiteY113" fmla="*/ 436637 h 1015150"/>
                  <a:gd name="connsiteX114" fmla="*/ 354310 w 867960"/>
                  <a:gd name="connsiteY114" fmla="*/ 383080 h 1015150"/>
                  <a:gd name="connsiteX115" fmla="*/ 300754 w 867960"/>
                  <a:gd name="connsiteY115" fmla="*/ 349847 h 1015150"/>
                  <a:gd name="connsiteX116" fmla="*/ 267520 w 867960"/>
                  <a:gd name="connsiteY116" fmla="*/ 383080 h 1015150"/>
                  <a:gd name="connsiteX117" fmla="*/ 185021 w 867960"/>
                  <a:gd name="connsiteY117" fmla="*/ 383080 h 1015150"/>
                  <a:gd name="connsiteX118" fmla="*/ 185021 w 867960"/>
                  <a:gd name="connsiteY118" fmla="*/ 161321 h 1015150"/>
                  <a:gd name="connsiteX119" fmla="*/ 186240 w 867960"/>
                  <a:gd name="connsiteY119" fmla="*/ 157122 h 1015150"/>
                  <a:gd name="connsiteX120" fmla="*/ 342003 w 867960"/>
                  <a:gd name="connsiteY120" fmla="*/ 20642 h 1015150"/>
                  <a:gd name="connsiteX121" fmla="*/ 423747 w 867960"/>
                  <a:gd name="connsiteY121" fmla="*/ 52338 h 1015150"/>
                  <a:gd name="connsiteX122" fmla="*/ 423747 w 867960"/>
                  <a:gd name="connsiteY122" fmla="*/ 268848 h 1015150"/>
                  <a:gd name="connsiteX123" fmla="*/ 320962 w 867960"/>
                  <a:gd name="connsiteY123" fmla="*/ 268848 h 1015150"/>
                  <a:gd name="connsiteX124" fmla="*/ 320962 w 867960"/>
                  <a:gd name="connsiteY124" fmla="*/ 180998 h 1015150"/>
                  <a:gd name="connsiteX125" fmla="*/ 354195 w 867960"/>
                  <a:gd name="connsiteY125" fmla="*/ 127443 h 1015150"/>
                  <a:gd name="connsiteX126" fmla="*/ 300642 w 867960"/>
                  <a:gd name="connsiteY126" fmla="*/ 94208 h 1015150"/>
                  <a:gd name="connsiteX127" fmla="*/ 267409 w 867960"/>
                  <a:gd name="connsiteY127" fmla="*/ 147763 h 1015150"/>
                  <a:gd name="connsiteX128" fmla="*/ 300642 w 867960"/>
                  <a:gd name="connsiteY128" fmla="*/ 180998 h 1015150"/>
                  <a:gd name="connsiteX129" fmla="*/ 300642 w 867960"/>
                  <a:gd name="connsiteY129" fmla="*/ 279008 h 1015150"/>
                  <a:gd name="connsiteX130" fmla="*/ 310802 w 867960"/>
                  <a:gd name="connsiteY130" fmla="*/ 289168 h 1015150"/>
                  <a:gd name="connsiteX131" fmla="*/ 423747 w 867960"/>
                  <a:gd name="connsiteY131" fmla="*/ 289168 h 1015150"/>
                  <a:gd name="connsiteX132" fmla="*/ 423747 w 867960"/>
                  <a:gd name="connsiteY132" fmla="*/ 587432 h 1015150"/>
                  <a:gd name="connsiteX133" fmla="*/ 320962 w 867960"/>
                  <a:gd name="connsiteY133" fmla="*/ 587432 h 1015150"/>
                  <a:gd name="connsiteX134" fmla="*/ 320962 w 867960"/>
                  <a:gd name="connsiteY134" fmla="*/ 513365 h 1015150"/>
                  <a:gd name="connsiteX135" fmla="*/ 310802 w 867960"/>
                  <a:gd name="connsiteY135" fmla="*/ 503205 h 1015150"/>
                  <a:gd name="connsiteX136" fmla="*/ 202869 w 867960"/>
                  <a:gd name="connsiteY136" fmla="*/ 503205 h 1015150"/>
                  <a:gd name="connsiteX137" fmla="*/ 149349 w 867960"/>
                  <a:gd name="connsiteY137" fmla="*/ 470006 h 1015150"/>
                  <a:gd name="connsiteX138" fmla="*/ 116148 w 867960"/>
                  <a:gd name="connsiteY138" fmla="*/ 523525 h 1015150"/>
                  <a:gd name="connsiteX139" fmla="*/ 169669 w 867960"/>
                  <a:gd name="connsiteY139" fmla="*/ 556725 h 1015150"/>
                  <a:gd name="connsiteX140" fmla="*/ 202869 w 867960"/>
                  <a:gd name="connsiteY140" fmla="*/ 523525 h 1015150"/>
                  <a:gd name="connsiteX141" fmla="*/ 300642 w 867960"/>
                  <a:gd name="connsiteY141" fmla="*/ 523525 h 1015150"/>
                  <a:gd name="connsiteX142" fmla="*/ 300642 w 867960"/>
                  <a:gd name="connsiteY142" fmla="*/ 597592 h 1015150"/>
                  <a:gd name="connsiteX143" fmla="*/ 310802 w 867960"/>
                  <a:gd name="connsiteY143" fmla="*/ 607752 h 1015150"/>
                  <a:gd name="connsiteX144" fmla="*/ 423747 w 867960"/>
                  <a:gd name="connsiteY144" fmla="*/ 607752 h 1015150"/>
                  <a:gd name="connsiteX145" fmla="*/ 423747 w 867960"/>
                  <a:gd name="connsiteY145" fmla="*/ 888845 h 1015150"/>
                  <a:gd name="connsiteX146" fmla="*/ 328277 w 867960"/>
                  <a:gd name="connsiteY146" fmla="*/ 888845 h 1015150"/>
                  <a:gd name="connsiteX147" fmla="*/ 328277 w 867960"/>
                  <a:gd name="connsiteY147" fmla="*/ 849052 h 1015150"/>
                  <a:gd name="connsiteX148" fmla="*/ 361477 w 867960"/>
                  <a:gd name="connsiteY148" fmla="*/ 795532 h 1015150"/>
                  <a:gd name="connsiteX149" fmla="*/ 307957 w 867960"/>
                  <a:gd name="connsiteY149" fmla="*/ 762333 h 1015150"/>
                  <a:gd name="connsiteX150" fmla="*/ 274758 w 867960"/>
                  <a:gd name="connsiteY150" fmla="*/ 815852 h 1015150"/>
                  <a:gd name="connsiteX151" fmla="*/ 307957 w 867960"/>
                  <a:gd name="connsiteY151" fmla="*/ 849052 h 1015150"/>
                  <a:gd name="connsiteX152" fmla="*/ 307957 w 867960"/>
                  <a:gd name="connsiteY152" fmla="*/ 899141 h 1015150"/>
                  <a:gd name="connsiteX153" fmla="*/ 318117 w 867960"/>
                  <a:gd name="connsiteY153" fmla="*/ 909301 h 1015150"/>
                  <a:gd name="connsiteX154" fmla="*/ 423747 w 867960"/>
                  <a:gd name="connsiteY154" fmla="*/ 909301 h 1015150"/>
                  <a:gd name="connsiteX155" fmla="*/ 423747 w 867960"/>
                  <a:gd name="connsiteY155" fmla="*/ 962674 h 1015150"/>
                  <a:gd name="connsiteX156" fmla="*/ 217895 w 867960"/>
                  <a:gd name="connsiteY156" fmla="*/ 939567 h 1015150"/>
                  <a:gd name="connsiteX157" fmla="*/ 185902 w 867960"/>
                  <a:gd name="connsiteY157" fmla="*/ 848171 h 1015150"/>
                  <a:gd name="connsiteX158" fmla="*/ 217804 w 867960"/>
                  <a:gd name="connsiteY158" fmla="*/ 675248 h 1015150"/>
                  <a:gd name="connsiteX159" fmla="*/ 242019 w 867960"/>
                  <a:gd name="connsiteY159" fmla="*/ 651033 h 1015150"/>
                  <a:gd name="connsiteX160" fmla="*/ 266233 w 867960"/>
                  <a:gd name="connsiteY160" fmla="*/ 675248 h 1015150"/>
                  <a:gd name="connsiteX161" fmla="*/ 242019 w 867960"/>
                  <a:gd name="connsiteY161" fmla="*/ 699463 h 1015150"/>
                  <a:gd name="connsiteX162" fmla="*/ 217804 w 867960"/>
                  <a:gd name="connsiteY162" fmla="*/ 675248 h 1015150"/>
                  <a:gd name="connsiteX163" fmla="*/ 286553 w 867960"/>
                  <a:gd name="connsiteY163" fmla="*/ 393308 h 1015150"/>
                  <a:gd name="connsiteX164" fmla="*/ 310768 w 867960"/>
                  <a:gd name="connsiteY164" fmla="*/ 369026 h 1015150"/>
                  <a:gd name="connsiteX165" fmla="*/ 335050 w 867960"/>
                  <a:gd name="connsiteY165" fmla="*/ 393240 h 1015150"/>
                  <a:gd name="connsiteX166" fmla="*/ 310836 w 867960"/>
                  <a:gd name="connsiteY166" fmla="*/ 417523 h 1015150"/>
                  <a:gd name="connsiteX167" fmla="*/ 310802 w 867960"/>
                  <a:gd name="connsiteY167" fmla="*/ 417523 h 1015150"/>
                  <a:gd name="connsiteX168" fmla="*/ 286553 w 867960"/>
                  <a:gd name="connsiteY168" fmla="*/ 393308 h 1015150"/>
                  <a:gd name="connsiteX169" fmla="*/ 310802 w 867960"/>
                  <a:gd name="connsiteY169" fmla="*/ 162066 h 1015150"/>
                  <a:gd name="connsiteX170" fmla="*/ 286587 w 867960"/>
                  <a:gd name="connsiteY170" fmla="*/ 137852 h 1015150"/>
                  <a:gd name="connsiteX171" fmla="*/ 310802 w 867960"/>
                  <a:gd name="connsiteY171" fmla="*/ 113637 h 1015150"/>
                  <a:gd name="connsiteX172" fmla="*/ 335017 w 867960"/>
                  <a:gd name="connsiteY172" fmla="*/ 137852 h 1015150"/>
                  <a:gd name="connsiteX173" fmla="*/ 310802 w 867960"/>
                  <a:gd name="connsiteY173" fmla="*/ 162066 h 1015150"/>
                  <a:gd name="connsiteX174" fmla="*/ 183768 w 867960"/>
                  <a:gd name="connsiteY174" fmla="*/ 513365 h 1015150"/>
                  <a:gd name="connsiteX175" fmla="*/ 159520 w 867960"/>
                  <a:gd name="connsiteY175" fmla="*/ 537614 h 1015150"/>
                  <a:gd name="connsiteX176" fmla="*/ 135271 w 867960"/>
                  <a:gd name="connsiteY176" fmla="*/ 513365 h 1015150"/>
                  <a:gd name="connsiteX177" fmla="*/ 159520 w 867960"/>
                  <a:gd name="connsiteY177" fmla="*/ 489117 h 1015150"/>
                  <a:gd name="connsiteX178" fmla="*/ 159587 w 867960"/>
                  <a:gd name="connsiteY178" fmla="*/ 489117 h 1015150"/>
                  <a:gd name="connsiteX179" fmla="*/ 183768 w 867960"/>
                  <a:gd name="connsiteY179" fmla="*/ 513365 h 1015150"/>
                  <a:gd name="connsiteX180" fmla="*/ 318117 w 867960"/>
                  <a:gd name="connsiteY180" fmla="*/ 829951 h 1015150"/>
                  <a:gd name="connsiteX181" fmla="*/ 293835 w 867960"/>
                  <a:gd name="connsiteY181" fmla="*/ 805736 h 1015150"/>
                  <a:gd name="connsiteX182" fmla="*/ 318049 w 867960"/>
                  <a:gd name="connsiteY182" fmla="*/ 781454 h 1015150"/>
                  <a:gd name="connsiteX183" fmla="*/ 342332 w 867960"/>
                  <a:gd name="connsiteY183" fmla="*/ 805669 h 1015150"/>
                  <a:gd name="connsiteX184" fmla="*/ 342332 w 867960"/>
                  <a:gd name="connsiteY184" fmla="*/ 805702 h 1015150"/>
                  <a:gd name="connsiteX185" fmla="*/ 318117 w 867960"/>
                  <a:gd name="connsiteY185" fmla="*/ 829951 h 1015150"/>
                  <a:gd name="connsiteX186" fmla="*/ 555827 w 867960"/>
                  <a:gd name="connsiteY186" fmla="*/ 417523 h 1015150"/>
                  <a:gd name="connsiteX187" fmla="*/ 531545 w 867960"/>
                  <a:gd name="connsiteY187" fmla="*/ 393308 h 1015150"/>
                  <a:gd name="connsiteX188" fmla="*/ 555760 w 867960"/>
                  <a:gd name="connsiteY188" fmla="*/ 369026 h 1015150"/>
                  <a:gd name="connsiteX189" fmla="*/ 580042 w 867960"/>
                  <a:gd name="connsiteY189" fmla="*/ 393240 h 1015150"/>
                  <a:gd name="connsiteX190" fmla="*/ 580042 w 867960"/>
                  <a:gd name="connsiteY190" fmla="*/ 393308 h 1015150"/>
                  <a:gd name="connsiteX191" fmla="*/ 555827 w 867960"/>
                  <a:gd name="connsiteY191" fmla="*/ 417523 h 1015150"/>
                  <a:gd name="connsiteX192" fmla="*/ 624577 w 867960"/>
                  <a:gd name="connsiteY192" fmla="*/ 699463 h 1015150"/>
                  <a:gd name="connsiteX193" fmla="*/ 600362 w 867960"/>
                  <a:gd name="connsiteY193" fmla="*/ 675248 h 1015150"/>
                  <a:gd name="connsiteX194" fmla="*/ 624577 w 867960"/>
                  <a:gd name="connsiteY194" fmla="*/ 651033 h 1015150"/>
                  <a:gd name="connsiteX195" fmla="*/ 648791 w 867960"/>
                  <a:gd name="connsiteY195" fmla="*/ 675248 h 1015150"/>
                  <a:gd name="connsiteX196" fmla="*/ 624543 w 867960"/>
                  <a:gd name="connsiteY196" fmla="*/ 699463 h 1015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Lst>
                <a:rect l="l" t="t" r="r" b="b"/>
                <a:pathLst>
                  <a:path w="867960" h="1015150">
                    <a:moveTo>
                      <a:pt x="849756" y="358493"/>
                    </a:moveTo>
                    <a:cubicBezTo>
                      <a:pt x="850037" y="264116"/>
                      <a:pt x="790391" y="179961"/>
                      <a:pt x="701251" y="148960"/>
                    </a:cubicBezTo>
                    <a:cubicBezTo>
                      <a:pt x="691412" y="57388"/>
                      <a:pt x="609205" y="-8870"/>
                      <a:pt x="517632" y="968"/>
                    </a:cubicBezTo>
                    <a:cubicBezTo>
                      <a:pt x="487176" y="4240"/>
                      <a:pt x="458207" y="15839"/>
                      <a:pt x="433907" y="34491"/>
                    </a:cubicBezTo>
                    <a:cubicBezTo>
                      <a:pt x="360850" y="-21587"/>
                      <a:pt x="256164" y="-7822"/>
                      <a:pt x="200086" y="65235"/>
                    </a:cubicBezTo>
                    <a:cubicBezTo>
                      <a:pt x="181434" y="89535"/>
                      <a:pt x="169836" y="118503"/>
                      <a:pt x="166564" y="148960"/>
                    </a:cubicBezTo>
                    <a:cubicBezTo>
                      <a:pt x="50859" y="189567"/>
                      <a:pt x="-10020" y="316283"/>
                      <a:pt x="30586" y="431987"/>
                    </a:cubicBezTo>
                    <a:cubicBezTo>
                      <a:pt x="35393" y="445683"/>
                      <a:pt x="41530" y="458874"/>
                      <a:pt x="48911" y="471371"/>
                    </a:cubicBezTo>
                    <a:cubicBezTo>
                      <a:pt x="-27857" y="566966"/>
                      <a:pt x="-12593" y="706697"/>
                      <a:pt x="83004" y="783462"/>
                    </a:cubicBezTo>
                    <a:cubicBezTo>
                      <a:pt x="107727" y="803318"/>
                      <a:pt x="136415" y="817644"/>
                      <a:pt x="167140" y="825481"/>
                    </a:cubicBezTo>
                    <a:cubicBezTo>
                      <a:pt x="166097" y="832999"/>
                      <a:pt x="165577" y="840582"/>
                      <a:pt x="165582" y="848171"/>
                    </a:cubicBezTo>
                    <a:cubicBezTo>
                      <a:pt x="165478" y="940289"/>
                      <a:pt x="240070" y="1015049"/>
                      <a:pt x="332185" y="1015151"/>
                    </a:cubicBezTo>
                    <a:cubicBezTo>
                      <a:pt x="371958" y="1015198"/>
                      <a:pt x="410434" y="1001028"/>
                      <a:pt x="440681" y="975205"/>
                    </a:cubicBezTo>
                    <a:cubicBezTo>
                      <a:pt x="442936" y="973275"/>
                      <a:pt x="444237" y="970454"/>
                      <a:pt x="444237" y="967484"/>
                    </a:cubicBezTo>
                    <a:lnTo>
                      <a:pt x="444237" y="909301"/>
                    </a:lnTo>
                    <a:lnTo>
                      <a:pt x="548614" y="909301"/>
                    </a:lnTo>
                    <a:cubicBezTo>
                      <a:pt x="554225" y="909301"/>
                      <a:pt x="558774" y="904752"/>
                      <a:pt x="558774" y="899141"/>
                    </a:cubicBezTo>
                    <a:lnTo>
                      <a:pt x="558774" y="849052"/>
                    </a:lnTo>
                    <a:cubicBezTo>
                      <a:pt x="582721" y="843440"/>
                      <a:pt x="597585" y="819479"/>
                      <a:pt x="591973" y="795532"/>
                    </a:cubicBezTo>
                    <a:cubicBezTo>
                      <a:pt x="586361" y="771585"/>
                      <a:pt x="562401" y="756721"/>
                      <a:pt x="538454" y="762333"/>
                    </a:cubicBezTo>
                    <a:cubicBezTo>
                      <a:pt x="514507" y="767941"/>
                      <a:pt x="499642" y="791905"/>
                      <a:pt x="505254" y="815852"/>
                    </a:cubicBezTo>
                    <a:cubicBezTo>
                      <a:pt x="509115" y="832328"/>
                      <a:pt x="521978" y="845191"/>
                      <a:pt x="538454" y="849052"/>
                    </a:cubicBezTo>
                    <a:lnTo>
                      <a:pt x="538454" y="888981"/>
                    </a:lnTo>
                    <a:lnTo>
                      <a:pt x="444067" y="888981"/>
                    </a:lnTo>
                    <a:lnTo>
                      <a:pt x="444067" y="607887"/>
                    </a:lnTo>
                    <a:lnTo>
                      <a:pt x="555827" y="607887"/>
                    </a:lnTo>
                    <a:cubicBezTo>
                      <a:pt x="561439" y="607887"/>
                      <a:pt x="565987" y="603339"/>
                      <a:pt x="565987" y="597727"/>
                    </a:cubicBezTo>
                    <a:lnTo>
                      <a:pt x="565987" y="523525"/>
                    </a:lnTo>
                    <a:lnTo>
                      <a:pt x="663726" y="523525"/>
                    </a:lnTo>
                    <a:cubicBezTo>
                      <a:pt x="669338" y="547493"/>
                      <a:pt x="693316" y="562370"/>
                      <a:pt x="717280" y="556759"/>
                    </a:cubicBezTo>
                    <a:cubicBezTo>
                      <a:pt x="741247" y="551150"/>
                      <a:pt x="756128" y="527173"/>
                      <a:pt x="750517" y="503205"/>
                    </a:cubicBezTo>
                    <a:cubicBezTo>
                      <a:pt x="744905" y="479238"/>
                      <a:pt x="720927" y="464360"/>
                      <a:pt x="696960" y="469972"/>
                    </a:cubicBezTo>
                    <a:cubicBezTo>
                      <a:pt x="680467" y="473833"/>
                      <a:pt x="667587" y="486712"/>
                      <a:pt x="663726" y="503205"/>
                    </a:cubicBezTo>
                    <a:lnTo>
                      <a:pt x="555827" y="503205"/>
                    </a:lnTo>
                    <a:cubicBezTo>
                      <a:pt x="550216" y="503205"/>
                      <a:pt x="545667" y="507754"/>
                      <a:pt x="545667" y="513365"/>
                    </a:cubicBezTo>
                    <a:lnTo>
                      <a:pt x="545667" y="587432"/>
                    </a:lnTo>
                    <a:lnTo>
                      <a:pt x="444067" y="587432"/>
                    </a:lnTo>
                    <a:lnTo>
                      <a:pt x="444067" y="289168"/>
                    </a:lnTo>
                    <a:lnTo>
                      <a:pt x="555827" y="289168"/>
                    </a:lnTo>
                    <a:cubicBezTo>
                      <a:pt x="561439" y="289168"/>
                      <a:pt x="565987" y="284619"/>
                      <a:pt x="565987" y="279008"/>
                    </a:cubicBezTo>
                    <a:lnTo>
                      <a:pt x="565987" y="180998"/>
                    </a:lnTo>
                    <a:cubicBezTo>
                      <a:pt x="589955" y="175387"/>
                      <a:pt x="604832" y="151409"/>
                      <a:pt x="599221" y="127443"/>
                    </a:cubicBezTo>
                    <a:cubicBezTo>
                      <a:pt x="593612" y="103476"/>
                      <a:pt x="569635" y="88597"/>
                      <a:pt x="545667" y="94208"/>
                    </a:cubicBezTo>
                    <a:cubicBezTo>
                      <a:pt x="521700" y="99819"/>
                      <a:pt x="506822" y="123796"/>
                      <a:pt x="512434" y="147763"/>
                    </a:cubicBezTo>
                    <a:cubicBezTo>
                      <a:pt x="516295" y="164257"/>
                      <a:pt x="529174" y="177136"/>
                      <a:pt x="545667" y="180998"/>
                    </a:cubicBezTo>
                    <a:lnTo>
                      <a:pt x="545667" y="268848"/>
                    </a:lnTo>
                    <a:lnTo>
                      <a:pt x="444067" y="268848"/>
                    </a:lnTo>
                    <a:lnTo>
                      <a:pt x="444067" y="52338"/>
                    </a:lnTo>
                    <a:cubicBezTo>
                      <a:pt x="507269" y="1877"/>
                      <a:pt x="599414" y="12207"/>
                      <a:pt x="649875" y="75410"/>
                    </a:cubicBezTo>
                    <a:cubicBezTo>
                      <a:pt x="668478" y="98711"/>
                      <a:pt x="679525" y="127136"/>
                      <a:pt x="681540" y="156885"/>
                    </a:cubicBezTo>
                    <a:lnTo>
                      <a:pt x="681540" y="383148"/>
                    </a:lnTo>
                    <a:lnTo>
                      <a:pt x="599109" y="383148"/>
                    </a:lnTo>
                    <a:cubicBezTo>
                      <a:pt x="593497" y="359201"/>
                      <a:pt x="569537" y="344337"/>
                      <a:pt x="545589" y="349949"/>
                    </a:cubicBezTo>
                    <a:cubicBezTo>
                      <a:pt x="521642" y="355560"/>
                      <a:pt x="506778" y="379521"/>
                      <a:pt x="512390" y="403468"/>
                    </a:cubicBezTo>
                    <a:cubicBezTo>
                      <a:pt x="517998" y="427415"/>
                      <a:pt x="541962" y="442279"/>
                      <a:pt x="565909" y="436668"/>
                    </a:cubicBezTo>
                    <a:cubicBezTo>
                      <a:pt x="582385" y="432807"/>
                      <a:pt x="595248" y="419944"/>
                      <a:pt x="599109" y="403468"/>
                    </a:cubicBezTo>
                    <a:lnTo>
                      <a:pt x="691700" y="403468"/>
                    </a:lnTo>
                    <a:cubicBezTo>
                      <a:pt x="697312" y="403468"/>
                      <a:pt x="701860" y="398920"/>
                      <a:pt x="701860" y="393308"/>
                    </a:cubicBezTo>
                    <a:lnTo>
                      <a:pt x="701860" y="170872"/>
                    </a:lnTo>
                    <a:cubicBezTo>
                      <a:pt x="805472" y="211797"/>
                      <a:pt x="856289" y="328967"/>
                      <a:pt x="815364" y="432580"/>
                    </a:cubicBezTo>
                    <a:cubicBezTo>
                      <a:pt x="810640" y="444538"/>
                      <a:pt x="804781" y="456022"/>
                      <a:pt x="797872" y="466866"/>
                    </a:cubicBezTo>
                    <a:cubicBezTo>
                      <a:pt x="795458" y="470643"/>
                      <a:pt x="795800" y="475553"/>
                      <a:pt x="798719" y="478957"/>
                    </a:cubicBezTo>
                    <a:cubicBezTo>
                      <a:pt x="842912" y="530163"/>
                      <a:pt x="858351" y="600179"/>
                      <a:pt x="839799" y="665224"/>
                    </a:cubicBezTo>
                    <a:lnTo>
                      <a:pt x="667892" y="665224"/>
                    </a:lnTo>
                    <a:cubicBezTo>
                      <a:pt x="662280" y="641276"/>
                      <a:pt x="638320" y="626412"/>
                      <a:pt x="614373" y="632024"/>
                    </a:cubicBezTo>
                    <a:cubicBezTo>
                      <a:pt x="590425" y="637636"/>
                      <a:pt x="575561" y="661596"/>
                      <a:pt x="581173" y="685544"/>
                    </a:cubicBezTo>
                    <a:cubicBezTo>
                      <a:pt x="586781" y="709491"/>
                      <a:pt x="610745" y="724355"/>
                      <a:pt x="634693" y="718743"/>
                    </a:cubicBezTo>
                    <a:cubicBezTo>
                      <a:pt x="651169" y="714882"/>
                      <a:pt x="664031" y="702020"/>
                      <a:pt x="667892" y="685544"/>
                    </a:cubicBezTo>
                    <a:lnTo>
                      <a:pt x="832857" y="685544"/>
                    </a:lnTo>
                    <a:cubicBezTo>
                      <a:pt x="807680" y="748088"/>
                      <a:pt x="752992" y="793974"/>
                      <a:pt x="687027" y="807904"/>
                    </a:cubicBezTo>
                    <a:cubicBezTo>
                      <a:pt x="681574" y="809042"/>
                      <a:pt x="678052" y="814359"/>
                      <a:pt x="679136" y="819825"/>
                    </a:cubicBezTo>
                    <a:cubicBezTo>
                      <a:pt x="694755" y="899256"/>
                      <a:pt x="643024" y="976306"/>
                      <a:pt x="563593" y="991925"/>
                    </a:cubicBezTo>
                    <a:cubicBezTo>
                      <a:pt x="554341" y="993744"/>
                      <a:pt x="544936" y="994665"/>
                      <a:pt x="535507" y="994678"/>
                    </a:cubicBezTo>
                    <a:lnTo>
                      <a:pt x="535507" y="1014998"/>
                    </a:lnTo>
                    <a:cubicBezTo>
                      <a:pt x="627598" y="1014887"/>
                      <a:pt x="702223" y="940262"/>
                      <a:pt x="702334" y="848171"/>
                    </a:cubicBezTo>
                    <a:cubicBezTo>
                      <a:pt x="702338" y="840582"/>
                      <a:pt x="701820" y="832999"/>
                      <a:pt x="700777" y="825481"/>
                    </a:cubicBezTo>
                    <a:cubicBezTo>
                      <a:pt x="819577" y="795180"/>
                      <a:pt x="891324" y="674310"/>
                      <a:pt x="861020" y="555506"/>
                    </a:cubicBezTo>
                    <a:cubicBezTo>
                      <a:pt x="853187" y="524782"/>
                      <a:pt x="838858" y="496093"/>
                      <a:pt x="819005" y="471371"/>
                    </a:cubicBezTo>
                    <a:cubicBezTo>
                      <a:pt x="839196" y="437186"/>
                      <a:pt x="849820" y="398195"/>
                      <a:pt x="849756" y="358493"/>
                    </a:cubicBezTo>
                    <a:close/>
                    <a:moveTo>
                      <a:pt x="524230" y="805702"/>
                    </a:moveTo>
                    <a:cubicBezTo>
                      <a:pt x="524250" y="792328"/>
                      <a:pt x="535104" y="781501"/>
                      <a:pt x="548478" y="781522"/>
                    </a:cubicBezTo>
                    <a:cubicBezTo>
                      <a:pt x="561852" y="781542"/>
                      <a:pt x="572679" y="792396"/>
                      <a:pt x="572659" y="805770"/>
                    </a:cubicBezTo>
                    <a:cubicBezTo>
                      <a:pt x="572639" y="819131"/>
                      <a:pt x="561805" y="829951"/>
                      <a:pt x="548444" y="829951"/>
                    </a:cubicBezTo>
                    <a:cubicBezTo>
                      <a:pt x="535067" y="829931"/>
                      <a:pt x="524230" y="819080"/>
                      <a:pt x="524230" y="805702"/>
                    </a:cubicBezTo>
                    <a:close/>
                    <a:moveTo>
                      <a:pt x="707110" y="489117"/>
                    </a:moveTo>
                    <a:cubicBezTo>
                      <a:pt x="720501" y="489096"/>
                      <a:pt x="731372" y="499941"/>
                      <a:pt x="731392" y="513332"/>
                    </a:cubicBezTo>
                    <a:cubicBezTo>
                      <a:pt x="731412" y="526722"/>
                      <a:pt x="720568" y="537594"/>
                      <a:pt x="707177" y="537614"/>
                    </a:cubicBezTo>
                    <a:cubicBezTo>
                      <a:pt x="693786" y="537634"/>
                      <a:pt x="682915" y="526790"/>
                      <a:pt x="682895" y="513399"/>
                    </a:cubicBezTo>
                    <a:cubicBezTo>
                      <a:pt x="682895" y="513389"/>
                      <a:pt x="682895" y="513376"/>
                      <a:pt x="682895" y="513365"/>
                    </a:cubicBezTo>
                    <a:cubicBezTo>
                      <a:pt x="682895" y="500012"/>
                      <a:pt x="693688" y="489174"/>
                      <a:pt x="707042" y="489117"/>
                    </a:cubicBezTo>
                    <a:close/>
                    <a:moveTo>
                      <a:pt x="531545" y="137682"/>
                    </a:moveTo>
                    <a:cubicBezTo>
                      <a:pt x="531619" y="124291"/>
                      <a:pt x="542538" y="113495"/>
                      <a:pt x="555929" y="113570"/>
                    </a:cubicBezTo>
                    <a:cubicBezTo>
                      <a:pt x="569320" y="113645"/>
                      <a:pt x="580116" y="124561"/>
                      <a:pt x="580042" y="137953"/>
                    </a:cubicBezTo>
                    <a:cubicBezTo>
                      <a:pt x="579967" y="151279"/>
                      <a:pt x="569154" y="162047"/>
                      <a:pt x="555827" y="162066"/>
                    </a:cubicBezTo>
                    <a:cubicBezTo>
                      <a:pt x="542436" y="162085"/>
                      <a:pt x="531562" y="151244"/>
                      <a:pt x="531545" y="137852"/>
                    </a:cubicBezTo>
                    <a:cubicBezTo>
                      <a:pt x="531545" y="137796"/>
                      <a:pt x="531545" y="137739"/>
                      <a:pt x="531545" y="137682"/>
                    </a:cubicBezTo>
                    <a:close/>
                    <a:moveTo>
                      <a:pt x="185902" y="848171"/>
                    </a:moveTo>
                    <a:cubicBezTo>
                      <a:pt x="185898" y="838611"/>
                      <a:pt x="186828" y="829070"/>
                      <a:pt x="188679" y="819689"/>
                    </a:cubicBezTo>
                    <a:cubicBezTo>
                      <a:pt x="189762" y="814223"/>
                      <a:pt x="186242" y="808906"/>
                      <a:pt x="180788" y="807768"/>
                    </a:cubicBezTo>
                    <a:cubicBezTo>
                      <a:pt x="114822" y="793839"/>
                      <a:pt x="60135" y="747953"/>
                      <a:pt x="34958" y="685408"/>
                    </a:cubicBezTo>
                    <a:lnTo>
                      <a:pt x="198703" y="685408"/>
                    </a:lnTo>
                    <a:cubicBezTo>
                      <a:pt x="204315" y="709355"/>
                      <a:pt x="228276" y="724219"/>
                      <a:pt x="252223" y="718608"/>
                    </a:cubicBezTo>
                    <a:cubicBezTo>
                      <a:pt x="276170" y="712996"/>
                      <a:pt x="291034" y="689035"/>
                      <a:pt x="285422" y="665088"/>
                    </a:cubicBezTo>
                    <a:cubicBezTo>
                      <a:pt x="279814" y="641141"/>
                      <a:pt x="255851" y="626277"/>
                      <a:pt x="231903" y="631889"/>
                    </a:cubicBezTo>
                    <a:cubicBezTo>
                      <a:pt x="215428" y="635749"/>
                      <a:pt x="202564" y="648612"/>
                      <a:pt x="198703" y="665088"/>
                    </a:cubicBezTo>
                    <a:lnTo>
                      <a:pt x="28015" y="665088"/>
                    </a:lnTo>
                    <a:cubicBezTo>
                      <a:pt x="9462" y="600044"/>
                      <a:pt x="24904" y="530028"/>
                      <a:pt x="69095" y="478821"/>
                    </a:cubicBezTo>
                    <a:cubicBezTo>
                      <a:pt x="72014" y="475418"/>
                      <a:pt x="72358" y="470507"/>
                      <a:pt x="69942" y="466731"/>
                    </a:cubicBezTo>
                    <a:cubicBezTo>
                      <a:pt x="10126" y="372751"/>
                      <a:pt x="37821" y="248074"/>
                      <a:pt x="131801" y="188258"/>
                    </a:cubicBezTo>
                    <a:cubicBezTo>
                      <a:pt x="142247" y="181610"/>
                      <a:pt x="153283" y="175937"/>
                      <a:pt x="164769" y="171312"/>
                    </a:cubicBezTo>
                    <a:lnTo>
                      <a:pt x="164769" y="393240"/>
                    </a:lnTo>
                    <a:cubicBezTo>
                      <a:pt x="164769" y="398852"/>
                      <a:pt x="169317" y="403400"/>
                      <a:pt x="174929" y="403400"/>
                    </a:cubicBezTo>
                    <a:lnTo>
                      <a:pt x="267520" y="403400"/>
                    </a:lnTo>
                    <a:cubicBezTo>
                      <a:pt x="273132" y="427368"/>
                      <a:pt x="297110" y="442245"/>
                      <a:pt x="321074" y="436637"/>
                    </a:cubicBezTo>
                    <a:cubicBezTo>
                      <a:pt x="345041" y="431025"/>
                      <a:pt x="359922" y="407048"/>
                      <a:pt x="354310" y="383080"/>
                    </a:cubicBezTo>
                    <a:cubicBezTo>
                      <a:pt x="348699" y="359113"/>
                      <a:pt x="324721" y="344235"/>
                      <a:pt x="300754" y="349847"/>
                    </a:cubicBezTo>
                    <a:cubicBezTo>
                      <a:pt x="284261" y="353708"/>
                      <a:pt x="271381" y="366587"/>
                      <a:pt x="267520" y="383080"/>
                    </a:cubicBezTo>
                    <a:lnTo>
                      <a:pt x="185021" y="383080"/>
                    </a:lnTo>
                    <a:lnTo>
                      <a:pt x="185021" y="161321"/>
                    </a:lnTo>
                    <a:cubicBezTo>
                      <a:pt x="185728" y="160027"/>
                      <a:pt x="186143" y="158594"/>
                      <a:pt x="186240" y="157122"/>
                    </a:cubicBezTo>
                    <a:cubicBezTo>
                      <a:pt x="191565" y="76421"/>
                      <a:pt x="261303" y="15317"/>
                      <a:pt x="342003" y="20642"/>
                    </a:cubicBezTo>
                    <a:cubicBezTo>
                      <a:pt x="371850" y="22612"/>
                      <a:pt x="400376" y="33673"/>
                      <a:pt x="423747" y="52338"/>
                    </a:cubicBezTo>
                    <a:lnTo>
                      <a:pt x="423747" y="268848"/>
                    </a:lnTo>
                    <a:lnTo>
                      <a:pt x="320962" y="268848"/>
                    </a:lnTo>
                    <a:lnTo>
                      <a:pt x="320962" y="180998"/>
                    </a:lnTo>
                    <a:cubicBezTo>
                      <a:pt x="344929" y="175387"/>
                      <a:pt x="359807" y="151409"/>
                      <a:pt x="354195" y="127443"/>
                    </a:cubicBezTo>
                    <a:cubicBezTo>
                      <a:pt x="348587" y="103476"/>
                      <a:pt x="324609" y="88597"/>
                      <a:pt x="300642" y="94208"/>
                    </a:cubicBezTo>
                    <a:cubicBezTo>
                      <a:pt x="276674" y="99819"/>
                      <a:pt x="261796" y="123796"/>
                      <a:pt x="267409" y="147763"/>
                    </a:cubicBezTo>
                    <a:cubicBezTo>
                      <a:pt x="271269" y="164257"/>
                      <a:pt x="284149" y="177136"/>
                      <a:pt x="300642" y="180998"/>
                    </a:cubicBezTo>
                    <a:lnTo>
                      <a:pt x="300642" y="279008"/>
                    </a:lnTo>
                    <a:cubicBezTo>
                      <a:pt x="300642" y="284619"/>
                      <a:pt x="305190" y="289168"/>
                      <a:pt x="310802" y="289168"/>
                    </a:cubicBezTo>
                    <a:lnTo>
                      <a:pt x="423747" y="289168"/>
                    </a:lnTo>
                    <a:lnTo>
                      <a:pt x="423747" y="587432"/>
                    </a:lnTo>
                    <a:lnTo>
                      <a:pt x="320962" y="587432"/>
                    </a:lnTo>
                    <a:lnTo>
                      <a:pt x="320962" y="513365"/>
                    </a:lnTo>
                    <a:cubicBezTo>
                      <a:pt x="320962" y="507754"/>
                      <a:pt x="316414" y="503205"/>
                      <a:pt x="310802" y="503205"/>
                    </a:cubicBezTo>
                    <a:lnTo>
                      <a:pt x="202869" y="503205"/>
                    </a:lnTo>
                    <a:cubicBezTo>
                      <a:pt x="197257" y="479258"/>
                      <a:pt x="173296" y="464394"/>
                      <a:pt x="149349" y="470006"/>
                    </a:cubicBezTo>
                    <a:cubicBezTo>
                      <a:pt x="125402" y="475618"/>
                      <a:pt x="110537" y="499578"/>
                      <a:pt x="116148" y="523525"/>
                    </a:cubicBezTo>
                    <a:cubicBezTo>
                      <a:pt x="121760" y="547472"/>
                      <a:pt x="145722" y="562337"/>
                      <a:pt x="169669" y="556725"/>
                    </a:cubicBezTo>
                    <a:cubicBezTo>
                      <a:pt x="186144" y="552864"/>
                      <a:pt x="199008" y="540002"/>
                      <a:pt x="202869" y="523525"/>
                    </a:cubicBezTo>
                    <a:lnTo>
                      <a:pt x="300642" y="523525"/>
                    </a:lnTo>
                    <a:lnTo>
                      <a:pt x="300642" y="597592"/>
                    </a:lnTo>
                    <a:cubicBezTo>
                      <a:pt x="300642" y="603204"/>
                      <a:pt x="305190" y="607752"/>
                      <a:pt x="310802" y="607752"/>
                    </a:cubicBezTo>
                    <a:lnTo>
                      <a:pt x="423747" y="607752"/>
                    </a:lnTo>
                    <a:lnTo>
                      <a:pt x="423747" y="888845"/>
                    </a:lnTo>
                    <a:lnTo>
                      <a:pt x="328277" y="888845"/>
                    </a:lnTo>
                    <a:lnTo>
                      <a:pt x="328277" y="849052"/>
                    </a:lnTo>
                    <a:cubicBezTo>
                      <a:pt x="352224" y="843440"/>
                      <a:pt x="367088" y="819479"/>
                      <a:pt x="361477" y="795532"/>
                    </a:cubicBezTo>
                    <a:cubicBezTo>
                      <a:pt x="355865" y="771585"/>
                      <a:pt x="331904" y="756721"/>
                      <a:pt x="307957" y="762333"/>
                    </a:cubicBezTo>
                    <a:cubicBezTo>
                      <a:pt x="284010" y="767941"/>
                      <a:pt x="269146" y="791905"/>
                      <a:pt x="274758" y="815852"/>
                    </a:cubicBezTo>
                    <a:cubicBezTo>
                      <a:pt x="278618" y="832328"/>
                      <a:pt x="291481" y="845191"/>
                      <a:pt x="307957" y="849052"/>
                    </a:cubicBezTo>
                    <a:lnTo>
                      <a:pt x="307957" y="899141"/>
                    </a:lnTo>
                    <a:cubicBezTo>
                      <a:pt x="307957" y="904752"/>
                      <a:pt x="312505" y="909301"/>
                      <a:pt x="318117" y="909301"/>
                    </a:cubicBezTo>
                    <a:lnTo>
                      <a:pt x="423747" y="909301"/>
                    </a:lnTo>
                    <a:lnTo>
                      <a:pt x="423747" y="962674"/>
                    </a:lnTo>
                    <a:cubicBezTo>
                      <a:pt x="360522" y="1013139"/>
                      <a:pt x="268360" y="1002793"/>
                      <a:pt x="217895" y="939567"/>
                    </a:cubicBezTo>
                    <a:cubicBezTo>
                      <a:pt x="197178" y="913608"/>
                      <a:pt x="185896" y="881384"/>
                      <a:pt x="185902" y="848171"/>
                    </a:cubicBezTo>
                    <a:close/>
                    <a:moveTo>
                      <a:pt x="217804" y="675248"/>
                    </a:moveTo>
                    <a:cubicBezTo>
                      <a:pt x="217804" y="661874"/>
                      <a:pt x="228645" y="651033"/>
                      <a:pt x="242019" y="651033"/>
                    </a:cubicBezTo>
                    <a:cubicBezTo>
                      <a:pt x="255392" y="651033"/>
                      <a:pt x="266233" y="661874"/>
                      <a:pt x="266233" y="675248"/>
                    </a:cubicBezTo>
                    <a:cubicBezTo>
                      <a:pt x="266233" y="688622"/>
                      <a:pt x="255392" y="699463"/>
                      <a:pt x="242019" y="699463"/>
                    </a:cubicBezTo>
                    <a:cubicBezTo>
                      <a:pt x="228653" y="699442"/>
                      <a:pt x="217823" y="688615"/>
                      <a:pt x="217804" y="675248"/>
                    </a:cubicBezTo>
                    <a:close/>
                    <a:moveTo>
                      <a:pt x="286553" y="393308"/>
                    </a:moveTo>
                    <a:cubicBezTo>
                      <a:pt x="286533" y="379917"/>
                      <a:pt x="297377" y="369046"/>
                      <a:pt x="310768" y="369026"/>
                    </a:cubicBezTo>
                    <a:cubicBezTo>
                      <a:pt x="324159" y="369005"/>
                      <a:pt x="335030" y="379849"/>
                      <a:pt x="335050" y="393240"/>
                    </a:cubicBezTo>
                    <a:cubicBezTo>
                      <a:pt x="335071" y="406631"/>
                      <a:pt x="324227" y="417502"/>
                      <a:pt x="310836" y="417523"/>
                    </a:cubicBezTo>
                    <a:cubicBezTo>
                      <a:pt x="310826" y="417523"/>
                      <a:pt x="310812" y="417523"/>
                      <a:pt x="310802" y="417523"/>
                    </a:cubicBezTo>
                    <a:cubicBezTo>
                      <a:pt x="297431" y="417506"/>
                      <a:pt x="286591" y="406679"/>
                      <a:pt x="286553" y="393308"/>
                    </a:cubicBezTo>
                    <a:close/>
                    <a:moveTo>
                      <a:pt x="310802" y="162066"/>
                    </a:moveTo>
                    <a:cubicBezTo>
                      <a:pt x="297428" y="162066"/>
                      <a:pt x="286587" y="151225"/>
                      <a:pt x="286587" y="137852"/>
                    </a:cubicBezTo>
                    <a:cubicBezTo>
                      <a:pt x="286587" y="124478"/>
                      <a:pt x="297428" y="113637"/>
                      <a:pt x="310802" y="113637"/>
                    </a:cubicBezTo>
                    <a:cubicBezTo>
                      <a:pt x="324176" y="113637"/>
                      <a:pt x="335017" y="124478"/>
                      <a:pt x="335017" y="137852"/>
                    </a:cubicBezTo>
                    <a:cubicBezTo>
                      <a:pt x="334996" y="151218"/>
                      <a:pt x="324169" y="162048"/>
                      <a:pt x="310802" y="162066"/>
                    </a:cubicBezTo>
                    <a:close/>
                    <a:moveTo>
                      <a:pt x="183768" y="513365"/>
                    </a:moveTo>
                    <a:cubicBezTo>
                      <a:pt x="183768" y="526756"/>
                      <a:pt x="172911" y="537614"/>
                      <a:pt x="159520" y="537614"/>
                    </a:cubicBezTo>
                    <a:cubicBezTo>
                      <a:pt x="146127" y="537614"/>
                      <a:pt x="135271" y="526756"/>
                      <a:pt x="135271" y="513365"/>
                    </a:cubicBezTo>
                    <a:cubicBezTo>
                      <a:pt x="135271" y="499974"/>
                      <a:pt x="146128" y="489117"/>
                      <a:pt x="159520" y="489117"/>
                    </a:cubicBezTo>
                    <a:cubicBezTo>
                      <a:pt x="159542" y="489117"/>
                      <a:pt x="159565" y="489117"/>
                      <a:pt x="159587" y="489117"/>
                    </a:cubicBezTo>
                    <a:cubicBezTo>
                      <a:pt x="172953" y="489154"/>
                      <a:pt x="183768" y="499998"/>
                      <a:pt x="183768" y="513365"/>
                    </a:cubicBezTo>
                    <a:close/>
                    <a:moveTo>
                      <a:pt x="318117" y="829951"/>
                    </a:moveTo>
                    <a:cubicBezTo>
                      <a:pt x="304726" y="829971"/>
                      <a:pt x="293855" y="819127"/>
                      <a:pt x="293835" y="805736"/>
                    </a:cubicBezTo>
                    <a:cubicBezTo>
                      <a:pt x="293814" y="792345"/>
                      <a:pt x="304658" y="781474"/>
                      <a:pt x="318049" y="781454"/>
                    </a:cubicBezTo>
                    <a:cubicBezTo>
                      <a:pt x="331440" y="781434"/>
                      <a:pt x="342311" y="792278"/>
                      <a:pt x="342332" y="805669"/>
                    </a:cubicBezTo>
                    <a:cubicBezTo>
                      <a:pt x="342332" y="805679"/>
                      <a:pt x="342332" y="805692"/>
                      <a:pt x="342332" y="805702"/>
                    </a:cubicBezTo>
                    <a:cubicBezTo>
                      <a:pt x="342332" y="819080"/>
                      <a:pt x="331494" y="829931"/>
                      <a:pt x="318117" y="829951"/>
                    </a:cubicBezTo>
                    <a:close/>
                    <a:moveTo>
                      <a:pt x="555827" y="417523"/>
                    </a:moveTo>
                    <a:cubicBezTo>
                      <a:pt x="542436" y="417543"/>
                      <a:pt x="531565" y="406699"/>
                      <a:pt x="531545" y="393308"/>
                    </a:cubicBezTo>
                    <a:cubicBezTo>
                      <a:pt x="531525" y="379917"/>
                      <a:pt x="542369" y="369046"/>
                      <a:pt x="555760" y="369026"/>
                    </a:cubicBezTo>
                    <a:cubicBezTo>
                      <a:pt x="569150" y="369005"/>
                      <a:pt x="580022" y="379849"/>
                      <a:pt x="580042" y="393240"/>
                    </a:cubicBezTo>
                    <a:cubicBezTo>
                      <a:pt x="580042" y="393264"/>
                      <a:pt x="580042" y="393284"/>
                      <a:pt x="580042" y="393308"/>
                    </a:cubicBezTo>
                    <a:cubicBezTo>
                      <a:pt x="580022" y="406675"/>
                      <a:pt x="569194" y="417502"/>
                      <a:pt x="555827" y="417523"/>
                    </a:cubicBezTo>
                    <a:close/>
                    <a:moveTo>
                      <a:pt x="624577" y="699463"/>
                    </a:moveTo>
                    <a:cubicBezTo>
                      <a:pt x="611203" y="699463"/>
                      <a:pt x="600362" y="688622"/>
                      <a:pt x="600362" y="675248"/>
                    </a:cubicBezTo>
                    <a:cubicBezTo>
                      <a:pt x="600362" y="661874"/>
                      <a:pt x="611203" y="651033"/>
                      <a:pt x="624577" y="651033"/>
                    </a:cubicBezTo>
                    <a:cubicBezTo>
                      <a:pt x="637951" y="651033"/>
                      <a:pt x="648791" y="661874"/>
                      <a:pt x="648791" y="675248"/>
                    </a:cubicBezTo>
                    <a:cubicBezTo>
                      <a:pt x="648771" y="688625"/>
                      <a:pt x="637920" y="699463"/>
                      <a:pt x="624543" y="699463"/>
                    </a:cubicBezTo>
                    <a:close/>
                  </a:path>
                </a:pathLst>
              </a:custGeom>
              <a:solidFill>
                <a:schemeClr val="accent4"/>
              </a:solidFill>
              <a:ln w="3365" cap="flat">
                <a:solidFill>
                  <a:schemeClr val="bg1"/>
                </a:solidFill>
                <a:prstDash val="solid"/>
                <a:miter/>
              </a:ln>
            </p:spPr>
            <p:txBody>
              <a:bodyPr rtlCol="0" anchor="ctr"/>
              <a:lstStyle/>
              <a:p>
                <a:pPr algn="ctr"/>
                <a:endParaRPr lang="de-CH" dirty="0"/>
              </a:p>
            </p:txBody>
          </p:sp>
        </p:grpSp>
        <p:sp>
          <p:nvSpPr>
            <p:cNvPr id="17" name="Rechteck 16">
              <a:extLst>
                <a:ext uri="{FF2B5EF4-FFF2-40B4-BE49-F238E27FC236}">
                  <a16:creationId xmlns:a16="http://schemas.microsoft.com/office/drawing/2014/main" id="{22F90CEC-B5EE-4A2F-BFE8-8CE616869943}"/>
                </a:ext>
              </a:extLst>
            </p:cNvPr>
            <p:cNvSpPr/>
            <p:nvPr/>
          </p:nvSpPr>
          <p:spPr>
            <a:xfrm>
              <a:off x="3805396" y="4130018"/>
              <a:ext cx="2518502" cy="47001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de-CH" b="1" dirty="0" err="1">
                  <a:solidFill>
                    <a:schemeClr val="accent4"/>
                  </a:solidFill>
                </a:rPr>
                <a:t>CultureBERT</a:t>
              </a:r>
              <a:endParaRPr lang="de-CH" b="1" dirty="0">
                <a:solidFill>
                  <a:schemeClr val="accent4"/>
                </a:solidFill>
              </a:endParaRPr>
            </a:p>
          </p:txBody>
        </p:sp>
        <p:sp>
          <p:nvSpPr>
            <p:cNvPr id="16" name="Rechteck 15">
              <a:extLst>
                <a:ext uri="{FF2B5EF4-FFF2-40B4-BE49-F238E27FC236}">
                  <a16:creationId xmlns:a16="http://schemas.microsoft.com/office/drawing/2014/main" id="{4A9E21E9-4B93-EF38-8D9B-343E6C67018A}"/>
                </a:ext>
              </a:extLst>
            </p:cNvPr>
            <p:cNvSpPr/>
            <p:nvPr/>
          </p:nvSpPr>
          <p:spPr>
            <a:xfrm>
              <a:off x="4082962" y="4644154"/>
              <a:ext cx="1963369" cy="4700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r"/>
              <a:r>
                <a:rPr lang="de-CH" sz="1400" dirty="0">
                  <a:solidFill>
                    <a:schemeClr val="bg1">
                      <a:lumMod val="50000"/>
                    </a:schemeClr>
                  </a:solidFill>
                </a:rPr>
                <a:t>Clan: 0.089</a:t>
              </a:r>
            </a:p>
          </p:txBody>
        </p:sp>
        <p:sp>
          <p:nvSpPr>
            <p:cNvPr id="18" name="Rechteck 17">
              <a:extLst>
                <a:ext uri="{FF2B5EF4-FFF2-40B4-BE49-F238E27FC236}">
                  <a16:creationId xmlns:a16="http://schemas.microsoft.com/office/drawing/2014/main" id="{17339FAA-D2A1-73B6-42F8-A8940B4649AC}"/>
                </a:ext>
              </a:extLst>
            </p:cNvPr>
            <p:cNvSpPr/>
            <p:nvPr/>
          </p:nvSpPr>
          <p:spPr>
            <a:xfrm>
              <a:off x="4082962" y="5144187"/>
              <a:ext cx="1963366" cy="4700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r"/>
              <a:r>
                <a:rPr lang="de-CH" sz="1400" dirty="0" err="1">
                  <a:solidFill>
                    <a:schemeClr val="bg1">
                      <a:lumMod val="50000"/>
                    </a:schemeClr>
                  </a:solidFill>
                </a:rPr>
                <a:t>Adhocracy</a:t>
              </a:r>
              <a:r>
                <a:rPr lang="de-CH" sz="1400" dirty="0">
                  <a:solidFill>
                    <a:schemeClr val="bg1">
                      <a:lumMod val="50000"/>
                    </a:schemeClr>
                  </a:solidFill>
                </a:rPr>
                <a:t>: 0.063</a:t>
              </a:r>
            </a:p>
          </p:txBody>
        </p:sp>
        <p:sp>
          <p:nvSpPr>
            <p:cNvPr id="31" name="Rechteck 30">
              <a:extLst>
                <a:ext uri="{FF2B5EF4-FFF2-40B4-BE49-F238E27FC236}">
                  <a16:creationId xmlns:a16="http://schemas.microsoft.com/office/drawing/2014/main" id="{EBD5B11B-4360-0373-29A5-0EF4A6A7F7F0}"/>
                </a:ext>
              </a:extLst>
            </p:cNvPr>
            <p:cNvSpPr/>
            <p:nvPr/>
          </p:nvSpPr>
          <p:spPr>
            <a:xfrm>
              <a:off x="4082962" y="5644223"/>
              <a:ext cx="1963369" cy="4700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r"/>
              <a:r>
                <a:rPr lang="de-CH" sz="1400" dirty="0" err="1">
                  <a:solidFill>
                    <a:schemeClr val="bg1">
                      <a:lumMod val="50000"/>
                    </a:schemeClr>
                  </a:solidFill>
                </a:rPr>
                <a:t>Hierarchy</a:t>
              </a:r>
              <a:r>
                <a:rPr lang="de-CH" sz="1400" dirty="0">
                  <a:solidFill>
                    <a:schemeClr val="bg1">
                      <a:lumMod val="50000"/>
                    </a:schemeClr>
                  </a:solidFill>
                </a:rPr>
                <a:t>: 0.002</a:t>
              </a:r>
            </a:p>
          </p:txBody>
        </p:sp>
        <p:sp>
          <p:nvSpPr>
            <p:cNvPr id="34" name="Rechteck 33">
              <a:extLst>
                <a:ext uri="{FF2B5EF4-FFF2-40B4-BE49-F238E27FC236}">
                  <a16:creationId xmlns:a16="http://schemas.microsoft.com/office/drawing/2014/main" id="{3A223B8B-6025-586E-6A94-9DAB6A41D670}"/>
                </a:ext>
              </a:extLst>
            </p:cNvPr>
            <p:cNvSpPr/>
            <p:nvPr/>
          </p:nvSpPr>
          <p:spPr>
            <a:xfrm>
              <a:off x="4082962" y="6144256"/>
              <a:ext cx="1963369" cy="47002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r"/>
              <a:r>
                <a:rPr lang="de-CH" sz="1400" dirty="0">
                  <a:solidFill>
                    <a:schemeClr val="bg1">
                      <a:lumMod val="50000"/>
                    </a:schemeClr>
                  </a:solidFill>
                </a:rPr>
                <a:t>Market: 0.085</a:t>
              </a:r>
            </a:p>
          </p:txBody>
        </p:sp>
      </p:grpSp>
      <p:pic>
        <p:nvPicPr>
          <p:cNvPr id="5" name="Grafik 4">
            <a:extLst>
              <a:ext uri="{FF2B5EF4-FFF2-40B4-BE49-F238E27FC236}">
                <a16:creationId xmlns:a16="http://schemas.microsoft.com/office/drawing/2014/main" id="{A6C2AE73-9A79-46D1-8521-B4A25179CA17}"/>
              </a:ext>
            </a:extLst>
          </p:cNvPr>
          <p:cNvPicPr>
            <a:picLocks noChangeAspect="1"/>
          </p:cNvPicPr>
          <p:nvPr/>
        </p:nvPicPr>
        <p:blipFill>
          <a:blip r:embed="rId2"/>
          <a:stretch>
            <a:fillRect/>
          </a:stretch>
        </p:blipFill>
        <p:spPr>
          <a:xfrm>
            <a:off x="610034" y="3579864"/>
            <a:ext cx="1134244" cy="896319"/>
          </a:xfrm>
          <a:prstGeom prst="rect">
            <a:avLst/>
          </a:prstGeom>
        </p:spPr>
      </p:pic>
      <p:grpSp>
        <p:nvGrpSpPr>
          <p:cNvPr id="10" name="Gruppieren 9">
            <a:extLst>
              <a:ext uri="{FF2B5EF4-FFF2-40B4-BE49-F238E27FC236}">
                <a16:creationId xmlns:a16="http://schemas.microsoft.com/office/drawing/2014/main" id="{7DEC52B4-AC4D-9316-52CC-CE4833BB7290}"/>
              </a:ext>
            </a:extLst>
          </p:cNvPr>
          <p:cNvGrpSpPr/>
          <p:nvPr/>
        </p:nvGrpSpPr>
        <p:grpSpPr>
          <a:xfrm>
            <a:off x="2462851" y="3506559"/>
            <a:ext cx="1289808" cy="935100"/>
            <a:chOff x="2118587" y="3329906"/>
            <a:chExt cx="1748101" cy="1267358"/>
          </a:xfrm>
        </p:grpSpPr>
        <p:pic>
          <p:nvPicPr>
            <p:cNvPr id="11" name="Grafik 10">
              <a:extLst>
                <a:ext uri="{FF2B5EF4-FFF2-40B4-BE49-F238E27FC236}">
                  <a16:creationId xmlns:a16="http://schemas.microsoft.com/office/drawing/2014/main" id="{6BD4CC72-81AA-460E-859F-31B990FD4624}"/>
                </a:ext>
              </a:extLst>
            </p:cNvPr>
            <p:cNvPicPr>
              <a:picLocks noChangeAspect="1"/>
            </p:cNvPicPr>
            <p:nvPr/>
          </p:nvPicPr>
          <p:blipFill>
            <a:blip r:embed="rId3"/>
            <a:stretch>
              <a:fillRect/>
            </a:stretch>
          </p:blipFill>
          <p:spPr>
            <a:xfrm>
              <a:off x="2118587" y="3329906"/>
              <a:ext cx="770574" cy="572461"/>
            </a:xfrm>
            <a:prstGeom prst="rect">
              <a:avLst/>
            </a:prstGeom>
          </p:spPr>
        </p:pic>
        <p:pic>
          <p:nvPicPr>
            <p:cNvPr id="12" name="Grafik 11">
              <a:extLst>
                <a:ext uri="{FF2B5EF4-FFF2-40B4-BE49-F238E27FC236}">
                  <a16:creationId xmlns:a16="http://schemas.microsoft.com/office/drawing/2014/main" id="{F714DBB3-F5DD-411F-92EE-380FB564C506}"/>
                </a:ext>
              </a:extLst>
            </p:cNvPr>
            <p:cNvPicPr>
              <a:picLocks noChangeAspect="1"/>
            </p:cNvPicPr>
            <p:nvPr/>
          </p:nvPicPr>
          <p:blipFill>
            <a:blip r:embed="rId3"/>
            <a:stretch>
              <a:fillRect/>
            </a:stretch>
          </p:blipFill>
          <p:spPr>
            <a:xfrm>
              <a:off x="2118587" y="4024803"/>
              <a:ext cx="770574" cy="572461"/>
            </a:xfrm>
            <a:prstGeom prst="rect">
              <a:avLst/>
            </a:prstGeom>
          </p:spPr>
        </p:pic>
        <p:grpSp>
          <p:nvGrpSpPr>
            <p:cNvPr id="9" name="Gruppieren 8">
              <a:extLst>
                <a:ext uri="{FF2B5EF4-FFF2-40B4-BE49-F238E27FC236}">
                  <a16:creationId xmlns:a16="http://schemas.microsoft.com/office/drawing/2014/main" id="{5DA50CDA-5B2C-9503-FA84-89307C1DECB8}"/>
                </a:ext>
              </a:extLst>
            </p:cNvPr>
            <p:cNvGrpSpPr/>
            <p:nvPr/>
          </p:nvGrpSpPr>
          <p:grpSpPr>
            <a:xfrm>
              <a:off x="3096113" y="3603675"/>
              <a:ext cx="770575" cy="646141"/>
              <a:chOff x="3096113" y="3603675"/>
              <a:chExt cx="770575" cy="646141"/>
            </a:xfrm>
          </p:grpSpPr>
          <p:pic>
            <p:nvPicPr>
              <p:cNvPr id="13" name="Grafik 12">
                <a:extLst>
                  <a:ext uri="{FF2B5EF4-FFF2-40B4-BE49-F238E27FC236}">
                    <a16:creationId xmlns:a16="http://schemas.microsoft.com/office/drawing/2014/main" id="{42D623E3-AB14-4112-90F5-CBEB06AE6342}"/>
                  </a:ext>
                </a:extLst>
              </p:cNvPr>
              <p:cNvPicPr>
                <a:picLocks noChangeAspect="1"/>
              </p:cNvPicPr>
              <p:nvPr/>
            </p:nvPicPr>
            <p:blipFill>
              <a:blip r:embed="rId3"/>
              <a:stretch>
                <a:fillRect/>
              </a:stretch>
            </p:blipFill>
            <p:spPr>
              <a:xfrm>
                <a:off x="3096114" y="3603675"/>
                <a:ext cx="770574" cy="572461"/>
              </a:xfrm>
              <a:prstGeom prst="rect">
                <a:avLst/>
              </a:prstGeom>
            </p:spPr>
          </p:pic>
          <p:pic>
            <p:nvPicPr>
              <p:cNvPr id="46" name="Grafik 45">
                <a:extLst>
                  <a:ext uri="{FF2B5EF4-FFF2-40B4-BE49-F238E27FC236}">
                    <a16:creationId xmlns:a16="http://schemas.microsoft.com/office/drawing/2014/main" id="{29ED8756-A37E-444B-8496-88F4D46DF759}"/>
                  </a:ext>
                </a:extLst>
              </p:cNvPr>
              <p:cNvPicPr>
                <a:picLocks noChangeAspect="1"/>
              </p:cNvPicPr>
              <p:nvPr/>
            </p:nvPicPr>
            <p:blipFill>
              <a:blip r:embed="rId3"/>
              <a:stretch>
                <a:fillRect/>
              </a:stretch>
            </p:blipFill>
            <p:spPr>
              <a:xfrm>
                <a:off x="3096113" y="3677355"/>
                <a:ext cx="770574" cy="572461"/>
              </a:xfrm>
              <a:prstGeom prst="rect">
                <a:avLst/>
              </a:prstGeom>
            </p:spPr>
          </p:pic>
        </p:grpSp>
      </p:grpSp>
      <p:sp>
        <p:nvSpPr>
          <p:cNvPr id="29" name="Textfeld 28">
            <a:extLst>
              <a:ext uri="{FF2B5EF4-FFF2-40B4-BE49-F238E27FC236}">
                <a16:creationId xmlns:a16="http://schemas.microsoft.com/office/drawing/2014/main" id="{8D5F7211-6B2F-3EBC-02F7-9A48176198E7}"/>
              </a:ext>
            </a:extLst>
          </p:cNvPr>
          <p:cNvSpPr txBox="1"/>
          <p:nvPr/>
        </p:nvSpPr>
        <p:spPr>
          <a:xfrm>
            <a:off x="8074057" y="5614399"/>
            <a:ext cx="2896707" cy="261610"/>
          </a:xfrm>
          <a:prstGeom prst="rect">
            <a:avLst/>
          </a:prstGeom>
          <a:noFill/>
        </p:spPr>
        <p:txBody>
          <a:bodyPr wrap="square">
            <a:spAutoFit/>
          </a:bodyPr>
          <a:lstStyle/>
          <a:p>
            <a:pPr algn="r"/>
            <a:r>
              <a:rPr lang="de-DE" sz="1100" dirty="0">
                <a:solidFill>
                  <a:schemeClr val="bg2"/>
                </a:solidFill>
              </a:rPr>
              <a:t>Quinn and </a:t>
            </a:r>
            <a:r>
              <a:rPr lang="de-DE" sz="1100" dirty="0" err="1">
                <a:solidFill>
                  <a:schemeClr val="bg2"/>
                </a:solidFill>
              </a:rPr>
              <a:t>Rohrbaugh</a:t>
            </a:r>
            <a:r>
              <a:rPr lang="de-DE" sz="1100" dirty="0">
                <a:solidFill>
                  <a:schemeClr val="bg2"/>
                </a:solidFill>
              </a:rPr>
              <a:t> (1983)</a:t>
            </a:r>
          </a:p>
        </p:txBody>
      </p:sp>
      <p:sp>
        <p:nvSpPr>
          <p:cNvPr id="44" name="Pfeil: Fünfeck 43">
            <a:extLst>
              <a:ext uri="{FF2B5EF4-FFF2-40B4-BE49-F238E27FC236}">
                <a16:creationId xmlns:a16="http://schemas.microsoft.com/office/drawing/2014/main" id="{D85C37D9-25A6-32D5-FDA0-32A4594F6F44}"/>
              </a:ext>
            </a:extLst>
          </p:cNvPr>
          <p:cNvSpPr/>
          <p:nvPr/>
        </p:nvSpPr>
        <p:spPr>
          <a:xfrm>
            <a:off x="289866" y="1603077"/>
            <a:ext cx="1786070" cy="664797"/>
          </a:xfrm>
          <a:prstGeom prst="homePlate">
            <a:avLst>
              <a:gd name="adj" fmla="val 12004"/>
            </a:avLst>
          </a:prstGeom>
          <a:solidFill>
            <a:schemeClr val="tx1"/>
          </a:solidFill>
          <a:ln w="12700" algn="ctr">
            <a:noFill/>
            <a:miter lim="800000"/>
            <a:headEnd/>
            <a:tailEnd/>
          </a:ln>
          <a:effectLst/>
        </p:spPr>
        <p:txBody>
          <a:bodyPr wrap="square" lIns="108000" tIns="72000" rIns="72000" bIns="72000" anchor="ctr">
            <a:noAutofit/>
          </a:bodyPr>
          <a:lstStyle/>
          <a:p>
            <a:pPr algn="ctr">
              <a:lnSpc>
                <a:spcPct val="104000"/>
              </a:lnSpc>
            </a:pPr>
            <a:r>
              <a:rPr lang="en-US" sz="1600" b="1" dirty="0">
                <a:solidFill>
                  <a:schemeClr val="bg1"/>
                </a:solidFill>
                <a:cs typeface="Arial"/>
              </a:rPr>
              <a:t>437 </a:t>
            </a:r>
            <a:br>
              <a:rPr lang="en-US" sz="1600" b="1" dirty="0">
                <a:solidFill>
                  <a:schemeClr val="bg1"/>
                </a:solidFill>
                <a:cs typeface="Arial"/>
              </a:rPr>
            </a:br>
            <a:r>
              <a:rPr lang="en-US" sz="1600" b="1" dirty="0" err="1">
                <a:solidFill>
                  <a:schemeClr val="bg1"/>
                </a:solidFill>
                <a:cs typeface="Arial"/>
              </a:rPr>
              <a:t>Unternehmen</a:t>
            </a:r>
            <a:endParaRPr lang="en-US" sz="1600" b="1" dirty="0">
              <a:solidFill>
                <a:schemeClr val="bg1"/>
              </a:solidFill>
              <a:cs typeface="Arial"/>
            </a:endParaRPr>
          </a:p>
        </p:txBody>
      </p:sp>
      <p:sp>
        <p:nvSpPr>
          <p:cNvPr id="45" name="Pfeil: Chevron 44">
            <a:extLst>
              <a:ext uri="{FF2B5EF4-FFF2-40B4-BE49-F238E27FC236}">
                <a16:creationId xmlns:a16="http://schemas.microsoft.com/office/drawing/2014/main" id="{A8D86FC3-092F-E171-4BEA-56DBCCC380F3}"/>
              </a:ext>
            </a:extLst>
          </p:cNvPr>
          <p:cNvSpPr/>
          <p:nvPr/>
        </p:nvSpPr>
        <p:spPr>
          <a:xfrm>
            <a:off x="2075936" y="1603077"/>
            <a:ext cx="2075021" cy="664797"/>
          </a:xfrm>
          <a:prstGeom prst="chevron">
            <a:avLst>
              <a:gd name="adj" fmla="val 12004"/>
            </a:avLst>
          </a:prstGeom>
          <a:solidFill>
            <a:schemeClr val="tx1"/>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a:solidFill>
                  <a:schemeClr val="bg1"/>
                </a:solidFill>
                <a:cs typeface="Arial"/>
              </a:rPr>
              <a:t>&gt; 400.000</a:t>
            </a:r>
          </a:p>
          <a:p>
            <a:pPr algn="ctr">
              <a:lnSpc>
                <a:spcPct val="104000"/>
              </a:lnSpc>
              <a:buClrTx/>
              <a:buSzTx/>
              <a:buFontTx/>
              <a:buNone/>
            </a:pPr>
            <a:r>
              <a:rPr lang="en-US" sz="1600" b="1" dirty="0">
                <a:solidFill>
                  <a:schemeClr val="bg1"/>
                </a:solidFill>
                <a:cs typeface="Arial"/>
              </a:rPr>
              <a:t>Reviews</a:t>
            </a:r>
          </a:p>
        </p:txBody>
      </p:sp>
      <p:sp>
        <p:nvSpPr>
          <p:cNvPr id="47" name="Pfeil: Chevron 46">
            <a:extLst>
              <a:ext uri="{FF2B5EF4-FFF2-40B4-BE49-F238E27FC236}">
                <a16:creationId xmlns:a16="http://schemas.microsoft.com/office/drawing/2014/main" id="{1E109420-61CD-7701-E334-E48BBE1612D7}"/>
              </a:ext>
            </a:extLst>
          </p:cNvPr>
          <p:cNvSpPr/>
          <p:nvPr/>
        </p:nvSpPr>
        <p:spPr>
          <a:xfrm>
            <a:off x="4150958" y="1603077"/>
            <a:ext cx="2741851" cy="664797"/>
          </a:xfrm>
          <a:prstGeom prst="chevron">
            <a:avLst>
              <a:gd name="adj" fmla="val 12004"/>
            </a:avLst>
          </a:prstGeom>
          <a:solidFill>
            <a:schemeClr val="accent4"/>
          </a:solidFill>
          <a:ln w="12700" algn="ctr">
            <a:noFill/>
            <a:miter lim="800000"/>
            <a:headEnd/>
            <a:tailEnd/>
          </a:ln>
          <a:effectLst/>
        </p:spPr>
        <p:txBody>
          <a:bodyPr wrap="square" lIns="108000" tIns="72000" rIns="72000" bIns="72000" anchor="ctr">
            <a:noAutofit/>
          </a:bodyPr>
          <a:lstStyle/>
          <a:p>
            <a:pPr algn="ctr">
              <a:lnSpc>
                <a:spcPct val="104000"/>
              </a:lnSpc>
            </a:pPr>
            <a:r>
              <a:rPr lang="en-US" sz="1600" b="1" dirty="0">
                <a:solidFill>
                  <a:schemeClr val="bg1"/>
                </a:solidFill>
                <a:cs typeface="Arial"/>
              </a:rPr>
              <a:t>Natural Language Model</a:t>
            </a:r>
          </a:p>
        </p:txBody>
      </p:sp>
      <p:sp>
        <p:nvSpPr>
          <p:cNvPr id="51" name="Pfeil: Chevron 50">
            <a:extLst>
              <a:ext uri="{FF2B5EF4-FFF2-40B4-BE49-F238E27FC236}">
                <a16:creationId xmlns:a16="http://schemas.microsoft.com/office/drawing/2014/main" id="{BDA6973B-A45B-B1E6-74FA-D6FC3022F243}"/>
              </a:ext>
            </a:extLst>
          </p:cNvPr>
          <p:cNvSpPr/>
          <p:nvPr/>
        </p:nvSpPr>
        <p:spPr>
          <a:xfrm>
            <a:off x="6892809" y="1603077"/>
            <a:ext cx="4341055" cy="664797"/>
          </a:xfrm>
          <a:prstGeom prst="chevron">
            <a:avLst>
              <a:gd name="adj" fmla="val 12004"/>
            </a:avLst>
          </a:prstGeom>
          <a:solidFill>
            <a:schemeClr val="tx1"/>
          </a:solidFill>
          <a:ln w="12700" algn="ctr">
            <a:noFill/>
            <a:miter lim="800000"/>
            <a:headEnd/>
            <a:tailEnd/>
          </a:ln>
          <a:effectLst/>
        </p:spPr>
        <p:txBody>
          <a:bodyPr wrap="square" lIns="108000" tIns="72000" rIns="72000" bIns="72000" anchor="ctr">
            <a:noAutofit/>
          </a:bodyPr>
          <a:lstStyle/>
          <a:p>
            <a:pPr algn="ctr">
              <a:lnSpc>
                <a:spcPct val="104000"/>
              </a:lnSpc>
            </a:pPr>
            <a:r>
              <a:rPr lang="en-US" sz="1600" b="1" dirty="0" err="1">
                <a:solidFill>
                  <a:schemeClr val="bg1"/>
                </a:solidFill>
                <a:cs typeface="Arial"/>
              </a:rPr>
              <a:t>Kulturelle</a:t>
            </a:r>
            <a:r>
              <a:rPr lang="en-US" sz="1600" b="1" dirty="0">
                <a:solidFill>
                  <a:schemeClr val="bg1"/>
                </a:solidFill>
                <a:cs typeface="Arial"/>
              </a:rPr>
              <a:t> </a:t>
            </a:r>
            <a:r>
              <a:rPr lang="en-US" sz="1600" b="1" dirty="0" err="1">
                <a:solidFill>
                  <a:schemeClr val="bg1"/>
                </a:solidFill>
                <a:cs typeface="Arial"/>
              </a:rPr>
              <a:t>Distanz</a:t>
            </a:r>
            <a:r>
              <a:rPr lang="en-US" sz="1600" b="1" dirty="0">
                <a:solidFill>
                  <a:schemeClr val="bg1"/>
                </a:solidFill>
                <a:cs typeface="Arial"/>
              </a:rPr>
              <a:t> und das</a:t>
            </a:r>
            <a:br>
              <a:rPr lang="en-US" sz="1600" b="1" dirty="0">
                <a:solidFill>
                  <a:schemeClr val="bg1"/>
                </a:solidFill>
                <a:cs typeface="Arial"/>
              </a:rPr>
            </a:br>
            <a:r>
              <a:rPr lang="en-US" sz="1600" b="1" dirty="0">
                <a:solidFill>
                  <a:schemeClr val="bg1"/>
                </a:solidFill>
                <a:cs typeface="Arial"/>
              </a:rPr>
              <a:t>Competing Values Framework</a:t>
            </a:r>
          </a:p>
        </p:txBody>
      </p:sp>
      <p:sp>
        <p:nvSpPr>
          <p:cNvPr id="53" name="Rechteck 52">
            <a:extLst>
              <a:ext uri="{FF2B5EF4-FFF2-40B4-BE49-F238E27FC236}">
                <a16:creationId xmlns:a16="http://schemas.microsoft.com/office/drawing/2014/main" id="{B9844177-4F7C-F48F-75B1-6141544FAC37}"/>
              </a:ext>
            </a:extLst>
          </p:cNvPr>
          <p:cNvSpPr/>
          <p:nvPr/>
        </p:nvSpPr>
        <p:spPr>
          <a:xfrm rot="2265527">
            <a:off x="8607227" y="3518591"/>
            <a:ext cx="1786070" cy="2466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Distanz</a:t>
            </a:r>
          </a:p>
        </p:txBody>
      </p:sp>
    </p:spTree>
    <p:extLst>
      <p:ext uri="{BB962C8B-B14F-4D97-AF65-F5344CB8AC3E}">
        <p14:creationId xmlns:p14="http://schemas.microsoft.com/office/powerpoint/2010/main" val="40709664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9FF82-165C-DC6E-07E6-638A6086D753}"/>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1D428AB6-48F3-4DB8-E313-FE0820BD865D}"/>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47C5CBAA-FF67-A6D4-DAEE-69585EDE77F2}"/>
              </a:ext>
            </a:extLst>
          </p:cNvPr>
          <p:cNvSpPr>
            <a:spLocks noGrp="1"/>
          </p:cNvSpPr>
          <p:nvPr>
            <p:ph type="body" sz="quarter" idx="10"/>
          </p:nvPr>
        </p:nvSpPr>
        <p:spPr/>
        <p:txBody>
          <a:bodyPr/>
          <a:lstStyle/>
          <a:p>
            <a:r>
              <a:rPr lang="de-DE" dirty="0"/>
              <a:t>Das </a:t>
            </a:r>
            <a:r>
              <a:rPr lang="de-DE" dirty="0" err="1"/>
              <a:t>Competing</a:t>
            </a:r>
            <a:r>
              <a:rPr lang="de-DE" dirty="0"/>
              <a:t> Values Framework – Unternehmen im Spannungsfeld zwischen </a:t>
            </a:r>
            <a:r>
              <a:rPr lang="de-DE" dirty="0">
                <a:solidFill>
                  <a:schemeClr val="accent4"/>
                </a:solidFill>
              </a:rPr>
              <a:t>Flexibilität/Stabilität </a:t>
            </a:r>
            <a:r>
              <a:rPr lang="de-DE" dirty="0"/>
              <a:t>und </a:t>
            </a:r>
            <a:r>
              <a:rPr lang="de-DE" dirty="0">
                <a:solidFill>
                  <a:schemeClr val="accent1"/>
                </a:solidFill>
              </a:rPr>
              <a:t>internem/externen Fokus</a:t>
            </a:r>
          </a:p>
        </p:txBody>
      </p:sp>
      <p:grpSp>
        <p:nvGrpSpPr>
          <p:cNvPr id="4" name="Gruppieren 3">
            <a:extLst>
              <a:ext uri="{FF2B5EF4-FFF2-40B4-BE49-F238E27FC236}">
                <a16:creationId xmlns:a16="http://schemas.microsoft.com/office/drawing/2014/main" id="{86BCE58E-9462-451B-D267-51E086ABC715}"/>
              </a:ext>
            </a:extLst>
          </p:cNvPr>
          <p:cNvGrpSpPr/>
          <p:nvPr/>
        </p:nvGrpSpPr>
        <p:grpSpPr>
          <a:xfrm>
            <a:off x="3824764" y="2142050"/>
            <a:ext cx="3872546" cy="3289888"/>
            <a:chOff x="6281157" y="1099852"/>
            <a:chExt cx="5003270" cy="4250484"/>
          </a:xfrm>
        </p:grpSpPr>
        <p:sp>
          <p:nvSpPr>
            <p:cNvPr id="5" name="Rechteck 4">
              <a:extLst>
                <a:ext uri="{FF2B5EF4-FFF2-40B4-BE49-F238E27FC236}">
                  <a16:creationId xmlns:a16="http://schemas.microsoft.com/office/drawing/2014/main" id="{E1AE7682-A9BA-B531-0C05-5D93AAE3C738}"/>
                </a:ext>
              </a:extLst>
            </p:cNvPr>
            <p:cNvSpPr/>
            <p:nvPr/>
          </p:nvSpPr>
          <p:spPr>
            <a:xfrm>
              <a:off x="6400801" y="1247686"/>
              <a:ext cx="2305080" cy="19142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Clan</a:t>
              </a:r>
              <a:br>
                <a:rPr lang="de-CH" dirty="0">
                  <a:solidFill>
                    <a:schemeClr val="tx2"/>
                  </a:solidFill>
                </a:rPr>
              </a:br>
              <a:r>
                <a:rPr lang="de-CH" dirty="0">
                  <a:solidFill>
                    <a:schemeClr val="tx2"/>
                  </a:solidFill>
                </a:rPr>
                <a:t>(</a:t>
              </a:r>
              <a:r>
                <a:rPr lang="de-CH" dirty="0" err="1">
                  <a:solidFill>
                    <a:schemeClr val="tx2"/>
                  </a:solidFill>
                </a:rPr>
                <a:t>Collaborate</a:t>
              </a:r>
              <a:r>
                <a:rPr lang="de-CH" dirty="0">
                  <a:solidFill>
                    <a:schemeClr val="tx2"/>
                  </a:solidFill>
                </a:rPr>
                <a:t>)</a:t>
              </a:r>
            </a:p>
          </p:txBody>
        </p:sp>
        <p:sp>
          <p:nvSpPr>
            <p:cNvPr id="6" name="Rechteck 5">
              <a:extLst>
                <a:ext uri="{FF2B5EF4-FFF2-40B4-BE49-F238E27FC236}">
                  <a16:creationId xmlns:a16="http://schemas.microsoft.com/office/drawing/2014/main" id="{C6EC2731-BAAB-1155-8851-18CD77A2383C}"/>
                </a:ext>
              </a:extLst>
            </p:cNvPr>
            <p:cNvSpPr/>
            <p:nvPr/>
          </p:nvSpPr>
          <p:spPr>
            <a:xfrm>
              <a:off x="8928069" y="1247686"/>
              <a:ext cx="2305080" cy="19142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Adhocracy</a:t>
              </a:r>
              <a:br>
                <a:rPr lang="de-CH" dirty="0">
                  <a:solidFill>
                    <a:schemeClr val="tx2"/>
                  </a:solidFill>
                </a:rPr>
              </a:br>
              <a:r>
                <a:rPr lang="de-CH" dirty="0">
                  <a:solidFill>
                    <a:schemeClr val="tx2"/>
                  </a:solidFill>
                </a:rPr>
                <a:t>(Create)</a:t>
              </a:r>
            </a:p>
          </p:txBody>
        </p:sp>
        <p:sp>
          <p:nvSpPr>
            <p:cNvPr id="7" name="Rechteck 6">
              <a:extLst>
                <a:ext uri="{FF2B5EF4-FFF2-40B4-BE49-F238E27FC236}">
                  <a16:creationId xmlns:a16="http://schemas.microsoft.com/office/drawing/2014/main" id="{8D8B157A-CF84-E041-CB0E-A2B5B97ACA46}"/>
                </a:ext>
              </a:extLst>
            </p:cNvPr>
            <p:cNvSpPr/>
            <p:nvPr/>
          </p:nvSpPr>
          <p:spPr>
            <a:xfrm>
              <a:off x="8928070" y="3328815"/>
              <a:ext cx="2305080" cy="191425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Market</a:t>
              </a:r>
              <a:br>
                <a:rPr lang="de-CH" dirty="0">
                  <a:solidFill>
                    <a:schemeClr val="tx2"/>
                  </a:solidFill>
                </a:rPr>
              </a:br>
              <a:r>
                <a:rPr lang="de-CH" dirty="0">
                  <a:solidFill>
                    <a:schemeClr val="tx2"/>
                  </a:solidFill>
                </a:rPr>
                <a:t>(</a:t>
              </a:r>
              <a:r>
                <a:rPr lang="de-CH" dirty="0" err="1">
                  <a:solidFill>
                    <a:schemeClr val="tx2"/>
                  </a:solidFill>
                </a:rPr>
                <a:t>Compete</a:t>
              </a:r>
              <a:r>
                <a:rPr lang="de-CH" dirty="0">
                  <a:solidFill>
                    <a:schemeClr val="tx2"/>
                  </a:solidFill>
                </a:rPr>
                <a:t>)</a:t>
              </a:r>
            </a:p>
          </p:txBody>
        </p:sp>
        <p:sp>
          <p:nvSpPr>
            <p:cNvPr id="8" name="Rechteck 7">
              <a:extLst>
                <a:ext uri="{FF2B5EF4-FFF2-40B4-BE49-F238E27FC236}">
                  <a16:creationId xmlns:a16="http://schemas.microsoft.com/office/drawing/2014/main" id="{17ED833A-08C9-E1D2-4A4B-739A6E17164D}"/>
                </a:ext>
              </a:extLst>
            </p:cNvPr>
            <p:cNvSpPr/>
            <p:nvPr/>
          </p:nvSpPr>
          <p:spPr>
            <a:xfrm>
              <a:off x="6400801" y="3328815"/>
              <a:ext cx="2305080" cy="19142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Hierarchy</a:t>
              </a:r>
              <a:br>
                <a:rPr lang="de-CH" dirty="0">
                  <a:solidFill>
                    <a:schemeClr val="tx2"/>
                  </a:solidFill>
                </a:rPr>
              </a:br>
              <a:r>
                <a:rPr lang="de-CH" dirty="0">
                  <a:solidFill>
                    <a:schemeClr val="tx2"/>
                  </a:solidFill>
                </a:rPr>
                <a:t>(Control)</a:t>
              </a:r>
            </a:p>
          </p:txBody>
        </p:sp>
        <p:grpSp>
          <p:nvGrpSpPr>
            <p:cNvPr id="9" name="Gruppieren 8">
              <a:extLst>
                <a:ext uri="{FF2B5EF4-FFF2-40B4-BE49-F238E27FC236}">
                  <a16:creationId xmlns:a16="http://schemas.microsoft.com/office/drawing/2014/main" id="{C542443E-7B30-8726-B7E9-A69B8B020388}"/>
                </a:ext>
              </a:extLst>
            </p:cNvPr>
            <p:cNvGrpSpPr/>
            <p:nvPr/>
          </p:nvGrpSpPr>
          <p:grpSpPr>
            <a:xfrm>
              <a:off x="6281157" y="1099852"/>
              <a:ext cx="5003270" cy="4250484"/>
              <a:chOff x="6281157" y="1099852"/>
              <a:chExt cx="5003270" cy="4250484"/>
            </a:xfrm>
          </p:grpSpPr>
          <p:sp>
            <p:nvSpPr>
              <p:cNvPr id="10" name="Pfeil: nach rechts 9">
                <a:extLst>
                  <a:ext uri="{FF2B5EF4-FFF2-40B4-BE49-F238E27FC236}">
                    <a16:creationId xmlns:a16="http://schemas.microsoft.com/office/drawing/2014/main" id="{F2457447-3657-7E00-D664-B031BE44217E}"/>
                  </a:ext>
                </a:extLst>
              </p:cNvPr>
              <p:cNvSpPr/>
              <p:nvPr/>
            </p:nvSpPr>
            <p:spPr>
              <a:xfrm>
                <a:off x="8221055" y="2975297"/>
                <a:ext cx="30633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1" name="Pfeil: nach rechts 10">
                <a:extLst>
                  <a:ext uri="{FF2B5EF4-FFF2-40B4-BE49-F238E27FC236}">
                    <a16:creationId xmlns:a16="http://schemas.microsoft.com/office/drawing/2014/main" id="{602BF466-BB42-C7B8-3533-969040E01C54}"/>
                  </a:ext>
                </a:extLst>
              </p:cNvPr>
              <p:cNvSpPr/>
              <p:nvPr/>
            </p:nvSpPr>
            <p:spPr>
              <a:xfrm rot="10800000">
                <a:off x="6281157" y="2975296"/>
                <a:ext cx="2805900"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2" name="Pfeil: nach rechts 11">
                <a:extLst>
                  <a:ext uri="{FF2B5EF4-FFF2-40B4-BE49-F238E27FC236}">
                    <a16:creationId xmlns:a16="http://schemas.microsoft.com/office/drawing/2014/main" id="{212FF31E-9E46-5143-2E8B-A81FA15418DF}"/>
                  </a:ext>
                </a:extLst>
              </p:cNvPr>
              <p:cNvSpPr/>
              <p:nvPr/>
            </p:nvSpPr>
            <p:spPr>
              <a:xfrm rot="16200000">
                <a:off x="7458939" y="2187805"/>
                <a:ext cx="27160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Pfeil: nach rechts 12">
                <a:extLst>
                  <a:ext uri="{FF2B5EF4-FFF2-40B4-BE49-F238E27FC236}">
                    <a16:creationId xmlns:a16="http://schemas.microsoft.com/office/drawing/2014/main" id="{E784C79A-8D67-F8CA-C0BA-4BA081C0F604}"/>
                  </a:ext>
                </a:extLst>
              </p:cNvPr>
              <p:cNvSpPr/>
              <p:nvPr/>
            </p:nvSpPr>
            <p:spPr>
              <a:xfrm rot="5400000">
                <a:off x="7757664" y="4020942"/>
                <a:ext cx="211862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grpSp>
      <p:sp>
        <p:nvSpPr>
          <p:cNvPr id="25" name="Rechteck 24">
            <a:extLst>
              <a:ext uri="{FF2B5EF4-FFF2-40B4-BE49-F238E27FC236}">
                <a16:creationId xmlns:a16="http://schemas.microsoft.com/office/drawing/2014/main" id="{CA143573-572B-D7B5-F419-9BE7B86FB369}"/>
              </a:ext>
            </a:extLst>
          </p:cNvPr>
          <p:cNvSpPr/>
          <p:nvPr/>
        </p:nvSpPr>
        <p:spPr>
          <a:xfrm>
            <a:off x="288925" y="1620299"/>
            <a:ext cx="3270960" cy="162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a:solidFill>
                  <a:schemeClr val="tx1"/>
                </a:solidFill>
              </a:rPr>
              <a:t>Clan (</a:t>
            </a:r>
            <a:r>
              <a:rPr lang="de-CH" sz="1400" b="1" dirty="0" err="1">
                <a:solidFill>
                  <a:schemeClr val="tx1"/>
                </a:solidFill>
              </a:rPr>
              <a:t>Collaborate</a:t>
            </a:r>
            <a:r>
              <a:rPr lang="de-CH" sz="1400" b="1" dirty="0">
                <a:solidFill>
                  <a:schemeClr val="tx1"/>
                </a:solidFill>
              </a:rPr>
              <a:t>):</a:t>
            </a:r>
            <a:br>
              <a:rPr lang="de-CH" sz="1400" b="1" dirty="0">
                <a:solidFill>
                  <a:schemeClr val="tx2"/>
                </a:solidFill>
              </a:rPr>
            </a:br>
            <a:endParaRPr lang="de-CH" sz="1400" b="1" dirty="0">
              <a:solidFill>
                <a:schemeClr val="tx2"/>
              </a:solidFill>
            </a:endParaRPr>
          </a:p>
          <a:p>
            <a:r>
              <a:rPr lang="de-DE" sz="1400" b="1" dirty="0">
                <a:solidFill>
                  <a:srgbClr val="6C6C6C"/>
                </a:solidFill>
              </a:rPr>
              <a:t>Merkmale: </a:t>
            </a:r>
            <a:r>
              <a:rPr lang="de-DE" sz="1400" dirty="0">
                <a:solidFill>
                  <a:srgbClr val="6C6C6C"/>
                </a:solidFill>
              </a:rPr>
              <a:t>Familiäres, unterstützendes Klima, starke Teamorientierung, Betonung von Beteiligung und Entwicklung</a:t>
            </a:r>
            <a:endParaRPr lang="de-CH" sz="1400" dirty="0">
              <a:solidFill>
                <a:srgbClr val="6C6C6C"/>
              </a:solidFill>
            </a:endParaRPr>
          </a:p>
        </p:txBody>
      </p:sp>
      <p:sp>
        <p:nvSpPr>
          <p:cNvPr id="26" name="Rechteck 25">
            <a:extLst>
              <a:ext uri="{FF2B5EF4-FFF2-40B4-BE49-F238E27FC236}">
                <a16:creationId xmlns:a16="http://schemas.microsoft.com/office/drawing/2014/main" id="{BF606994-2BF4-FFEA-69A7-B144BA107556}"/>
              </a:ext>
            </a:extLst>
          </p:cNvPr>
          <p:cNvSpPr/>
          <p:nvPr/>
        </p:nvSpPr>
        <p:spPr>
          <a:xfrm>
            <a:off x="8044638" y="1608045"/>
            <a:ext cx="3188512" cy="1633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err="1">
                <a:solidFill>
                  <a:schemeClr val="tx1"/>
                </a:solidFill>
              </a:rPr>
              <a:t>Adhocracy</a:t>
            </a:r>
            <a:r>
              <a:rPr lang="de-CH" sz="1400" b="1" dirty="0">
                <a:solidFill>
                  <a:schemeClr val="tx1"/>
                </a:solidFill>
              </a:rPr>
              <a:t> (Create):</a:t>
            </a:r>
            <a:br>
              <a:rPr lang="de-CH" sz="1400" b="1" dirty="0">
                <a:solidFill>
                  <a:schemeClr val="tx2"/>
                </a:solidFill>
              </a:rPr>
            </a:br>
            <a:endParaRPr lang="de-CH" sz="1400" b="1" dirty="0">
              <a:solidFill>
                <a:schemeClr val="tx2"/>
              </a:solidFill>
            </a:endParaRPr>
          </a:p>
          <a:p>
            <a:r>
              <a:rPr lang="de-DE" sz="1400" b="1" dirty="0">
                <a:solidFill>
                  <a:srgbClr val="6C6C6C"/>
                </a:solidFill>
              </a:rPr>
              <a:t>Merkmale: </a:t>
            </a:r>
            <a:r>
              <a:rPr lang="de-DE" sz="1400" dirty="0">
                <a:solidFill>
                  <a:srgbClr val="6C6C6C"/>
                </a:solidFill>
              </a:rPr>
              <a:t>Innovationsorientiert, risikofreudig, fördert Eigeninitiative und Experimente</a:t>
            </a:r>
          </a:p>
        </p:txBody>
      </p:sp>
      <p:sp>
        <p:nvSpPr>
          <p:cNvPr id="27" name="Rechteck 26">
            <a:extLst>
              <a:ext uri="{FF2B5EF4-FFF2-40B4-BE49-F238E27FC236}">
                <a16:creationId xmlns:a16="http://schemas.microsoft.com/office/drawing/2014/main" id="{8707D1F3-4AB8-9D7F-0E08-567ADB504EF0}"/>
              </a:ext>
            </a:extLst>
          </p:cNvPr>
          <p:cNvSpPr/>
          <p:nvPr/>
        </p:nvSpPr>
        <p:spPr>
          <a:xfrm>
            <a:off x="288925" y="4223950"/>
            <a:ext cx="3270960" cy="162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err="1">
                <a:solidFill>
                  <a:schemeClr val="tx1"/>
                </a:solidFill>
              </a:rPr>
              <a:t>Hierarchy</a:t>
            </a:r>
            <a:r>
              <a:rPr lang="de-CH" sz="1400" b="1" dirty="0">
                <a:solidFill>
                  <a:schemeClr val="tx1"/>
                </a:solidFill>
              </a:rPr>
              <a:t> (Control):</a:t>
            </a:r>
            <a:br>
              <a:rPr lang="de-CH" sz="1400" b="1" dirty="0">
                <a:solidFill>
                  <a:schemeClr val="tx2"/>
                </a:solidFill>
              </a:rPr>
            </a:br>
            <a:br>
              <a:rPr lang="de-CH" sz="1400" b="1" dirty="0">
                <a:solidFill>
                  <a:schemeClr val="tx2"/>
                </a:solidFill>
              </a:rPr>
            </a:br>
            <a:r>
              <a:rPr lang="de-DE" sz="1400" b="1" dirty="0">
                <a:solidFill>
                  <a:srgbClr val="6C6C6C"/>
                </a:solidFill>
              </a:rPr>
              <a:t>Merkmale: </a:t>
            </a:r>
            <a:r>
              <a:rPr lang="de-DE" sz="1400" dirty="0">
                <a:solidFill>
                  <a:srgbClr val="6C6C6C"/>
                </a:solidFill>
              </a:rPr>
              <a:t>Struktur, klare Prozesse, formale Regeln und Verantwortlichkeiten</a:t>
            </a:r>
            <a:endParaRPr lang="de-CH" sz="1400" dirty="0">
              <a:solidFill>
                <a:srgbClr val="6C6C6C"/>
              </a:solidFill>
            </a:endParaRPr>
          </a:p>
        </p:txBody>
      </p:sp>
      <p:sp>
        <p:nvSpPr>
          <p:cNvPr id="28" name="Rechteck 27">
            <a:extLst>
              <a:ext uri="{FF2B5EF4-FFF2-40B4-BE49-F238E27FC236}">
                <a16:creationId xmlns:a16="http://schemas.microsoft.com/office/drawing/2014/main" id="{6F99191F-87FE-42E6-6977-9587C08E88EC}"/>
              </a:ext>
            </a:extLst>
          </p:cNvPr>
          <p:cNvSpPr/>
          <p:nvPr/>
        </p:nvSpPr>
        <p:spPr>
          <a:xfrm>
            <a:off x="8044638" y="4223949"/>
            <a:ext cx="3188511" cy="161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a:solidFill>
                  <a:schemeClr val="tx1"/>
                </a:solidFill>
              </a:rPr>
              <a:t>Market (</a:t>
            </a:r>
            <a:r>
              <a:rPr lang="de-CH" sz="1400" b="1" dirty="0" err="1">
                <a:solidFill>
                  <a:schemeClr val="tx1"/>
                </a:solidFill>
              </a:rPr>
              <a:t>Compete</a:t>
            </a:r>
            <a:r>
              <a:rPr lang="de-CH" sz="1400" b="1" dirty="0">
                <a:solidFill>
                  <a:schemeClr val="tx1"/>
                </a:solidFill>
              </a:rPr>
              <a:t>):</a:t>
            </a:r>
            <a:br>
              <a:rPr lang="de-CH" sz="1400" b="1" dirty="0">
                <a:solidFill>
                  <a:schemeClr val="tx1"/>
                </a:solidFill>
              </a:rPr>
            </a:br>
            <a:endParaRPr lang="de-CH" sz="1400" b="1" dirty="0">
              <a:solidFill>
                <a:schemeClr val="tx1"/>
              </a:solidFill>
            </a:endParaRPr>
          </a:p>
          <a:p>
            <a:r>
              <a:rPr lang="de-DE" sz="1400" b="1" dirty="0">
                <a:solidFill>
                  <a:srgbClr val="6C6C6C"/>
                </a:solidFill>
              </a:rPr>
              <a:t>Merkmale: </a:t>
            </a:r>
            <a:r>
              <a:rPr lang="de-DE" sz="1400" dirty="0">
                <a:solidFill>
                  <a:srgbClr val="6C6C6C"/>
                </a:solidFill>
              </a:rPr>
              <a:t>Wettbewerbsbetont, ergebnisorientiert, klar definierte Ziele und Kennzahlen</a:t>
            </a:r>
            <a:endParaRPr lang="de-CH" sz="1400" dirty="0">
              <a:solidFill>
                <a:srgbClr val="6C6C6C"/>
              </a:solidFill>
            </a:endParaRPr>
          </a:p>
        </p:txBody>
      </p:sp>
    </p:spTree>
    <p:extLst>
      <p:ext uri="{BB962C8B-B14F-4D97-AF65-F5344CB8AC3E}">
        <p14:creationId xmlns:p14="http://schemas.microsoft.com/office/powerpoint/2010/main" val="42638031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E96032B2-3997-87F2-E376-60C5A8F2E72D}"/>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FACF970C-2944-EEAB-BDDD-2CC19FCF327B}"/>
              </a:ext>
            </a:extLst>
          </p:cNvPr>
          <p:cNvSpPr>
            <a:spLocks noGrp="1"/>
          </p:cNvSpPr>
          <p:nvPr>
            <p:ph type="body" sz="quarter" idx="10"/>
          </p:nvPr>
        </p:nvSpPr>
        <p:spPr/>
        <p:txBody>
          <a:bodyPr/>
          <a:lstStyle/>
          <a:p>
            <a:r>
              <a:rPr lang="de-DE" dirty="0"/>
              <a:t>Glassdoor-Reviews und ihre Einordnung ins </a:t>
            </a:r>
            <a:r>
              <a:rPr lang="de-DE" dirty="0" err="1"/>
              <a:t>Competing</a:t>
            </a:r>
            <a:r>
              <a:rPr lang="de-DE" dirty="0"/>
              <a:t> Values Framework</a:t>
            </a:r>
          </a:p>
        </p:txBody>
      </p:sp>
      <p:grpSp>
        <p:nvGrpSpPr>
          <p:cNvPr id="4" name="Gruppieren 3">
            <a:extLst>
              <a:ext uri="{FF2B5EF4-FFF2-40B4-BE49-F238E27FC236}">
                <a16:creationId xmlns:a16="http://schemas.microsoft.com/office/drawing/2014/main" id="{B2281835-BA70-6833-5B78-6B8DEECB7A9A}"/>
              </a:ext>
            </a:extLst>
          </p:cNvPr>
          <p:cNvGrpSpPr/>
          <p:nvPr/>
        </p:nvGrpSpPr>
        <p:grpSpPr>
          <a:xfrm>
            <a:off x="3824764" y="2142050"/>
            <a:ext cx="3872546" cy="3289888"/>
            <a:chOff x="6281157" y="1099852"/>
            <a:chExt cx="5003270" cy="4250484"/>
          </a:xfrm>
        </p:grpSpPr>
        <p:sp>
          <p:nvSpPr>
            <p:cNvPr id="5" name="Rechteck 4">
              <a:extLst>
                <a:ext uri="{FF2B5EF4-FFF2-40B4-BE49-F238E27FC236}">
                  <a16:creationId xmlns:a16="http://schemas.microsoft.com/office/drawing/2014/main" id="{B52116DF-598B-3CEF-5D8D-4FD34176C1D9}"/>
                </a:ext>
              </a:extLst>
            </p:cNvPr>
            <p:cNvSpPr/>
            <p:nvPr/>
          </p:nvSpPr>
          <p:spPr>
            <a:xfrm>
              <a:off x="6400801" y="1247686"/>
              <a:ext cx="2305080" cy="191425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Clan</a:t>
              </a:r>
              <a:br>
                <a:rPr lang="de-CH" dirty="0">
                  <a:solidFill>
                    <a:schemeClr val="tx2"/>
                  </a:solidFill>
                </a:rPr>
              </a:br>
              <a:r>
                <a:rPr lang="de-CH" dirty="0">
                  <a:solidFill>
                    <a:schemeClr val="tx2"/>
                  </a:solidFill>
                </a:rPr>
                <a:t>(</a:t>
              </a:r>
              <a:r>
                <a:rPr lang="de-CH" dirty="0" err="1">
                  <a:solidFill>
                    <a:schemeClr val="tx2"/>
                  </a:solidFill>
                </a:rPr>
                <a:t>Collaborate</a:t>
              </a:r>
              <a:r>
                <a:rPr lang="de-CH" dirty="0">
                  <a:solidFill>
                    <a:schemeClr val="tx2"/>
                  </a:solidFill>
                </a:rPr>
                <a:t>)</a:t>
              </a:r>
            </a:p>
          </p:txBody>
        </p:sp>
        <p:sp>
          <p:nvSpPr>
            <p:cNvPr id="6" name="Rechteck 5">
              <a:extLst>
                <a:ext uri="{FF2B5EF4-FFF2-40B4-BE49-F238E27FC236}">
                  <a16:creationId xmlns:a16="http://schemas.microsoft.com/office/drawing/2014/main" id="{5D5CCB36-C70B-F1D4-3254-58C8EC7E4D18}"/>
                </a:ext>
              </a:extLst>
            </p:cNvPr>
            <p:cNvSpPr/>
            <p:nvPr/>
          </p:nvSpPr>
          <p:spPr>
            <a:xfrm>
              <a:off x="8928069" y="1247686"/>
              <a:ext cx="2305080" cy="191425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Adhocracy</a:t>
              </a:r>
              <a:br>
                <a:rPr lang="de-CH" dirty="0">
                  <a:solidFill>
                    <a:schemeClr val="tx2"/>
                  </a:solidFill>
                </a:rPr>
              </a:br>
              <a:r>
                <a:rPr lang="de-CH" dirty="0">
                  <a:solidFill>
                    <a:schemeClr val="tx2"/>
                  </a:solidFill>
                </a:rPr>
                <a:t>(Create)</a:t>
              </a:r>
            </a:p>
          </p:txBody>
        </p:sp>
        <p:sp>
          <p:nvSpPr>
            <p:cNvPr id="7" name="Rechteck 6">
              <a:extLst>
                <a:ext uri="{FF2B5EF4-FFF2-40B4-BE49-F238E27FC236}">
                  <a16:creationId xmlns:a16="http://schemas.microsoft.com/office/drawing/2014/main" id="{79A833B2-0E15-AD9C-4905-9B4758E285DC}"/>
                </a:ext>
              </a:extLst>
            </p:cNvPr>
            <p:cNvSpPr/>
            <p:nvPr/>
          </p:nvSpPr>
          <p:spPr>
            <a:xfrm>
              <a:off x="8928070" y="3328815"/>
              <a:ext cx="2305080" cy="1914258"/>
            </a:xfrm>
            <a:prstGeom prst="rect">
              <a:avLst/>
            </a:pr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a:solidFill>
                    <a:schemeClr val="tx2"/>
                  </a:solidFill>
                </a:rPr>
                <a:t>Market</a:t>
              </a:r>
              <a:br>
                <a:rPr lang="de-CH" dirty="0">
                  <a:solidFill>
                    <a:schemeClr val="tx2"/>
                  </a:solidFill>
                </a:rPr>
              </a:br>
              <a:r>
                <a:rPr lang="de-CH" dirty="0">
                  <a:solidFill>
                    <a:schemeClr val="tx2"/>
                  </a:solidFill>
                </a:rPr>
                <a:t>(</a:t>
              </a:r>
              <a:r>
                <a:rPr lang="de-CH" dirty="0" err="1">
                  <a:solidFill>
                    <a:schemeClr val="tx2"/>
                  </a:solidFill>
                </a:rPr>
                <a:t>Compete</a:t>
              </a:r>
              <a:r>
                <a:rPr lang="de-CH" dirty="0">
                  <a:solidFill>
                    <a:schemeClr val="tx2"/>
                  </a:solidFill>
                </a:rPr>
                <a:t>)</a:t>
              </a:r>
            </a:p>
          </p:txBody>
        </p:sp>
        <p:sp>
          <p:nvSpPr>
            <p:cNvPr id="8" name="Rechteck 7">
              <a:extLst>
                <a:ext uri="{FF2B5EF4-FFF2-40B4-BE49-F238E27FC236}">
                  <a16:creationId xmlns:a16="http://schemas.microsoft.com/office/drawing/2014/main" id="{F63BA721-0583-DA9C-926E-A46EF18A00AC}"/>
                </a:ext>
              </a:extLst>
            </p:cNvPr>
            <p:cNvSpPr/>
            <p:nvPr/>
          </p:nvSpPr>
          <p:spPr>
            <a:xfrm>
              <a:off x="6400801" y="3328815"/>
              <a:ext cx="2305080" cy="19142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dirty="0" err="1">
                  <a:solidFill>
                    <a:schemeClr val="tx2"/>
                  </a:solidFill>
                </a:rPr>
                <a:t>Hierarchy</a:t>
              </a:r>
              <a:br>
                <a:rPr lang="de-CH" dirty="0">
                  <a:solidFill>
                    <a:schemeClr val="tx2"/>
                  </a:solidFill>
                </a:rPr>
              </a:br>
              <a:r>
                <a:rPr lang="de-CH" dirty="0">
                  <a:solidFill>
                    <a:schemeClr val="tx2"/>
                  </a:solidFill>
                </a:rPr>
                <a:t>(Control)</a:t>
              </a:r>
            </a:p>
          </p:txBody>
        </p:sp>
        <p:grpSp>
          <p:nvGrpSpPr>
            <p:cNvPr id="9" name="Gruppieren 8">
              <a:extLst>
                <a:ext uri="{FF2B5EF4-FFF2-40B4-BE49-F238E27FC236}">
                  <a16:creationId xmlns:a16="http://schemas.microsoft.com/office/drawing/2014/main" id="{5337E3F5-CF2E-B35E-2739-074044314BD9}"/>
                </a:ext>
              </a:extLst>
            </p:cNvPr>
            <p:cNvGrpSpPr/>
            <p:nvPr/>
          </p:nvGrpSpPr>
          <p:grpSpPr>
            <a:xfrm>
              <a:off x="6281157" y="1099852"/>
              <a:ext cx="5003270" cy="4250484"/>
              <a:chOff x="6281157" y="1099852"/>
              <a:chExt cx="5003270" cy="4250484"/>
            </a:xfrm>
          </p:grpSpPr>
          <p:sp>
            <p:nvSpPr>
              <p:cNvPr id="10" name="Pfeil: nach rechts 9">
                <a:extLst>
                  <a:ext uri="{FF2B5EF4-FFF2-40B4-BE49-F238E27FC236}">
                    <a16:creationId xmlns:a16="http://schemas.microsoft.com/office/drawing/2014/main" id="{44987FE9-6C1C-DC37-4C26-92BA0C71A461}"/>
                  </a:ext>
                </a:extLst>
              </p:cNvPr>
              <p:cNvSpPr/>
              <p:nvPr/>
            </p:nvSpPr>
            <p:spPr>
              <a:xfrm>
                <a:off x="8221055" y="2975297"/>
                <a:ext cx="30633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1" name="Pfeil: nach rechts 10">
                <a:extLst>
                  <a:ext uri="{FF2B5EF4-FFF2-40B4-BE49-F238E27FC236}">
                    <a16:creationId xmlns:a16="http://schemas.microsoft.com/office/drawing/2014/main" id="{F054AB07-1B8B-EDAF-202B-521BEBC60475}"/>
                  </a:ext>
                </a:extLst>
              </p:cNvPr>
              <p:cNvSpPr/>
              <p:nvPr/>
            </p:nvSpPr>
            <p:spPr>
              <a:xfrm rot="10800000">
                <a:off x="6281157" y="2975296"/>
                <a:ext cx="2805900"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2" name="Pfeil: nach rechts 11">
                <a:extLst>
                  <a:ext uri="{FF2B5EF4-FFF2-40B4-BE49-F238E27FC236}">
                    <a16:creationId xmlns:a16="http://schemas.microsoft.com/office/drawing/2014/main" id="{9C8C8C5C-676A-3A4C-7149-A1491DBBD2E0}"/>
                  </a:ext>
                </a:extLst>
              </p:cNvPr>
              <p:cNvSpPr/>
              <p:nvPr/>
            </p:nvSpPr>
            <p:spPr>
              <a:xfrm rot="16200000">
                <a:off x="7458939" y="2187805"/>
                <a:ext cx="271607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sp>
            <p:nvSpPr>
              <p:cNvPr id="13" name="Pfeil: nach rechts 12">
                <a:extLst>
                  <a:ext uri="{FF2B5EF4-FFF2-40B4-BE49-F238E27FC236}">
                    <a16:creationId xmlns:a16="http://schemas.microsoft.com/office/drawing/2014/main" id="{853D868E-2E28-B917-CDAB-CD4D8C3E6ADF}"/>
                  </a:ext>
                </a:extLst>
              </p:cNvPr>
              <p:cNvSpPr/>
              <p:nvPr/>
            </p:nvSpPr>
            <p:spPr>
              <a:xfrm rot="5400000">
                <a:off x="7757664" y="4020942"/>
                <a:ext cx="2118622" cy="540166"/>
              </a:xfrm>
              <a:prstGeom prst="rightArrow">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de-CH"/>
              </a:p>
            </p:txBody>
          </p:sp>
        </p:grpSp>
      </p:grpSp>
      <p:sp>
        <p:nvSpPr>
          <p:cNvPr id="25" name="Rechteck 24">
            <a:extLst>
              <a:ext uri="{FF2B5EF4-FFF2-40B4-BE49-F238E27FC236}">
                <a16:creationId xmlns:a16="http://schemas.microsoft.com/office/drawing/2014/main" id="{20E71442-5826-8A05-C7D7-A644AC2A2D40}"/>
              </a:ext>
            </a:extLst>
          </p:cNvPr>
          <p:cNvSpPr/>
          <p:nvPr/>
        </p:nvSpPr>
        <p:spPr>
          <a:xfrm>
            <a:off x="288925" y="1620299"/>
            <a:ext cx="3270960" cy="162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a:solidFill>
                  <a:schemeClr val="tx1"/>
                </a:solidFill>
              </a:rPr>
              <a:t>Clan (</a:t>
            </a:r>
            <a:r>
              <a:rPr lang="de-CH" sz="1400" b="1" dirty="0" err="1">
                <a:solidFill>
                  <a:schemeClr val="tx1"/>
                </a:solidFill>
              </a:rPr>
              <a:t>Collaborate</a:t>
            </a:r>
            <a:r>
              <a:rPr lang="de-CH" sz="1400" b="1" dirty="0">
                <a:solidFill>
                  <a:schemeClr val="tx1"/>
                </a:solidFill>
              </a:rPr>
              <a:t>):</a:t>
            </a:r>
            <a:br>
              <a:rPr lang="de-CH" sz="1400" b="1" dirty="0">
                <a:solidFill>
                  <a:schemeClr val="tx2"/>
                </a:solidFill>
              </a:rPr>
            </a:br>
            <a:endParaRPr lang="de-CH" sz="1400" b="1" dirty="0">
              <a:solidFill>
                <a:schemeClr val="tx2"/>
              </a:solidFill>
            </a:endParaRPr>
          </a:p>
          <a:p>
            <a:r>
              <a:rPr lang="en-US" sz="1400" dirty="0">
                <a:solidFill>
                  <a:srgbClr val="6C6C6C"/>
                </a:solidFill>
              </a:rPr>
              <a:t>“amazing work life balance, 1 on 1 sales training, friendly work environment, and […]. The </a:t>
            </a:r>
            <a:r>
              <a:rPr lang="en-US" sz="1400" b="1" dirty="0">
                <a:solidFill>
                  <a:srgbClr val="6C6C6C"/>
                </a:solidFill>
              </a:rPr>
              <a:t>people here are very nice</a:t>
            </a:r>
            <a:r>
              <a:rPr lang="en-US" sz="1400" dirty="0">
                <a:solidFill>
                  <a:srgbClr val="6C6C6C"/>
                </a:solidFill>
              </a:rPr>
              <a:t> and the ages of everyone varies from mid twenties and up in a balanced matter. everyone here wants to succeed and that </a:t>
            </a:r>
            <a:r>
              <a:rPr lang="en-US" sz="1400" b="1" dirty="0">
                <a:solidFill>
                  <a:srgbClr val="6C6C6C"/>
                </a:solidFill>
              </a:rPr>
              <a:t>energy is passed on</a:t>
            </a:r>
            <a:r>
              <a:rPr lang="en-US" sz="1400" dirty="0">
                <a:solidFill>
                  <a:srgbClr val="6C6C6C"/>
                </a:solidFill>
              </a:rPr>
              <a:t> to all employees.”</a:t>
            </a:r>
            <a:endParaRPr lang="de-CH" sz="1400" dirty="0">
              <a:solidFill>
                <a:srgbClr val="6C6C6C"/>
              </a:solidFill>
            </a:endParaRPr>
          </a:p>
        </p:txBody>
      </p:sp>
      <p:sp>
        <p:nvSpPr>
          <p:cNvPr id="26" name="Rechteck 25">
            <a:extLst>
              <a:ext uri="{FF2B5EF4-FFF2-40B4-BE49-F238E27FC236}">
                <a16:creationId xmlns:a16="http://schemas.microsoft.com/office/drawing/2014/main" id="{5897776A-A9AD-961B-F38B-11C050AE5DF8}"/>
              </a:ext>
            </a:extLst>
          </p:cNvPr>
          <p:cNvSpPr/>
          <p:nvPr/>
        </p:nvSpPr>
        <p:spPr>
          <a:xfrm>
            <a:off x="8044638" y="1608045"/>
            <a:ext cx="3188512" cy="1633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err="1">
                <a:solidFill>
                  <a:schemeClr val="tx1"/>
                </a:solidFill>
              </a:rPr>
              <a:t>Adhocracy</a:t>
            </a:r>
            <a:r>
              <a:rPr lang="de-CH" sz="1400" b="1" dirty="0">
                <a:solidFill>
                  <a:schemeClr val="tx1"/>
                </a:solidFill>
              </a:rPr>
              <a:t> (Create):</a:t>
            </a:r>
            <a:br>
              <a:rPr lang="de-CH" sz="1400" b="1" dirty="0">
                <a:solidFill>
                  <a:schemeClr val="tx2"/>
                </a:solidFill>
              </a:rPr>
            </a:br>
            <a:endParaRPr lang="de-CH" sz="1400" b="1" dirty="0">
              <a:solidFill>
                <a:schemeClr val="tx2"/>
              </a:solidFill>
            </a:endParaRPr>
          </a:p>
          <a:p>
            <a:r>
              <a:rPr lang="en-US" sz="1400" dirty="0">
                <a:solidFill>
                  <a:srgbClr val="6C6C6C"/>
                </a:solidFill>
              </a:rPr>
              <a:t>“fast paced, </a:t>
            </a:r>
            <a:r>
              <a:rPr lang="en-US" sz="1400" b="1" dirty="0">
                <a:solidFill>
                  <a:srgbClr val="6C6C6C"/>
                </a:solidFill>
              </a:rPr>
              <a:t>new technology</a:t>
            </a:r>
            <a:r>
              <a:rPr lang="en-US" sz="1400" dirty="0">
                <a:solidFill>
                  <a:srgbClr val="6C6C6C"/>
                </a:solidFill>
              </a:rPr>
              <a:t>, exciting opportunities and ability to </a:t>
            </a:r>
            <a:r>
              <a:rPr lang="en-US" sz="1400" b="1" dirty="0">
                <a:solidFill>
                  <a:srgbClr val="6C6C6C"/>
                </a:solidFill>
              </a:rPr>
              <a:t>try new and different things</a:t>
            </a:r>
            <a:r>
              <a:rPr lang="en-US" sz="1400" dirty="0">
                <a:solidFill>
                  <a:srgbClr val="6C6C6C"/>
                </a:solidFill>
              </a:rPr>
              <a:t>, support from management and colleagues constant re orgs […]”</a:t>
            </a:r>
            <a:endParaRPr lang="de-CH" sz="1400" dirty="0">
              <a:solidFill>
                <a:srgbClr val="6C6C6C"/>
              </a:solidFill>
            </a:endParaRPr>
          </a:p>
        </p:txBody>
      </p:sp>
      <p:sp>
        <p:nvSpPr>
          <p:cNvPr id="27" name="Rechteck 26">
            <a:extLst>
              <a:ext uri="{FF2B5EF4-FFF2-40B4-BE49-F238E27FC236}">
                <a16:creationId xmlns:a16="http://schemas.microsoft.com/office/drawing/2014/main" id="{398787FA-6C1B-E9E9-7968-144D24A1D52F}"/>
              </a:ext>
            </a:extLst>
          </p:cNvPr>
          <p:cNvSpPr/>
          <p:nvPr/>
        </p:nvSpPr>
        <p:spPr>
          <a:xfrm>
            <a:off x="288925" y="4223950"/>
            <a:ext cx="3270960" cy="1621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err="1">
                <a:solidFill>
                  <a:schemeClr val="tx1"/>
                </a:solidFill>
              </a:rPr>
              <a:t>Hierarchy</a:t>
            </a:r>
            <a:r>
              <a:rPr lang="de-CH" sz="1400" b="1" dirty="0">
                <a:solidFill>
                  <a:schemeClr val="tx1"/>
                </a:solidFill>
              </a:rPr>
              <a:t> (Control):</a:t>
            </a:r>
            <a:br>
              <a:rPr lang="de-CH" sz="1400" b="1" dirty="0">
                <a:solidFill>
                  <a:schemeClr val="tx2"/>
                </a:solidFill>
              </a:rPr>
            </a:br>
            <a:br>
              <a:rPr lang="de-CH" sz="1400" b="1" dirty="0">
                <a:solidFill>
                  <a:schemeClr val="tx2"/>
                </a:solidFill>
              </a:rPr>
            </a:br>
            <a:r>
              <a:rPr lang="en-US" sz="1400" dirty="0">
                <a:solidFill>
                  <a:srgbClr val="6C6C6C"/>
                </a:solidFill>
              </a:rPr>
              <a:t>“great benefits for full time employees. it's corporate retail, so long periods of standing, and </a:t>
            </a:r>
            <a:r>
              <a:rPr lang="en-US" sz="1400" b="1" dirty="0">
                <a:solidFill>
                  <a:srgbClr val="6C6C6C"/>
                </a:solidFill>
              </a:rPr>
              <a:t>micro managing everything </a:t>
            </a:r>
            <a:r>
              <a:rPr lang="en-US" sz="1400" dirty="0">
                <a:solidFill>
                  <a:srgbClr val="6C6C6C"/>
                </a:solidFill>
              </a:rPr>
              <a:t>you do […]”</a:t>
            </a:r>
            <a:endParaRPr lang="de-CH" sz="1400" dirty="0">
              <a:solidFill>
                <a:srgbClr val="6C6C6C"/>
              </a:solidFill>
            </a:endParaRPr>
          </a:p>
        </p:txBody>
      </p:sp>
      <p:sp>
        <p:nvSpPr>
          <p:cNvPr id="28" name="Rechteck 27">
            <a:extLst>
              <a:ext uri="{FF2B5EF4-FFF2-40B4-BE49-F238E27FC236}">
                <a16:creationId xmlns:a16="http://schemas.microsoft.com/office/drawing/2014/main" id="{42ECB5A0-437C-C865-804E-49313A2E9FD3}"/>
              </a:ext>
            </a:extLst>
          </p:cNvPr>
          <p:cNvSpPr/>
          <p:nvPr/>
        </p:nvSpPr>
        <p:spPr>
          <a:xfrm>
            <a:off x="8044638" y="4223949"/>
            <a:ext cx="3188511" cy="1610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de-CH" sz="1400" b="1" dirty="0">
                <a:solidFill>
                  <a:schemeClr val="tx1"/>
                </a:solidFill>
              </a:rPr>
              <a:t>Market (</a:t>
            </a:r>
            <a:r>
              <a:rPr lang="de-CH" sz="1400" b="1" dirty="0" err="1">
                <a:solidFill>
                  <a:schemeClr val="tx1"/>
                </a:solidFill>
              </a:rPr>
              <a:t>Compete</a:t>
            </a:r>
            <a:r>
              <a:rPr lang="de-CH" sz="1400" b="1" dirty="0">
                <a:solidFill>
                  <a:schemeClr val="tx1"/>
                </a:solidFill>
              </a:rPr>
              <a:t>):</a:t>
            </a:r>
            <a:br>
              <a:rPr lang="de-CH" sz="1400" b="1" dirty="0">
                <a:solidFill>
                  <a:schemeClr val="tx1"/>
                </a:solidFill>
              </a:rPr>
            </a:br>
            <a:endParaRPr lang="de-CH" sz="1400" b="1" dirty="0">
              <a:solidFill>
                <a:schemeClr val="tx1"/>
              </a:solidFill>
            </a:endParaRPr>
          </a:p>
          <a:p>
            <a:r>
              <a:rPr lang="en-US" sz="1400" dirty="0">
                <a:solidFill>
                  <a:srgbClr val="6C6C6C"/>
                </a:solidFill>
              </a:rPr>
              <a:t>“nothing is worth the stress and aggregation they put you through. </a:t>
            </a:r>
            <a:r>
              <a:rPr lang="en-US" sz="1400" b="1" dirty="0">
                <a:solidFill>
                  <a:srgbClr val="6C6C6C"/>
                </a:solidFill>
              </a:rPr>
              <a:t>salary is competitive</a:t>
            </a:r>
            <a:r>
              <a:rPr lang="en-US" sz="1400" dirty="0">
                <a:solidFill>
                  <a:srgbClr val="6C6C6C"/>
                </a:solidFill>
              </a:rPr>
              <a:t>. 401k is ok […] </a:t>
            </a:r>
            <a:r>
              <a:rPr lang="en-US" sz="1400" b="1" dirty="0">
                <a:solidFill>
                  <a:srgbClr val="6C6C6C"/>
                </a:solidFill>
              </a:rPr>
              <a:t>management pushes you to fake numbers to improve metrics </a:t>
            </a:r>
            <a:r>
              <a:rPr lang="en-US" sz="1400" dirty="0">
                <a:solidFill>
                  <a:srgbClr val="6C6C6C"/>
                </a:solidFill>
              </a:rPr>
              <a:t>[…]”</a:t>
            </a:r>
            <a:endParaRPr lang="de-CH" sz="1400" dirty="0">
              <a:solidFill>
                <a:srgbClr val="6C6C6C"/>
              </a:solidFill>
            </a:endParaRPr>
          </a:p>
        </p:txBody>
      </p:sp>
    </p:spTree>
    <p:extLst>
      <p:ext uri="{BB962C8B-B14F-4D97-AF65-F5344CB8AC3E}">
        <p14:creationId xmlns:p14="http://schemas.microsoft.com/office/powerpoint/2010/main" val="203613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0375B31-8C77-C0EE-2F68-7BF5BB16BE66}"/>
              </a:ext>
            </a:extLst>
          </p:cNvPr>
          <p:cNvSpPr>
            <a:spLocks noGrp="1"/>
          </p:cNvSpPr>
          <p:nvPr>
            <p:ph type="body" sz="quarter" idx="10"/>
          </p:nvPr>
        </p:nvSpPr>
        <p:spPr/>
        <p:txBody>
          <a:bodyPr/>
          <a:lstStyle/>
          <a:p>
            <a:pPr>
              <a:tabLst>
                <a:tab pos="8877300" algn="l"/>
              </a:tabLst>
            </a:pPr>
            <a:r>
              <a:rPr lang="de-DE" dirty="0"/>
              <a:t>Die Dissertation auf einen Blick:</a:t>
            </a:r>
          </a:p>
        </p:txBody>
      </p:sp>
      <p:sp>
        <p:nvSpPr>
          <p:cNvPr id="4" name="Fußzeilenplatzhalter 3">
            <a:extLst>
              <a:ext uri="{FF2B5EF4-FFF2-40B4-BE49-F238E27FC236}">
                <a16:creationId xmlns:a16="http://schemas.microsoft.com/office/drawing/2014/main" id="{6D0ED34E-0AA9-63D5-EC71-1C92F58F79BA}"/>
              </a:ext>
            </a:extLst>
          </p:cNvPr>
          <p:cNvSpPr>
            <a:spLocks noGrp="1"/>
          </p:cNvSpPr>
          <p:nvPr>
            <p:ph type="ftr" sz="quarter" idx="3"/>
          </p:nvPr>
        </p:nvSpPr>
        <p:spPr/>
        <p:txBody>
          <a:bodyPr/>
          <a:lstStyle/>
          <a:p>
            <a:r>
              <a:rPr lang="de-DE" dirty="0"/>
              <a:t>Überblick über die Dissertation</a:t>
            </a:r>
          </a:p>
        </p:txBody>
      </p:sp>
      <p:grpSp>
        <p:nvGrpSpPr>
          <p:cNvPr id="10" name="Gruppieren 9">
            <a:extLst>
              <a:ext uri="{FF2B5EF4-FFF2-40B4-BE49-F238E27FC236}">
                <a16:creationId xmlns:a16="http://schemas.microsoft.com/office/drawing/2014/main" id="{F145DC65-9227-B7DB-F469-D348533024FA}"/>
              </a:ext>
            </a:extLst>
          </p:cNvPr>
          <p:cNvGrpSpPr/>
          <p:nvPr/>
        </p:nvGrpSpPr>
        <p:grpSpPr>
          <a:xfrm>
            <a:off x="353483" y="1656258"/>
            <a:ext cx="5293254" cy="1431161"/>
            <a:chOff x="353483" y="1656258"/>
            <a:chExt cx="5293254" cy="1431161"/>
          </a:xfrm>
        </p:grpSpPr>
        <p:sp>
          <p:nvSpPr>
            <p:cNvPr id="3" name="Line 14">
              <a:extLst>
                <a:ext uri="{FF2B5EF4-FFF2-40B4-BE49-F238E27FC236}">
                  <a16:creationId xmlns:a16="http://schemas.microsoft.com/office/drawing/2014/main" id="{CCB8AC96-6027-E4D6-3476-874C6271881B}"/>
                </a:ext>
              </a:extLst>
            </p:cNvPr>
            <p:cNvSpPr>
              <a:spLocks noChangeShapeType="1"/>
            </p:cNvSpPr>
            <p:nvPr/>
          </p:nvSpPr>
          <p:spPr bwMode="gray">
            <a:xfrm>
              <a:off x="353483" y="1903512"/>
              <a:ext cx="5293254" cy="0"/>
            </a:xfrm>
            <a:prstGeom prst="line">
              <a:avLst/>
            </a:prstGeom>
            <a:noFill/>
            <a:ln w="12700">
              <a:solidFill>
                <a:srgbClr val="122769"/>
              </a:solidFill>
              <a:round/>
              <a:headEnd/>
              <a:tailEnd/>
            </a:ln>
            <a:effectLst/>
          </p:spPr>
          <p:txBody>
            <a:bodyPr vert="eaVert" wrap="none" anchor="ctr"/>
            <a:lstStyle/>
            <a:p>
              <a:endParaRPr lang="en-US">
                <a:latin typeface="Arial"/>
                <a:cs typeface="Arial"/>
              </a:endParaRPr>
            </a:p>
          </p:txBody>
        </p:sp>
        <p:sp>
          <p:nvSpPr>
            <p:cNvPr id="24" name="Rectangle 1436">
              <a:extLst>
                <a:ext uri="{FF2B5EF4-FFF2-40B4-BE49-F238E27FC236}">
                  <a16:creationId xmlns:a16="http://schemas.microsoft.com/office/drawing/2014/main" id="{EB9B2614-439B-C85B-924E-FE3930618E4C}"/>
                </a:ext>
              </a:extLst>
            </p:cNvPr>
            <p:cNvSpPr>
              <a:spLocks noChangeArrowheads="1"/>
            </p:cNvSpPr>
            <p:nvPr/>
          </p:nvSpPr>
          <p:spPr bwMode="auto">
            <a:xfrm>
              <a:off x="353483" y="1656258"/>
              <a:ext cx="3742424" cy="1431161"/>
            </a:xfrm>
            <a:prstGeom prst="rect">
              <a:avLst/>
            </a:prstGeom>
          </p:spPr>
          <p:txBody>
            <a:bodyPr vert="horz" wrap="square" lIns="0" tIns="0" rIns="0" bIns="0" rtlCol="0">
              <a:spAutoFit/>
            </a:bodyPr>
            <a:lstStyle/>
            <a:p>
              <a:r>
                <a:rPr lang="en-US" sz="1400" b="1" dirty="0">
                  <a:solidFill>
                    <a:schemeClr val="accent1"/>
                  </a:solidFill>
                </a:rPr>
                <a:t>Artikel 1: </a:t>
              </a:r>
              <a:r>
                <a:rPr lang="en-US" sz="1400" b="1" dirty="0" err="1">
                  <a:solidFill>
                    <a:schemeClr val="accent1"/>
                  </a:solidFill>
                </a:rPr>
                <a:t>Organisationale</a:t>
              </a:r>
              <a:r>
                <a:rPr lang="en-US" sz="1400" b="1" dirty="0">
                  <a:solidFill>
                    <a:schemeClr val="accent1"/>
                  </a:solidFill>
                </a:rPr>
                <a:t> </a:t>
              </a:r>
              <a:r>
                <a:rPr lang="en-US" sz="1400" b="1" dirty="0" err="1">
                  <a:solidFill>
                    <a:schemeClr val="accent1"/>
                  </a:solidFill>
                </a:rPr>
                <a:t>Netzwerke</a:t>
              </a:r>
              <a:br>
                <a:rPr lang="en-US" sz="1400" b="1" dirty="0">
                  <a:solidFill>
                    <a:schemeClr val="accent4"/>
                  </a:solidFill>
                </a:rPr>
              </a:br>
              <a:endParaRPr lang="en-US" sz="1400" b="1" dirty="0"/>
            </a:p>
            <a:p>
              <a:pPr>
                <a:buFont typeface="Arial" pitchFamily="34" charset="0"/>
                <a:buNone/>
              </a:pPr>
              <a:r>
                <a:rPr lang="en-US" sz="1300" b="1" dirty="0"/>
                <a:t>Board Interlocks &amp; Firm Performance</a:t>
              </a:r>
            </a:p>
            <a:p>
              <a:pPr>
                <a:buFont typeface="Arial" pitchFamily="34" charset="0"/>
                <a:buNone/>
              </a:pPr>
              <a:r>
                <a:rPr lang="en-US" sz="1300" dirty="0"/>
                <a:t>Brede, Kraft, &amp; Bausch</a:t>
              </a:r>
              <a:br>
                <a:rPr lang="en-US" sz="1300" dirty="0"/>
              </a:br>
              <a:endParaRPr lang="en-US" sz="1300" b="1" dirty="0"/>
            </a:p>
            <a:p>
              <a:pPr>
                <a:buFont typeface="Arial" pitchFamily="34" charset="0"/>
                <a:buNone/>
              </a:pPr>
              <a:r>
                <a:rPr lang="en-US" sz="1300" i="1" dirty="0"/>
                <a:t>Meta-</a:t>
              </a:r>
              <a:r>
                <a:rPr lang="en-US" sz="1300" i="1" dirty="0" err="1"/>
                <a:t>Analyse</a:t>
              </a:r>
              <a:r>
                <a:rPr lang="en-US" sz="1300" i="1" dirty="0"/>
                <a:t> (OSMASEM)</a:t>
              </a:r>
            </a:p>
            <a:p>
              <a:r>
                <a:rPr lang="en-US" sz="1300" dirty="0"/>
                <a:t>Journal of Management Studies (A)</a:t>
              </a:r>
            </a:p>
          </p:txBody>
        </p:sp>
      </p:grpSp>
      <p:grpSp>
        <p:nvGrpSpPr>
          <p:cNvPr id="11" name="Gruppieren 10">
            <a:extLst>
              <a:ext uri="{FF2B5EF4-FFF2-40B4-BE49-F238E27FC236}">
                <a16:creationId xmlns:a16="http://schemas.microsoft.com/office/drawing/2014/main" id="{32C69B64-43C6-ED71-7E34-E5A7E2101F83}"/>
              </a:ext>
            </a:extLst>
          </p:cNvPr>
          <p:cNvGrpSpPr/>
          <p:nvPr/>
        </p:nvGrpSpPr>
        <p:grpSpPr>
          <a:xfrm>
            <a:off x="7172971" y="2522456"/>
            <a:ext cx="3977470" cy="1431161"/>
            <a:chOff x="7172971" y="2522456"/>
            <a:chExt cx="3977470" cy="1431161"/>
          </a:xfrm>
        </p:grpSpPr>
        <p:sp>
          <p:nvSpPr>
            <p:cNvPr id="6" name="Line 14">
              <a:extLst>
                <a:ext uri="{FF2B5EF4-FFF2-40B4-BE49-F238E27FC236}">
                  <a16:creationId xmlns:a16="http://schemas.microsoft.com/office/drawing/2014/main" id="{31129E56-8A9C-8F84-80AF-8C70E0981DF6}"/>
                </a:ext>
              </a:extLst>
            </p:cNvPr>
            <p:cNvSpPr>
              <a:spLocks noChangeShapeType="1"/>
            </p:cNvSpPr>
            <p:nvPr/>
          </p:nvSpPr>
          <p:spPr bwMode="gray">
            <a:xfrm>
              <a:off x="7172971" y="2776002"/>
              <a:ext cx="3977470" cy="0"/>
            </a:xfrm>
            <a:prstGeom prst="line">
              <a:avLst/>
            </a:prstGeom>
            <a:noFill/>
            <a:ln w="12700">
              <a:solidFill>
                <a:schemeClr val="tx1"/>
              </a:solidFill>
              <a:round/>
              <a:headEnd/>
              <a:tailEnd/>
            </a:ln>
            <a:effectLst/>
          </p:spPr>
          <p:txBody>
            <a:bodyPr vert="eaVert" wrap="none" anchor="ctr"/>
            <a:lstStyle/>
            <a:p>
              <a:endParaRPr lang="en-US">
                <a:latin typeface="Arial"/>
                <a:cs typeface="Arial"/>
              </a:endParaRPr>
            </a:p>
          </p:txBody>
        </p:sp>
        <p:sp>
          <p:nvSpPr>
            <p:cNvPr id="30" name="Rectangle 1436">
              <a:extLst>
                <a:ext uri="{FF2B5EF4-FFF2-40B4-BE49-F238E27FC236}">
                  <a16:creationId xmlns:a16="http://schemas.microsoft.com/office/drawing/2014/main" id="{DCBABED0-1779-068B-D7A0-BEA607675C4A}"/>
                </a:ext>
              </a:extLst>
            </p:cNvPr>
            <p:cNvSpPr>
              <a:spLocks noChangeArrowheads="1"/>
            </p:cNvSpPr>
            <p:nvPr/>
          </p:nvSpPr>
          <p:spPr bwMode="auto">
            <a:xfrm>
              <a:off x="7462279" y="2522456"/>
              <a:ext cx="3684584" cy="1431161"/>
            </a:xfrm>
            <a:prstGeom prst="rect">
              <a:avLst/>
            </a:prstGeom>
          </p:spPr>
          <p:txBody>
            <a:bodyPr vert="horz" wrap="square" lIns="0" tIns="0" rIns="0" bIns="0" rtlCol="0">
              <a:spAutoFit/>
            </a:bodyPr>
            <a:lstStyle/>
            <a:p>
              <a:pPr algn="r"/>
              <a:r>
                <a:rPr lang="en-US" sz="1400" b="1" dirty="0">
                  <a:solidFill>
                    <a:schemeClr val="accent3"/>
                  </a:solidFill>
                </a:rPr>
                <a:t>Artikel 2: </a:t>
              </a:r>
              <a:r>
                <a:rPr lang="en-US" sz="1400" b="1" dirty="0" err="1">
                  <a:solidFill>
                    <a:schemeClr val="accent3"/>
                  </a:solidFill>
                </a:rPr>
                <a:t>Strategische</a:t>
              </a:r>
              <a:r>
                <a:rPr lang="en-US" sz="1400" b="1" dirty="0">
                  <a:solidFill>
                    <a:schemeClr val="accent3"/>
                  </a:solidFill>
                </a:rPr>
                <a:t> </a:t>
              </a:r>
              <a:r>
                <a:rPr lang="en-US" sz="1400" b="1" dirty="0" err="1">
                  <a:solidFill>
                    <a:schemeClr val="accent3"/>
                  </a:solidFill>
                </a:rPr>
                <a:t>Allianzen</a:t>
              </a:r>
              <a:br>
                <a:rPr lang="en-US" sz="1400" b="1" dirty="0">
                  <a:solidFill>
                    <a:schemeClr val="accent3"/>
                  </a:solidFill>
                </a:rPr>
              </a:br>
              <a:endParaRPr lang="en-US" sz="1400" b="1" dirty="0">
                <a:solidFill>
                  <a:schemeClr val="accent3"/>
                </a:solidFill>
              </a:endParaRPr>
            </a:p>
            <a:p>
              <a:pPr algn="r">
                <a:buFont typeface="Arial" pitchFamily="34" charset="0"/>
                <a:buNone/>
              </a:pPr>
              <a:r>
                <a:rPr lang="en-US" sz="1300" b="1" dirty="0"/>
                <a:t>Resource Appropriation in Strategic Alliances</a:t>
              </a:r>
            </a:p>
            <a:p>
              <a:pPr algn="r">
                <a:buFont typeface="Arial" pitchFamily="34" charset="0"/>
                <a:buNone/>
              </a:pPr>
              <a:r>
                <a:rPr lang="en-US" sz="1300" dirty="0"/>
                <a:t>Brede &amp; Bausch</a:t>
              </a:r>
              <a:br>
                <a:rPr lang="en-US" sz="1300" dirty="0"/>
              </a:br>
              <a:endParaRPr lang="en-US" sz="1300" dirty="0"/>
            </a:p>
            <a:p>
              <a:pPr algn="r">
                <a:buFont typeface="Arial" pitchFamily="34" charset="0"/>
                <a:buNone/>
              </a:pPr>
              <a:r>
                <a:rPr lang="en-US" sz="1300" i="1" dirty="0"/>
                <a:t>Social Network Analysis, Regression Analysis</a:t>
              </a:r>
            </a:p>
            <a:p>
              <a:pPr algn="r"/>
              <a:r>
                <a:rPr lang="en-US" sz="1300" dirty="0"/>
                <a:t>Strategic Management Journal (A)</a:t>
              </a:r>
            </a:p>
          </p:txBody>
        </p:sp>
      </p:grpSp>
      <p:grpSp>
        <p:nvGrpSpPr>
          <p:cNvPr id="12" name="Gruppieren 11">
            <a:extLst>
              <a:ext uri="{FF2B5EF4-FFF2-40B4-BE49-F238E27FC236}">
                <a16:creationId xmlns:a16="http://schemas.microsoft.com/office/drawing/2014/main" id="{1F3039E3-F4CF-328E-B91F-23C8CC894087}"/>
              </a:ext>
            </a:extLst>
          </p:cNvPr>
          <p:cNvGrpSpPr/>
          <p:nvPr/>
        </p:nvGrpSpPr>
        <p:grpSpPr>
          <a:xfrm>
            <a:off x="353483" y="4230985"/>
            <a:ext cx="4333292" cy="1431161"/>
            <a:chOff x="353483" y="4230985"/>
            <a:chExt cx="4333292" cy="1431161"/>
          </a:xfrm>
        </p:grpSpPr>
        <p:sp>
          <p:nvSpPr>
            <p:cNvPr id="5" name="Line 14">
              <a:extLst>
                <a:ext uri="{FF2B5EF4-FFF2-40B4-BE49-F238E27FC236}">
                  <a16:creationId xmlns:a16="http://schemas.microsoft.com/office/drawing/2014/main" id="{DCE1FAA8-E70B-1887-D475-5F27C9901D19}"/>
                </a:ext>
              </a:extLst>
            </p:cNvPr>
            <p:cNvSpPr>
              <a:spLocks noChangeShapeType="1"/>
            </p:cNvSpPr>
            <p:nvPr/>
          </p:nvSpPr>
          <p:spPr bwMode="gray">
            <a:xfrm>
              <a:off x="353483" y="4466879"/>
              <a:ext cx="3977470" cy="0"/>
            </a:xfrm>
            <a:prstGeom prst="line">
              <a:avLst/>
            </a:prstGeom>
            <a:noFill/>
            <a:ln w="12700">
              <a:solidFill>
                <a:srgbClr val="122769"/>
              </a:solidFill>
              <a:round/>
              <a:headEnd/>
              <a:tailEnd/>
            </a:ln>
            <a:effectLst/>
          </p:spPr>
          <p:txBody>
            <a:bodyPr vert="eaVert" wrap="none" anchor="ctr"/>
            <a:lstStyle/>
            <a:p>
              <a:endParaRPr lang="en-US">
                <a:latin typeface="Arial"/>
                <a:cs typeface="Arial"/>
              </a:endParaRPr>
            </a:p>
          </p:txBody>
        </p:sp>
        <p:sp>
          <p:nvSpPr>
            <p:cNvPr id="31" name="Rectangle 1436">
              <a:extLst>
                <a:ext uri="{FF2B5EF4-FFF2-40B4-BE49-F238E27FC236}">
                  <a16:creationId xmlns:a16="http://schemas.microsoft.com/office/drawing/2014/main" id="{2C7A2B52-4569-039B-971E-F1DE5BC20EBD}"/>
                </a:ext>
              </a:extLst>
            </p:cNvPr>
            <p:cNvSpPr>
              <a:spLocks noChangeArrowheads="1"/>
            </p:cNvSpPr>
            <p:nvPr/>
          </p:nvSpPr>
          <p:spPr bwMode="auto">
            <a:xfrm>
              <a:off x="353483" y="4230985"/>
              <a:ext cx="4333292" cy="1431161"/>
            </a:xfrm>
            <a:prstGeom prst="rect">
              <a:avLst/>
            </a:prstGeom>
          </p:spPr>
          <p:txBody>
            <a:bodyPr vert="horz" wrap="square" lIns="0" tIns="0" rIns="0" bIns="0" rtlCol="0">
              <a:spAutoFit/>
            </a:bodyPr>
            <a:lstStyle/>
            <a:p>
              <a:r>
                <a:rPr lang="en-US" sz="1400" b="1" dirty="0">
                  <a:solidFill>
                    <a:schemeClr val="accent5"/>
                  </a:solidFill>
                </a:rPr>
                <a:t>Artikel 3: Mergers &amp; Acquisitions</a:t>
              </a:r>
              <a:br>
                <a:rPr lang="en-US" sz="1400" b="1" dirty="0">
                  <a:solidFill>
                    <a:schemeClr val="accent1"/>
                  </a:solidFill>
                </a:rPr>
              </a:br>
              <a:endParaRPr lang="en-US" sz="1400" b="1" dirty="0">
                <a:solidFill>
                  <a:schemeClr val="accent1"/>
                </a:solidFill>
              </a:endParaRPr>
            </a:p>
            <a:p>
              <a:pPr>
                <a:buFont typeface="Arial" pitchFamily="34" charset="0"/>
                <a:buNone/>
              </a:pPr>
              <a:r>
                <a:rPr lang="en-US" sz="1300" b="1" dirty="0"/>
                <a:t>Organizational Culture &amp; Mergers and Acquisitions</a:t>
              </a:r>
            </a:p>
            <a:p>
              <a:r>
                <a:rPr lang="en-US" sz="1300" dirty="0"/>
                <a:t>Brede, Gerstel, </a:t>
              </a:r>
              <a:r>
                <a:rPr lang="en-US" sz="1300" dirty="0" err="1"/>
                <a:t>Wöhrmann</a:t>
              </a:r>
              <a:r>
                <a:rPr lang="en-US" sz="1300" dirty="0"/>
                <a:t>, &amp; Bausch</a:t>
              </a:r>
              <a:br>
                <a:rPr lang="en-US" sz="1300" dirty="0"/>
              </a:br>
              <a:endParaRPr lang="en-US" sz="1300" dirty="0"/>
            </a:p>
            <a:p>
              <a:r>
                <a:rPr lang="en-US" sz="1300" i="1" dirty="0"/>
                <a:t>Machine Learning, </a:t>
              </a:r>
              <a:r>
                <a:rPr lang="en-US" sz="1300" i="1" dirty="0" err="1"/>
                <a:t>Webscraping</a:t>
              </a:r>
              <a:r>
                <a:rPr lang="en-US" sz="1300" i="1" dirty="0"/>
                <a:t>, Regression Analysis</a:t>
              </a:r>
              <a:endParaRPr lang="en-US" sz="1300" dirty="0"/>
            </a:p>
            <a:p>
              <a:r>
                <a:rPr lang="en-US" sz="1300" dirty="0"/>
                <a:t>Review of Managerial Science (B)</a:t>
              </a:r>
            </a:p>
          </p:txBody>
        </p:sp>
      </p:grpSp>
      <p:grpSp>
        <p:nvGrpSpPr>
          <p:cNvPr id="8" name="Gruppieren 7">
            <a:extLst>
              <a:ext uri="{FF2B5EF4-FFF2-40B4-BE49-F238E27FC236}">
                <a16:creationId xmlns:a16="http://schemas.microsoft.com/office/drawing/2014/main" id="{5594DA27-F875-CDAC-3D9C-5B7B7287A5DC}"/>
              </a:ext>
            </a:extLst>
          </p:cNvPr>
          <p:cNvGrpSpPr/>
          <p:nvPr/>
        </p:nvGrpSpPr>
        <p:grpSpPr>
          <a:xfrm>
            <a:off x="3918745" y="1761127"/>
            <a:ext cx="3684584" cy="3635901"/>
            <a:chOff x="4246126" y="1347556"/>
            <a:chExt cx="2990615" cy="2951101"/>
          </a:xfrm>
        </p:grpSpPr>
        <p:grpSp>
          <p:nvGrpSpPr>
            <p:cNvPr id="7" name="Gruppieren 6">
              <a:extLst>
                <a:ext uri="{FF2B5EF4-FFF2-40B4-BE49-F238E27FC236}">
                  <a16:creationId xmlns:a16="http://schemas.microsoft.com/office/drawing/2014/main" id="{936C2ED7-9AA7-BB43-AE0E-00C21D594D8E}"/>
                </a:ext>
              </a:extLst>
            </p:cNvPr>
            <p:cNvGrpSpPr/>
            <p:nvPr/>
          </p:nvGrpSpPr>
          <p:grpSpPr>
            <a:xfrm>
              <a:off x="4285332" y="1347556"/>
              <a:ext cx="2951409" cy="2951101"/>
              <a:chOff x="4285332" y="1347556"/>
              <a:chExt cx="2951409" cy="2951101"/>
            </a:xfrm>
          </p:grpSpPr>
          <p:grpSp>
            <p:nvGrpSpPr>
              <p:cNvPr id="13" name="Group 11">
                <a:extLst>
                  <a:ext uri="{FF2B5EF4-FFF2-40B4-BE49-F238E27FC236}">
                    <a16:creationId xmlns:a16="http://schemas.microsoft.com/office/drawing/2014/main" id="{B1214F52-8611-FA18-1103-1EC6745FBFDF}"/>
                  </a:ext>
                </a:extLst>
              </p:cNvPr>
              <p:cNvGrpSpPr>
                <a:grpSpLocks/>
              </p:cNvGrpSpPr>
              <p:nvPr/>
            </p:nvGrpSpPr>
            <p:grpSpPr bwMode="auto">
              <a:xfrm rot="1196974">
                <a:off x="4285332" y="1347556"/>
                <a:ext cx="2951409" cy="2951101"/>
                <a:chOff x="1837" y="966"/>
                <a:chExt cx="2041" cy="2041"/>
              </a:xfrm>
            </p:grpSpPr>
            <p:sp>
              <p:nvSpPr>
                <p:cNvPr id="17" name="Freeform 12">
                  <a:extLst>
                    <a:ext uri="{FF2B5EF4-FFF2-40B4-BE49-F238E27FC236}">
                      <a16:creationId xmlns:a16="http://schemas.microsoft.com/office/drawing/2014/main" id="{489F8C65-6724-C90A-646C-F4209C55DA1B}"/>
                    </a:ext>
                  </a:extLst>
                </p:cNvPr>
                <p:cNvSpPr>
                  <a:spLocks/>
                </p:cNvSpPr>
                <p:nvPr>
                  <p:custDataLst>
                    <p:tags r:id="rId2"/>
                  </p:custDataLst>
                </p:nvPr>
              </p:nvSpPr>
              <p:spPr bwMode="gray">
                <a:xfrm>
                  <a:off x="2026" y="2236"/>
                  <a:ext cx="1735" cy="771"/>
                </a:xfrm>
                <a:custGeom>
                  <a:avLst/>
                  <a:gdLst/>
                  <a:ahLst/>
                  <a:cxnLst>
                    <a:cxn ang="0">
                      <a:pos x="2928" y="471"/>
                    </a:cxn>
                    <a:cxn ang="0">
                      <a:pos x="3414" y="552"/>
                    </a:cxn>
                    <a:cxn ang="0">
                      <a:pos x="3285" y="743"/>
                    </a:cxn>
                    <a:cxn ang="0">
                      <a:pos x="3134" y="916"/>
                    </a:cxn>
                    <a:cxn ang="0">
                      <a:pos x="2967" y="1073"/>
                    </a:cxn>
                    <a:cxn ang="0">
                      <a:pos x="2782" y="1209"/>
                    </a:cxn>
                    <a:cxn ang="0">
                      <a:pos x="2582" y="1325"/>
                    </a:cxn>
                    <a:cxn ang="0">
                      <a:pos x="2369" y="1417"/>
                    </a:cxn>
                    <a:cxn ang="0">
                      <a:pos x="2143" y="1485"/>
                    </a:cxn>
                    <a:cxn ang="0">
                      <a:pos x="1908" y="1527"/>
                    </a:cxn>
                    <a:cxn ang="0">
                      <a:pos x="1664" y="1542"/>
                    </a:cxn>
                    <a:cxn ang="0">
                      <a:pos x="1410" y="1526"/>
                    </a:cxn>
                    <a:cxn ang="0">
                      <a:pos x="1167" y="1481"/>
                    </a:cxn>
                    <a:cxn ang="0">
                      <a:pos x="934" y="1408"/>
                    </a:cxn>
                    <a:cxn ang="0">
                      <a:pos x="714" y="1307"/>
                    </a:cxn>
                    <a:cxn ang="0">
                      <a:pos x="509" y="1183"/>
                    </a:cxn>
                    <a:cxn ang="0">
                      <a:pos x="321" y="1037"/>
                    </a:cxn>
                    <a:cxn ang="0">
                      <a:pos x="151" y="871"/>
                    </a:cxn>
                    <a:cxn ang="0">
                      <a:pos x="0" y="684"/>
                    </a:cxn>
                    <a:cxn ang="0">
                      <a:pos x="796" y="229"/>
                    </a:cxn>
                    <a:cxn ang="0">
                      <a:pos x="919" y="354"/>
                    </a:cxn>
                    <a:cxn ang="0">
                      <a:pos x="1060" y="460"/>
                    </a:cxn>
                    <a:cxn ang="0">
                      <a:pos x="1217" y="542"/>
                    </a:cxn>
                    <a:cxn ang="0">
                      <a:pos x="1388" y="599"/>
                    </a:cxn>
                    <a:cxn ang="0">
                      <a:pos x="1569" y="628"/>
                    </a:cxn>
                    <a:cxn ang="0">
                      <a:pos x="1758" y="628"/>
                    </a:cxn>
                    <a:cxn ang="0">
                      <a:pos x="1940" y="597"/>
                    </a:cxn>
                    <a:cxn ang="0">
                      <a:pos x="2112" y="540"/>
                    </a:cxn>
                    <a:cxn ang="0">
                      <a:pos x="2269" y="456"/>
                    </a:cxn>
                    <a:cxn ang="0">
                      <a:pos x="2412" y="350"/>
                    </a:cxn>
                    <a:cxn ang="0">
                      <a:pos x="2535" y="224"/>
                    </a:cxn>
                    <a:cxn ang="0">
                      <a:pos x="2638" y="79"/>
                    </a:cxn>
                  </a:cxnLst>
                  <a:rect l="0" t="0" r="r" b="b"/>
                  <a:pathLst>
                    <a:path w="3471" h="1542">
                      <a:moveTo>
                        <a:pt x="2680" y="0"/>
                      </a:moveTo>
                      <a:lnTo>
                        <a:pt x="2928" y="471"/>
                      </a:lnTo>
                      <a:lnTo>
                        <a:pt x="3471" y="451"/>
                      </a:lnTo>
                      <a:lnTo>
                        <a:pt x="3414" y="552"/>
                      </a:lnTo>
                      <a:lnTo>
                        <a:pt x="3352" y="648"/>
                      </a:lnTo>
                      <a:lnTo>
                        <a:pt x="3285" y="743"/>
                      </a:lnTo>
                      <a:lnTo>
                        <a:pt x="3211" y="831"/>
                      </a:lnTo>
                      <a:lnTo>
                        <a:pt x="3134" y="916"/>
                      </a:lnTo>
                      <a:lnTo>
                        <a:pt x="3052" y="997"/>
                      </a:lnTo>
                      <a:lnTo>
                        <a:pt x="2967" y="1073"/>
                      </a:lnTo>
                      <a:lnTo>
                        <a:pt x="2876" y="1144"/>
                      </a:lnTo>
                      <a:lnTo>
                        <a:pt x="2782" y="1209"/>
                      </a:lnTo>
                      <a:lnTo>
                        <a:pt x="2684" y="1269"/>
                      </a:lnTo>
                      <a:lnTo>
                        <a:pt x="2582" y="1325"/>
                      </a:lnTo>
                      <a:lnTo>
                        <a:pt x="2477" y="1373"/>
                      </a:lnTo>
                      <a:lnTo>
                        <a:pt x="2369" y="1417"/>
                      </a:lnTo>
                      <a:lnTo>
                        <a:pt x="2257" y="1454"/>
                      </a:lnTo>
                      <a:lnTo>
                        <a:pt x="2143" y="1485"/>
                      </a:lnTo>
                      <a:lnTo>
                        <a:pt x="2026" y="1510"/>
                      </a:lnTo>
                      <a:lnTo>
                        <a:pt x="1908" y="1527"/>
                      </a:lnTo>
                      <a:lnTo>
                        <a:pt x="1786" y="1538"/>
                      </a:lnTo>
                      <a:lnTo>
                        <a:pt x="1664" y="1542"/>
                      </a:lnTo>
                      <a:lnTo>
                        <a:pt x="1536" y="1538"/>
                      </a:lnTo>
                      <a:lnTo>
                        <a:pt x="1410" y="1526"/>
                      </a:lnTo>
                      <a:lnTo>
                        <a:pt x="1287" y="1507"/>
                      </a:lnTo>
                      <a:lnTo>
                        <a:pt x="1167" y="1481"/>
                      </a:lnTo>
                      <a:lnTo>
                        <a:pt x="1049" y="1448"/>
                      </a:lnTo>
                      <a:lnTo>
                        <a:pt x="934" y="1408"/>
                      </a:lnTo>
                      <a:lnTo>
                        <a:pt x="822" y="1361"/>
                      </a:lnTo>
                      <a:lnTo>
                        <a:pt x="714" y="1307"/>
                      </a:lnTo>
                      <a:lnTo>
                        <a:pt x="610" y="1249"/>
                      </a:lnTo>
                      <a:lnTo>
                        <a:pt x="509" y="1183"/>
                      </a:lnTo>
                      <a:lnTo>
                        <a:pt x="412" y="1113"/>
                      </a:lnTo>
                      <a:lnTo>
                        <a:pt x="321" y="1037"/>
                      </a:lnTo>
                      <a:lnTo>
                        <a:pt x="232" y="956"/>
                      </a:lnTo>
                      <a:lnTo>
                        <a:pt x="151" y="871"/>
                      </a:lnTo>
                      <a:lnTo>
                        <a:pt x="72" y="780"/>
                      </a:lnTo>
                      <a:lnTo>
                        <a:pt x="0" y="684"/>
                      </a:lnTo>
                      <a:lnTo>
                        <a:pt x="252" y="210"/>
                      </a:lnTo>
                      <a:lnTo>
                        <a:pt x="796" y="229"/>
                      </a:lnTo>
                      <a:lnTo>
                        <a:pt x="856" y="293"/>
                      </a:lnTo>
                      <a:lnTo>
                        <a:pt x="919" y="354"/>
                      </a:lnTo>
                      <a:lnTo>
                        <a:pt x="987" y="409"/>
                      </a:lnTo>
                      <a:lnTo>
                        <a:pt x="1060" y="460"/>
                      </a:lnTo>
                      <a:lnTo>
                        <a:pt x="1137" y="503"/>
                      </a:lnTo>
                      <a:lnTo>
                        <a:pt x="1217" y="542"/>
                      </a:lnTo>
                      <a:lnTo>
                        <a:pt x="1301" y="574"/>
                      </a:lnTo>
                      <a:lnTo>
                        <a:pt x="1388" y="599"/>
                      </a:lnTo>
                      <a:lnTo>
                        <a:pt x="1477" y="617"/>
                      </a:lnTo>
                      <a:lnTo>
                        <a:pt x="1569" y="628"/>
                      </a:lnTo>
                      <a:lnTo>
                        <a:pt x="1664" y="632"/>
                      </a:lnTo>
                      <a:lnTo>
                        <a:pt x="1758" y="628"/>
                      </a:lnTo>
                      <a:lnTo>
                        <a:pt x="1851" y="617"/>
                      </a:lnTo>
                      <a:lnTo>
                        <a:pt x="1940" y="597"/>
                      </a:lnTo>
                      <a:lnTo>
                        <a:pt x="2027" y="573"/>
                      </a:lnTo>
                      <a:lnTo>
                        <a:pt x="2112" y="540"/>
                      </a:lnTo>
                      <a:lnTo>
                        <a:pt x="2192" y="501"/>
                      </a:lnTo>
                      <a:lnTo>
                        <a:pt x="2269" y="456"/>
                      </a:lnTo>
                      <a:lnTo>
                        <a:pt x="2342" y="406"/>
                      </a:lnTo>
                      <a:lnTo>
                        <a:pt x="2412" y="350"/>
                      </a:lnTo>
                      <a:lnTo>
                        <a:pt x="2475" y="290"/>
                      </a:lnTo>
                      <a:lnTo>
                        <a:pt x="2535" y="224"/>
                      </a:lnTo>
                      <a:lnTo>
                        <a:pt x="2589" y="153"/>
                      </a:lnTo>
                      <a:lnTo>
                        <a:pt x="2638" y="79"/>
                      </a:lnTo>
                      <a:lnTo>
                        <a:pt x="2680" y="0"/>
                      </a:lnTo>
                      <a:close/>
                    </a:path>
                  </a:pathLst>
                </a:custGeom>
                <a:solidFill>
                  <a:schemeClr val="accent5"/>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sp>
              <p:nvSpPr>
                <p:cNvPr id="18" name="Freeform 13">
                  <a:extLst>
                    <a:ext uri="{FF2B5EF4-FFF2-40B4-BE49-F238E27FC236}">
                      <a16:creationId xmlns:a16="http://schemas.microsoft.com/office/drawing/2014/main" id="{1A8AD795-39BB-EFC8-B72D-D02BEDC22A3C}"/>
                    </a:ext>
                  </a:extLst>
                </p:cNvPr>
                <p:cNvSpPr>
                  <a:spLocks/>
                </p:cNvSpPr>
                <p:nvPr>
                  <p:custDataLst>
                    <p:tags r:id="rId3"/>
                  </p:custDataLst>
                </p:nvPr>
              </p:nvSpPr>
              <p:spPr bwMode="gray">
                <a:xfrm>
                  <a:off x="1837" y="970"/>
                  <a:ext cx="1069" cy="1565"/>
                </a:xfrm>
                <a:custGeom>
                  <a:avLst/>
                  <a:gdLst/>
                  <a:ahLst/>
                  <a:cxnLst>
                    <a:cxn ang="0">
                      <a:pos x="2139" y="452"/>
                    </a:cxn>
                    <a:cxn ang="0">
                      <a:pos x="1760" y="935"/>
                    </a:cxn>
                    <a:cxn ang="0">
                      <a:pos x="1592" y="992"/>
                    </a:cxn>
                    <a:cxn ang="0">
                      <a:pos x="1437" y="1073"/>
                    </a:cxn>
                    <a:cxn ang="0">
                      <a:pos x="1298" y="1176"/>
                    </a:cxn>
                    <a:cxn ang="0">
                      <a:pos x="1177" y="1299"/>
                    </a:cxn>
                    <a:cxn ang="0">
                      <a:pos x="1075" y="1439"/>
                    </a:cxn>
                    <a:cxn ang="0">
                      <a:pos x="994" y="1594"/>
                    </a:cxn>
                    <a:cxn ang="0">
                      <a:pos x="938" y="1762"/>
                    </a:cxn>
                    <a:cxn ang="0">
                      <a:pos x="910" y="1940"/>
                    </a:cxn>
                    <a:cxn ang="0">
                      <a:pos x="910" y="2119"/>
                    </a:cxn>
                    <a:cxn ang="0">
                      <a:pos x="936" y="2289"/>
                    </a:cxn>
                    <a:cxn ang="0">
                      <a:pos x="986" y="2449"/>
                    </a:cxn>
                    <a:cxn ang="0">
                      <a:pos x="1058" y="2598"/>
                    </a:cxn>
                    <a:cxn ang="0">
                      <a:pos x="576" y="2648"/>
                    </a:cxn>
                    <a:cxn ang="0">
                      <a:pos x="262" y="3034"/>
                    </a:cxn>
                    <a:cxn ang="0">
                      <a:pos x="161" y="2830"/>
                    </a:cxn>
                    <a:cxn ang="0">
                      <a:pos x="84" y="2614"/>
                    </a:cxn>
                    <a:cxn ang="0">
                      <a:pos x="31" y="2388"/>
                    </a:cxn>
                    <a:cxn ang="0">
                      <a:pos x="4" y="2154"/>
                    </a:cxn>
                    <a:cxn ang="0">
                      <a:pos x="4" y="1907"/>
                    </a:cxn>
                    <a:cxn ang="0">
                      <a:pos x="35" y="1660"/>
                    </a:cxn>
                    <a:cxn ang="0">
                      <a:pos x="93" y="1422"/>
                    </a:cxn>
                    <a:cxn ang="0">
                      <a:pos x="179" y="1197"/>
                    </a:cxn>
                    <a:cxn ang="0">
                      <a:pos x="289" y="985"/>
                    </a:cxn>
                    <a:cxn ang="0">
                      <a:pos x="423" y="789"/>
                    </a:cxn>
                    <a:cxn ang="0">
                      <a:pos x="578" y="610"/>
                    </a:cxn>
                    <a:cxn ang="0">
                      <a:pos x="753" y="450"/>
                    </a:cxn>
                    <a:cxn ang="0">
                      <a:pos x="946" y="311"/>
                    </a:cxn>
                    <a:cxn ang="0">
                      <a:pos x="1153" y="194"/>
                    </a:cxn>
                    <a:cxn ang="0">
                      <a:pos x="1377" y="102"/>
                    </a:cxn>
                    <a:cxn ang="0">
                      <a:pos x="1611" y="38"/>
                    </a:cxn>
                    <a:cxn ang="0">
                      <a:pos x="1856" y="0"/>
                    </a:cxn>
                  </a:cxnLst>
                  <a:rect l="0" t="0" r="r" b="b"/>
                  <a:pathLst>
                    <a:path w="2139" h="3131">
                      <a:moveTo>
                        <a:pt x="1856" y="0"/>
                      </a:moveTo>
                      <a:lnTo>
                        <a:pt x="2139" y="452"/>
                      </a:lnTo>
                      <a:lnTo>
                        <a:pt x="1848" y="916"/>
                      </a:lnTo>
                      <a:lnTo>
                        <a:pt x="1760" y="935"/>
                      </a:lnTo>
                      <a:lnTo>
                        <a:pt x="1674" y="960"/>
                      </a:lnTo>
                      <a:lnTo>
                        <a:pt x="1592" y="992"/>
                      </a:lnTo>
                      <a:lnTo>
                        <a:pt x="1513" y="1029"/>
                      </a:lnTo>
                      <a:lnTo>
                        <a:pt x="1437" y="1073"/>
                      </a:lnTo>
                      <a:lnTo>
                        <a:pt x="1367" y="1122"/>
                      </a:lnTo>
                      <a:lnTo>
                        <a:pt x="1298" y="1176"/>
                      </a:lnTo>
                      <a:lnTo>
                        <a:pt x="1235" y="1235"/>
                      </a:lnTo>
                      <a:lnTo>
                        <a:pt x="1177" y="1299"/>
                      </a:lnTo>
                      <a:lnTo>
                        <a:pt x="1123" y="1367"/>
                      </a:lnTo>
                      <a:lnTo>
                        <a:pt x="1075" y="1439"/>
                      </a:lnTo>
                      <a:lnTo>
                        <a:pt x="1031" y="1515"/>
                      </a:lnTo>
                      <a:lnTo>
                        <a:pt x="994" y="1594"/>
                      </a:lnTo>
                      <a:lnTo>
                        <a:pt x="963" y="1676"/>
                      </a:lnTo>
                      <a:lnTo>
                        <a:pt x="938" y="1762"/>
                      </a:lnTo>
                      <a:lnTo>
                        <a:pt x="921" y="1850"/>
                      </a:lnTo>
                      <a:lnTo>
                        <a:pt x="910" y="1940"/>
                      </a:lnTo>
                      <a:lnTo>
                        <a:pt x="906" y="2032"/>
                      </a:lnTo>
                      <a:lnTo>
                        <a:pt x="910" y="2119"/>
                      </a:lnTo>
                      <a:lnTo>
                        <a:pt x="920" y="2205"/>
                      </a:lnTo>
                      <a:lnTo>
                        <a:pt x="936" y="2289"/>
                      </a:lnTo>
                      <a:lnTo>
                        <a:pt x="957" y="2370"/>
                      </a:lnTo>
                      <a:lnTo>
                        <a:pt x="986" y="2449"/>
                      </a:lnTo>
                      <a:lnTo>
                        <a:pt x="1019" y="2525"/>
                      </a:lnTo>
                      <a:lnTo>
                        <a:pt x="1058" y="2598"/>
                      </a:lnTo>
                      <a:lnTo>
                        <a:pt x="1101" y="2668"/>
                      </a:lnTo>
                      <a:lnTo>
                        <a:pt x="576" y="2648"/>
                      </a:lnTo>
                      <a:lnTo>
                        <a:pt x="320" y="3131"/>
                      </a:lnTo>
                      <a:lnTo>
                        <a:pt x="262" y="3034"/>
                      </a:lnTo>
                      <a:lnTo>
                        <a:pt x="210" y="2933"/>
                      </a:lnTo>
                      <a:lnTo>
                        <a:pt x="161" y="2830"/>
                      </a:lnTo>
                      <a:lnTo>
                        <a:pt x="120" y="2724"/>
                      </a:lnTo>
                      <a:lnTo>
                        <a:pt x="84" y="2614"/>
                      </a:lnTo>
                      <a:lnTo>
                        <a:pt x="55" y="2503"/>
                      </a:lnTo>
                      <a:lnTo>
                        <a:pt x="31" y="2388"/>
                      </a:lnTo>
                      <a:lnTo>
                        <a:pt x="14" y="2272"/>
                      </a:lnTo>
                      <a:lnTo>
                        <a:pt x="4" y="2154"/>
                      </a:lnTo>
                      <a:lnTo>
                        <a:pt x="0" y="2033"/>
                      </a:lnTo>
                      <a:lnTo>
                        <a:pt x="4" y="1907"/>
                      </a:lnTo>
                      <a:lnTo>
                        <a:pt x="15" y="1781"/>
                      </a:lnTo>
                      <a:lnTo>
                        <a:pt x="35" y="1660"/>
                      </a:lnTo>
                      <a:lnTo>
                        <a:pt x="61" y="1539"/>
                      </a:lnTo>
                      <a:lnTo>
                        <a:pt x="93" y="1422"/>
                      </a:lnTo>
                      <a:lnTo>
                        <a:pt x="133" y="1307"/>
                      </a:lnTo>
                      <a:lnTo>
                        <a:pt x="179" y="1197"/>
                      </a:lnTo>
                      <a:lnTo>
                        <a:pt x="231" y="1089"/>
                      </a:lnTo>
                      <a:lnTo>
                        <a:pt x="289" y="985"/>
                      </a:lnTo>
                      <a:lnTo>
                        <a:pt x="354" y="884"/>
                      </a:lnTo>
                      <a:lnTo>
                        <a:pt x="423" y="789"/>
                      </a:lnTo>
                      <a:lnTo>
                        <a:pt x="498" y="697"/>
                      </a:lnTo>
                      <a:lnTo>
                        <a:pt x="578" y="610"/>
                      </a:lnTo>
                      <a:lnTo>
                        <a:pt x="664" y="527"/>
                      </a:lnTo>
                      <a:lnTo>
                        <a:pt x="753" y="450"/>
                      </a:lnTo>
                      <a:lnTo>
                        <a:pt x="848" y="378"/>
                      </a:lnTo>
                      <a:lnTo>
                        <a:pt x="946" y="311"/>
                      </a:lnTo>
                      <a:lnTo>
                        <a:pt x="1048" y="250"/>
                      </a:lnTo>
                      <a:lnTo>
                        <a:pt x="1153" y="194"/>
                      </a:lnTo>
                      <a:lnTo>
                        <a:pt x="1264" y="146"/>
                      </a:lnTo>
                      <a:lnTo>
                        <a:pt x="1377" y="102"/>
                      </a:lnTo>
                      <a:lnTo>
                        <a:pt x="1492" y="66"/>
                      </a:lnTo>
                      <a:lnTo>
                        <a:pt x="1611" y="38"/>
                      </a:lnTo>
                      <a:lnTo>
                        <a:pt x="1731" y="15"/>
                      </a:lnTo>
                      <a:lnTo>
                        <a:pt x="1856" y="0"/>
                      </a:lnTo>
                      <a:close/>
                    </a:path>
                  </a:pathLst>
                </a:custGeom>
                <a:solidFill>
                  <a:schemeClr val="accent1"/>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sp>
              <p:nvSpPr>
                <p:cNvPr id="19" name="Freeform 14">
                  <a:extLst>
                    <a:ext uri="{FF2B5EF4-FFF2-40B4-BE49-F238E27FC236}">
                      <a16:creationId xmlns:a16="http://schemas.microsoft.com/office/drawing/2014/main" id="{70064453-BE85-17D1-B7CD-4408E037F3B9}"/>
                    </a:ext>
                  </a:extLst>
                </p:cNvPr>
                <p:cNvSpPr>
                  <a:spLocks/>
                </p:cNvSpPr>
                <p:nvPr>
                  <p:custDataLst>
                    <p:tags r:id="rId4"/>
                  </p:custDataLst>
                </p:nvPr>
              </p:nvSpPr>
              <p:spPr bwMode="gray">
                <a:xfrm>
                  <a:off x="2817" y="966"/>
                  <a:ext cx="1061" cy="1459"/>
                </a:xfrm>
                <a:custGeom>
                  <a:avLst/>
                  <a:gdLst/>
                  <a:ahLst/>
                  <a:cxnLst>
                    <a:cxn ang="0">
                      <a:pos x="205" y="3"/>
                    </a:cxn>
                    <a:cxn ang="0">
                      <a:pos x="448" y="32"/>
                    </a:cxn>
                    <a:cxn ang="0">
                      <a:pos x="681" y="89"/>
                    </a:cxn>
                    <a:cxn ang="0">
                      <a:pos x="902" y="172"/>
                    </a:cxn>
                    <a:cxn ang="0">
                      <a:pos x="1111" y="278"/>
                    </a:cxn>
                    <a:cxn ang="0">
                      <a:pos x="1306" y="407"/>
                    </a:cxn>
                    <a:cxn ang="0">
                      <a:pos x="1483" y="557"/>
                    </a:cxn>
                    <a:cxn ang="0">
                      <a:pos x="1642" y="726"/>
                    </a:cxn>
                    <a:cxn ang="0">
                      <a:pos x="1782" y="912"/>
                    </a:cxn>
                    <a:cxn ang="0">
                      <a:pos x="1900" y="1113"/>
                    </a:cxn>
                    <a:cxn ang="0">
                      <a:pos x="1995" y="1329"/>
                    </a:cxn>
                    <a:cxn ang="0">
                      <a:pos x="2064" y="1556"/>
                    </a:cxn>
                    <a:cxn ang="0">
                      <a:pos x="2107" y="1794"/>
                    </a:cxn>
                    <a:cxn ang="0">
                      <a:pos x="2122" y="2041"/>
                    </a:cxn>
                    <a:cxn ang="0">
                      <a:pos x="2110" y="2267"/>
                    </a:cxn>
                    <a:cxn ang="0">
                      <a:pos x="2073" y="2487"/>
                    </a:cxn>
                    <a:cxn ang="0">
                      <a:pos x="2014" y="2697"/>
                    </a:cxn>
                    <a:cxn ang="0">
                      <a:pos x="1934" y="2898"/>
                    </a:cxn>
                    <a:cxn ang="0">
                      <a:pos x="1143" y="2434"/>
                    </a:cxn>
                    <a:cxn ang="0">
                      <a:pos x="1188" y="2282"/>
                    </a:cxn>
                    <a:cxn ang="0">
                      <a:pos x="1211" y="2122"/>
                    </a:cxn>
                    <a:cxn ang="0">
                      <a:pos x="1210" y="1947"/>
                    </a:cxn>
                    <a:cxn ang="0">
                      <a:pos x="1180" y="1768"/>
                    </a:cxn>
                    <a:cxn ang="0">
                      <a:pos x="1124" y="1600"/>
                    </a:cxn>
                    <a:cxn ang="0">
                      <a:pos x="1044" y="1443"/>
                    </a:cxn>
                    <a:cxn ang="0">
                      <a:pos x="941" y="1303"/>
                    </a:cxn>
                    <a:cxn ang="0">
                      <a:pos x="818" y="1180"/>
                    </a:cxn>
                    <a:cxn ang="0">
                      <a:pos x="678" y="1078"/>
                    </a:cxn>
                    <a:cxn ang="0">
                      <a:pos x="521" y="998"/>
                    </a:cxn>
                    <a:cxn ang="0">
                      <a:pos x="352" y="940"/>
                    </a:cxn>
                    <a:cxn ang="0">
                      <a:pos x="174" y="912"/>
                    </a:cxn>
                    <a:cxn ang="0">
                      <a:pos x="4" y="911"/>
                    </a:cxn>
                    <a:cxn ang="0">
                      <a:pos x="0" y="2"/>
                    </a:cxn>
                  </a:cxnLst>
                  <a:rect l="0" t="0" r="r" b="b"/>
                  <a:pathLst>
                    <a:path w="2122" h="2918">
                      <a:moveTo>
                        <a:pt x="81" y="0"/>
                      </a:moveTo>
                      <a:lnTo>
                        <a:pt x="205" y="3"/>
                      </a:lnTo>
                      <a:lnTo>
                        <a:pt x="328" y="15"/>
                      </a:lnTo>
                      <a:lnTo>
                        <a:pt x="448" y="32"/>
                      </a:lnTo>
                      <a:lnTo>
                        <a:pt x="566" y="58"/>
                      </a:lnTo>
                      <a:lnTo>
                        <a:pt x="681" y="89"/>
                      </a:lnTo>
                      <a:lnTo>
                        <a:pt x="793" y="127"/>
                      </a:lnTo>
                      <a:lnTo>
                        <a:pt x="902" y="172"/>
                      </a:lnTo>
                      <a:lnTo>
                        <a:pt x="1009" y="222"/>
                      </a:lnTo>
                      <a:lnTo>
                        <a:pt x="1111" y="278"/>
                      </a:lnTo>
                      <a:lnTo>
                        <a:pt x="1210" y="340"/>
                      </a:lnTo>
                      <a:lnTo>
                        <a:pt x="1306" y="407"/>
                      </a:lnTo>
                      <a:lnTo>
                        <a:pt x="1396" y="480"/>
                      </a:lnTo>
                      <a:lnTo>
                        <a:pt x="1483" y="557"/>
                      </a:lnTo>
                      <a:lnTo>
                        <a:pt x="1565" y="639"/>
                      </a:lnTo>
                      <a:lnTo>
                        <a:pt x="1642" y="726"/>
                      </a:lnTo>
                      <a:lnTo>
                        <a:pt x="1715" y="816"/>
                      </a:lnTo>
                      <a:lnTo>
                        <a:pt x="1782" y="912"/>
                      </a:lnTo>
                      <a:lnTo>
                        <a:pt x="1844" y="1011"/>
                      </a:lnTo>
                      <a:lnTo>
                        <a:pt x="1900" y="1113"/>
                      </a:lnTo>
                      <a:lnTo>
                        <a:pt x="1950" y="1220"/>
                      </a:lnTo>
                      <a:lnTo>
                        <a:pt x="1995" y="1329"/>
                      </a:lnTo>
                      <a:lnTo>
                        <a:pt x="2033" y="1441"/>
                      </a:lnTo>
                      <a:lnTo>
                        <a:pt x="2064" y="1556"/>
                      </a:lnTo>
                      <a:lnTo>
                        <a:pt x="2090" y="1674"/>
                      </a:lnTo>
                      <a:lnTo>
                        <a:pt x="2107" y="1794"/>
                      </a:lnTo>
                      <a:lnTo>
                        <a:pt x="2119" y="1917"/>
                      </a:lnTo>
                      <a:lnTo>
                        <a:pt x="2122" y="2041"/>
                      </a:lnTo>
                      <a:lnTo>
                        <a:pt x="2119" y="2156"/>
                      </a:lnTo>
                      <a:lnTo>
                        <a:pt x="2110" y="2267"/>
                      </a:lnTo>
                      <a:lnTo>
                        <a:pt x="2094" y="2378"/>
                      </a:lnTo>
                      <a:lnTo>
                        <a:pt x="2073" y="2487"/>
                      </a:lnTo>
                      <a:lnTo>
                        <a:pt x="2047" y="2593"/>
                      </a:lnTo>
                      <a:lnTo>
                        <a:pt x="2014" y="2697"/>
                      </a:lnTo>
                      <a:lnTo>
                        <a:pt x="1976" y="2799"/>
                      </a:lnTo>
                      <a:lnTo>
                        <a:pt x="1934" y="2898"/>
                      </a:lnTo>
                      <a:lnTo>
                        <a:pt x="1400" y="2918"/>
                      </a:lnTo>
                      <a:lnTo>
                        <a:pt x="1143" y="2434"/>
                      </a:lnTo>
                      <a:lnTo>
                        <a:pt x="1168" y="2359"/>
                      </a:lnTo>
                      <a:lnTo>
                        <a:pt x="1188" y="2282"/>
                      </a:lnTo>
                      <a:lnTo>
                        <a:pt x="1203" y="2203"/>
                      </a:lnTo>
                      <a:lnTo>
                        <a:pt x="1211" y="2122"/>
                      </a:lnTo>
                      <a:lnTo>
                        <a:pt x="1214" y="2040"/>
                      </a:lnTo>
                      <a:lnTo>
                        <a:pt x="1210" y="1947"/>
                      </a:lnTo>
                      <a:lnTo>
                        <a:pt x="1199" y="1857"/>
                      </a:lnTo>
                      <a:lnTo>
                        <a:pt x="1180" y="1768"/>
                      </a:lnTo>
                      <a:lnTo>
                        <a:pt x="1155" y="1683"/>
                      </a:lnTo>
                      <a:lnTo>
                        <a:pt x="1124" y="1600"/>
                      </a:lnTo>
                      <a:lnTo>
                        <a:pt x="1087" y="1520"/>
                      </a:lnTo>
                      <a:lnTo>
                        <a:pt x="1044" y="1443"/>
                      </a:lnTo>
                      <a:lnTo>
                        <a:pt x="995" y="1371"/>
                      </a:lnTo>
                      <a:lnTo>
                        <a:pt x="941" y="1303"/>
                      </a:lnTo>
                      <a:lnTo>
                        <a:pt x="882" y="1240"/>
                      </a:lnTo>
                      <a:lnTo>
                        <a:pt x="818" y="1180"/>
                      </a:lnTo>
                      <a:lnTo>
                        <a:pt x="750" y="1127"/>
                      </a:lnTo>
                      <a:lnTo>
                        <a:pt x="678" y="1078"/>
                      </a:lnTo>
                      <a:lnTo>
                        <a:pt x="601" y="1035"/>
                      </a:lnTo>
                      <a:lnTo>
                        <a:pt x="521" y="998"/>
                      </a:lnTo>
                      <a:lnTo>
                        <a:pt x="438" y="965"/>
                      </a:lnTo>
                      <a:lnTo>
                        <a:pt x="352" y="940"/>
                      </a:lnTo>
                      <a:lnTo>
                        <a:pt x="264" y="923"/>
                      </a:lnTo>
                      <a:lnTo>
                        <a:pt x="174" y="912"/>
                      </a:lnTo>
                      <a:lnTo>
                        <a:pt x="81" y="908"/>
                      </a:lnTo>
                      <a:lnTo>
                        <a:pt x="4" y="911"/>
                      </a:lnTo>
                      <a:lnTo>
                        <a:pt x="287" y="460"/>
                      </a:lnTo>
                      <a:lnTo>
                        <a:pt x="0" y="2"/>
                      </a:lnTo>
                      <a:lnTo>
                        <a:pt x="81" y="0"/>
                      </a:lnTo>
                      <a:close/>
                    </a:path>
                  </a:pathLst>
                </a:custGeom>
                <a:solidFill>
                  <a:schemeClr val="accent3"/>
                </a:solidFill>
                <a:ln w="38100" cap="flat" cmpd="sng">
                  <a:solidFill>
                    <a:schemeClr val="bg1"/>
                  </a:solidFill>
                  <a:prstDash val="solid"/>
                  <a:round/>
                  <a:headEnd type="none" w="med" len="med"/>
                  <a:tailEnd type="none" w="med" len="med"/>
                </a:ln>
                <a:effectLst/>
              </p:spPr>
              <p:txBody>
                <a:bodyPr lIns="72000" tIns="72000" rIns="72000" bIns="72000" anchor="ctr"/>
                <a:lstStyle/>
                <a:p>
                  <a:endParaRPr lang="en-US" sz="1400">
                    <a:solidFill>
                      <a:srgbClr val="262626"/>
                    </a:solidFill>
                    <a:latin typeface="Tele-GroteskFet" pitchFamily="2" charset="0"/>
                  </a:endParaRPr>
                </a:p>
              </p:txBody>
            </p:sp>
          </p:grpSp>
          <p:sp>
            <p:nvSpPr>
              <p:cNvPr id="14" name="Oval 52">
                <a:extLst>
                  <a:ext uri="{FF2B5EF4-FFF2-40B4-BE49-F238E27FC236}">
                    <a16:creationId xmlns:a16="http://schemas.microsoft.com/office/drawing/2014/main" id="{56010E55-694A-4B8E-F5C6-FE66B637C576}"/>
                  </a:ext>
                </a:extLst>
              </p:cNvPr>
              <p:cNvSpPr>
                <a:spLocks noChangeArrowheads="1"/>
              </p:cNvSpPr>
              <p:nvPr>
                <p:custDataLst>
                  <p:tags r:id="rId1"/>
                </p:custDataLst>
              </p:nvPr>
            </p:nvSpPr>
            <p:spPr bwMode="gray">
              <a:xfrm>
                <a:off x="5006915" y="2069064"/>
                <a:ext cx="1508241" cy="1508084"/>
              </a:xfrm>
              <a:prstGeom prst="ellipse">
                <a:avLst/>
              </a:prstGeom>
              <a:solidFill>
                <a:srgbClr val="122769"/>
              </a:solidFill>
              <a:ln w="38100" algn="ctr">
                <a:solidFill>
                  <a:schemeClr val="bg1"/>
                </a:solidFill>
                <a:round/>
                <a:headEnd/>
                <a:tailEnd/>
              </a:ln>
              <a:effectLst/>
            </p:spPr>
            <p:txBody>
              <a:bodyPr lIns="0" tIns="0" rIns="0" bIns="0" anchor="ctr"/>
              <a:lstStyle/>
              <a:p>
                <a:pPr algn="ctr">
                  <a:lnSpc>
                    <a:spcPct val="104000"/>
                  </a:lnSpc>
                </a:pPr>
                <a:r>
                  <a:rPr lang="en-US" sz="1500" b="1" dirty="0">
                    <a:solidFill>
                      <a:schemeClr val="bg1"/>
                    </a:solidFill>
                    <a:latin typeface="Arial"/>
                    <a:ea typeface="Arial Unicode MS"/>
                    <a:cs typeface="Arial"/>
                  </a:rPr>
                  <a:t>Dissertation</a:t>
                </a:r>
              </a:p>
            </p:txBody>
          </p:sp>
        </p:grpSp>
        <p:sp>
          <p:nvSpPr>
            <p:cNvPr id="33" name="Rechteck 32">
              <a:extLst>
                <a:ext uri="{FF2B5EF4-FFF2-40B4-BE49-F238E27FC236}">
                  <a16:creationId xmlns:a16="http://schemas.microsoft.com/office/drawing/2014/main" id="{9C7FD0DD-AF10-B4E1-BD27-F3EA705AC06F}"/>
                </a:ext>
              </a:extLst>
            </p:cNvPr>
            <p:cNvSpPr/>
            <p:nvPr/>
          </p:nvSpPr>
          <p:spPr>
            <a:xfrm rot="18900000">
              <a:off x="4246126" y="1724238"/>
              <a:ext cx="1545838" cy="60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Org. Netzwerke</a:t>
              </a:r>
            </a:p>
          </p:txBody>
        </p:sp>
        <p:sp>
          <p:nvSpPr>
            <p:cNvPr id="34" name="Rechteck 33">
              <a:extLst>
                <a:ext uri="{FF2B5EF4-FFF2-40B4-BE49-F238E27FC236}">
                  <a16:creationId xmlns:a16="http://schemas.microsoft.com/office/drawing/2014/main" id="{BFA2661D-BDCA-7230-CF53-9B6BFEFC9739}"/>
                </a:ext>
              </a:extLst>
            </p:cNvPr>
            <p:cNvSpPr/>
            <p:nvPr/>
          </p:nvSpPr>
          <p:spPr>
            <a:xfrm rot="4500000">
              <a:off x="6056600" y="2281543"/>
              <a:ext cx="1545838" cy="6117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Strategische</a:t>
              </a:r>
              <a:br>
                <a:rPr lang="de-DE" sz="1600" dirty="0">
                  <a:solidFill>
                    <a:schemeClr val="bg1"/>
                  </a:solidFill>
                </a:rPr>
              </a:br>
              <a:r>
                <a:rPr lang="de-DE" sz="1600" dirty="0">
                  <a:solidFill>
                    <a:schemeClr val="bg1"/>
                  </a:solidFill>
                </a:rPr>
                <a:t>Allianzen</a:t>
              </a:r>
            </a:p>
          </p:txBody>
        </p:sp>
        <p:sp>
          <p:nvSpPr>
            <p:cNvPr id="35" name="Rechteck 34">
              <a:extLst>
                <a:ext uri="{FF2B5EF4-FFF2-40B4-BE49-F238E27FC236}">
                  <a16:creationId xmlns:a16="http://schemas.microsoft.com/office/drawing/2014/main" id="{8CCA1454-914A-7DEC-F2A1-5F4449554056}"/>
                </a:ext>
              </a:extLst>
            </p:cNvPr>
            <p:cNvSpPr/>
            <p:nvPr/>
          </p:nvSpPr>
          <p:spPr>
            <a:xfrm rot="1689451">
              <a:off x="4501920" y="3494657"/>
              <a:ext cx="1545838" cy="6228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bg1"/>
                  </a:solidFill>
                </a:rPr>
                <a:t>Mergers &amp; Acquisitions</a:t>
              </a:r>
            </a:p>
          </p:txBody>
        </p:sp>
      </p:grpSp>
    </p:spTree>
    <p:extLst>
      <p:ext uri="{BB962C8B-B14F-4D97-AF65-F5344CB8AC3E}">
        <p14:creationId xmlns:p14="http://schemas.microsoft.com/office/powerpoint/2010/main" val="1042591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CE3AA-7769-D84B-CD61-B50B6587986F}"/>
            </a:ext>
          </a:extLst>
        </p:cNvPr>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AE979A69-6F8A-C94F-30CB-0FFE1D06BFC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29" name="think-cell data - do not delete" hidden="1">
                        <a:extLst>
                          <a:ext uri="{FF2B5EF4-FFF2-40B4-BE49-F238E27FC236}">
                            <a16:creationId xmlns:a16="http://schemas.microsoft.com/office/drawing/2014/main" id="{112B613F-3F91-4B37-8F0B-A2B97C9570C3}"/>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30F28B16-86D6-0599-3DB7-065792AC7E6E}"/>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C6EBF9F3-3BAD-52CB-2E3E-A46BC0976983}"/>
              </a:ext>
            </a:extLst>
          </p:cNvPr>
          <p:cNvSpPr>
            <a:spLocks noGrp="1"/>
          </p:cNvSpPr>
          <p:nvPr>
            <p:ph type="body" sz="quarter" idx="10"/>
          </p:nvPr>
        </p:nvSpPr>
        <p:spPr/>
        <p:txBody>
          <a:bodyPr/>
          <a:lstStyle/>
          <a:p>
            <a:r>
              <a:rPr lang="de-CH" dirty="0"/>
              <a:t>Methode &amp; Variablen</a:t>
            </a:r>
          </a:p>
        </p:txBody>
      </p:sp>
      <p:sp>
        <p:nvSpPr>
          <p:cNvPr id="6" name="Rectangle 5">
            <a:extLst>
              <a:ext uri="{FF2B5EF4-FFF2-40B4-BE49-F238E27FC236}">
                <a16:creationId xmlns:a16="http://schemas.microsoft.com/office/drawing/2014/main" id="{8C93F631-0F4A-9127-51E2-AA629E13D88A}"/>
              </a:ext>
            </a:extLst>
          </p:cNvPr>
          <p:cNvSpPr>
            <a:spLocks noChangeArrowheads="1"/>
          </p:cNvSpPr>
          <p:nvPr/>
        </p:nvSpPr>
        <p:spPr bwMode="auto">
          <a:xfrm>
            <a:off x="6417469" y="1603076"/>
            <a:ext cx="2329393" cy="360515"/>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err="1">
                <a:solidFill>
                  <a:schemeClr val="bg1"/>
                </a:solidFill>
                <a:cs typeface="Arial"/>
              </a:rPr>
              <a:t>Transaktionsvariablen</a:t>
            </a:r>
            <a:endParaRPr lang="en-US" sz="1600" b="1" dirty="0">
              <a:solidFill>
                <a:schemeClr val="bg1"/>
              </a:solidFill>
              <a:cs typeface="Arial"/>
            </a:endParaRPr>
          </a:p>
        </p:txBody>
      </p:sp>
      <p:sp>
        <p:nvSpPr>
          <p:cNvPr id="12" name="Rechteck 11">
            <a:extLst>
              <a:ext uri="{FF2B5EF4-FFF2-40B4-BE49-F238E27FC236}">
                <a16:creationId xmlns:a16="http://schemas.microsoft.com/office/drawing/2014/main" id="{BD26F331-4AC8-1A44-3900-FF5ABEC51DE7}"/>
              </a:ext>
            </a:extLst>
          </p:cNvPr>
          <p:cNvSpPr/>
          <p:nvPr/>
        </p:nvSpPr>
        <p:spPr>
          <a:xfrm>
            <a:off x="6417469" y="2012719"/>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Total Deal Value</a:t>
            </a:r>
          </a:p>
        </p:txBody>
      </p:sp>
      <p:sp>
        <p:nvSpPr>
          <p:cNvPr id="13" name="Rechteck 12">
            <a:extLst>
              <a:ext uri="{FF2B5EF4-FFF2-40B4-BE49-F238E27FC236}">
                <a16:creationId xmlns:a16="http://schemas.microsoft.com/office/drawing/2014/main" id="{64FBC711-F42B-8EFC-835F-B8541E46F6AC}"/>
              </a:ext>
            </a:extLst>
          </p:cNvPr>
          <p:cNvSpPr/>
          <p:nvPr/>
        </p:nvSpPr>
        <p:spPr>
          <a:xfrm>
            <a:off x="6417469" y="2537217"/>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Cash/ Stock Dummy</a:t>
            </a:r>
          </a:p>
        </p:txBody>
      </p:sp>
      <p:sp>
        <p:nvSpPr>
          <p:cNvPr id="14" name="Rechteck 13">
            <a:extLst>
              <a:ext uri="{FF2B5EF4-FFF2-40B4-BE49-F238E27FC236}">
                <a16:creationId xmlns:a16="http://schemas.microsoft.com/office/drawing/2014/main" id="{66BB215E-0EBB-0372-D44A-51F6BAF23FBA}"/>
              </a:ext>
            </a:extLst>
          </p:cNvPr>
          <p:cNvSpPr/>
          <p:nvPr/>
        </p:nvSpPr>
        <p:spPr>
          <a:xfrm>
            <a:off x="6417469" y="3061715"/>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National Cultural </a:t>
            </a:r>
            <a:r>
              <a:rPr lang="de-CH" sz="1400" dirty="0" err="1">
                <a:solidFill>
                  <a:schemeClr val="bg2">
                    <a:lumMod val="50000"/>
                  </a:schemeClr>
                </a:solidFill>
                <a:cs typeface="Arial"/>
              </a:rPr>
              <a:t>Distance</a:t>
            </a:r>
            <a:r>
              <a:rPr lang="de-CH" sz="1400" dirty="0">
                <a:solidFill>
                  <a:schemeClr val="bg2">
                    <a:lumMod val="50000"/>
                  </a:schemeClr>
                </a:solidFill>
                <a:cs typeface="Arial"/>
              </a:rPr>
              <a:t> (Hofstede)</a:t>
            </a:r>
          </a:p>
        </p:txBody>
      </p:sp>
      <p:sp>
        <p:nvSpPr>
          <p:cNvPr id="15" name="Rechteck 14">
            <a:extLst>
              <a:ext uri="{FF2B5EF4-FFF2-40B4-BE49-F238E27FC236}">
                <a16:creationId xmlns:a16="http://schemas.microsoft.com/office/drawing/2014/main" id="{0718ED5D-AFB9-AFC1-EA2D-9F9098252F11}"/>
              </a:ext>
            </a:extLst>
          </p:cNvPr>
          <p:cNvSpPr/>
          <p:nvPr/>
        </p:nvSpPr>
        <p:spPr>
          <a:xfrm>
            <a:off x="6417469" y="3586213"/>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Firm Age </a:t>
            </a:r>
            <a:r>
              <a:rPr lang="de-CH" sz="1400" dirty="0" err="1">
                <a:solidFill>
                  <a:schemeClr val="bg2">
                    <a:lumMod val="50000"/>
                  </a:schemeClr>
                </a:solidFill>
                <a:cs typeface="Arial"/>
              </a:rPr>
              <a:t>Difference</a:t>
            </a:r>
            <a:endParaRPr lang="de-CH" sz="1400" dirty="0">
              <a:solidFill>
                <a:schemeClr val="bg2">
                  <a:lumMod val="50000"/>
                </a:schemeClr>
              </a:solidFill>
              <a:cs typeface="Arial"/>
            </a:endParaRPr>
          </a:p>
        </p:txBody>
      </p:sp>
      <p:sp>
        <p:nvSpPr>
          <p:cNvPr id="16" name="Rechteck 15">
            <a:extLst>
              <a:ext uri="{FF2B5EF4-FFF2-40B4-BE49-F238E27FC236}">
                <a16:creationId xmlns:a16="http://schemas.microsoft.com/office/drawing/2014/main" id="{9A8B4C18-E0B2-1344-C9D0-5EE1FCD16FD8}"/>
              </a:ext>
            </a:extLst>
          </p:cNvPr>
          <p:cNvSpPr/>
          <p:nvPr/>
        </p:nvSpPr>
        <p:spPr>
          <a:xfrm>
            <a:off x="6417469" y="4110710"/>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Firm Size </a:t>
            </a:r>
            <a:r>
              <a:rPr lang="de-CH" sz="1400" dirty="0" err="1">
                <a:solidFill>
                  <a:schemeClr val="bg2">
                    <a:lumMod val="50000"/>
                  </a:schemeClr>
                </a:solidFill>
                <a:cs typeface="Arial"/>
              </a:rPr>
              <a:t>Difference</a:t>
            </a:r>
            <a:endParaRPr lang="de-CH" sz="1400" dirty="0">
              <a:solidFill>
                <a:schemeClr val="bg2">
                  <a:lumMod val="50000"/>
                </a:schemeClr>
              </a:solidFill>
              <a:cs typeface="Arial"/>
            </a:endParaRPr>
          </a:p>
        </p:txBody>
      </p:sp>
      <p:sp>
        <p:nvSpPr>
          <p:cNvPr id="17" name="Rechteck 16">
            <a:extLst>
              <a:ext uri="{FF2B5EF4-FFF2-40B4-BE49-F238E27FC236}">
                <a16:creationId xmlns:a16="http://schemas.microsoft.com/office/drawing/2014/main" id="{778156F5-81C9-C274-3450-B606E65295D3}"/>
              </a:ext>
            </a:extLst>
          </p:cNvPr>
          <p:cNvSpPr/>
          <p:nvPr/>
        </p:nvSpPr>
        <p:spPr>
          <a:xfrm>
            <a:off x="6417469" y="4635208"/>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Firm Performance Diff.</a:t>
            </a:r>
          </a:p>
        </p:txBody>
      </p:sp>
      <p:sp>
        <p:nvSpPr>
          <p:cNvPr id="18" name="Rechteck 17">
            <a:extLst>
              <a:ext uri="{FF2B5EF4-FFF2-40B4-BE49-F238E27FC236}">
                <a16:creationId xmlns:a16="http://schemas.microsoft.com/office/drawing/2014/main" id="{C05E2A97-E9FC-B191-D16F-1DBECC8E9A59}"/>
              </a:ext>
            </a:extLst>
          </p:cNvPr>
          <p:cNvSpPr/>
          <p:nvPr/>
        </p:nvSpPr>
        <p:spPr>
          <a:xfrm>
            <a:off x="6417469" y="5159706"/>
            <a:ext cx="2329393"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SIC </a:t>
            </a:r>
            <a:r>
              <a:rPr lang="de-CH" sz="1400" dirty="0" err="1">
                <a:solidFill>
                  <a:schemeClr val="bg2">
                    <a:lumMod val="50000"/>
                  </a:schemeClr>
                </a:solidFill>
                <a:cs typeface="Arial"/>
              </a:rPr>
              <a:t>Difference</a:t>
            </a:r>
            <a:endParaRPr lang="de-CH" sz="1400" dirty="0">
              <a:solidFill>
                <a:schemeClr val="bg2">
                  <a:lumMod val="50000"/>
                </a:schemeClr>
              </a:solidFill>
              <a:cs typeface="Arial"/>
            </a:endParaRPr>
          </a:p>
        </p:txBody>
      </p:sp>
      <p:sp>
        <p:nvSpPr>
          <p:cNvPr id="5" name="Rectangle 5">
            <a:extLst>
              <a:ext uri="{FF2B5EF4-FFF2-40B4-BE49-F238E27FC236}">
                <a16:creationId xmlns:a16="http://schemas.microsoft.com/office/drawing/2014/main" id="{4B40D229-D744-7606-3A0D-A2041772F56C}"/>
              </a:ext>
            </a:extLst>
          </p:cNvPr>
          <p:cNvSpPr>
            <a:spLocks noChangeArrowheads="1"/>
          </p:cNvSpPr>
          <p:nvPr/>
        </p:nvSpPr>
        <p:spPr bwMode="auto">
          <a:xfrm>
            <a:off x="3935308" y="1603076"/>
            <a:ext cx="2328123" cy="360515"/>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err="1">
                <a:solidFill>
                  <a:schemeClr val="bg1"/>
                </a:solidFill>
                <a:cs typeface="Arial"/>
              </a:rPr>
              <a:t>Hauptvariablen</a:t>
            </a:r>
            <a:endParaRPr lang="en-US" sz="1600" b="1" dirty="0">
              <a:solidFill>
                <a:schemeClr val="bg1"/>
              </a:solidFill>
              <a:cs typeface="Arial"/>
            </a:endParaRPr>
          </a:p>
        </p:txBody>
      </p:sp>
      <p:sp>
        <p:nvSpPr>
          <p:cNvPr id="4" name="Rechteck 3">
            <a:extLst>
              <a:ext uri="{FF2B5EF4-FFF2-40B4-BE49-F238E27FC236}">
                <a16:creationId xmlns:a16="http://schemas.microsoft.com/office/drawing/2014/main" id="{113B9CA4-D7F0-DF86-7C2C-1D482F18B84E}"/>
              </a:ext>
            </a:extLst>
          </p:cNvPr>
          <p:cNvSpPr/>
          <p:nvPr/>
        </p:nvSpPr>
        <p:spPr>
          <a:xfrm>
            <a:off x="3935308" y="2012719"/>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Organisationale Kulturelle Distanz</a:t>
            </a:r>
          </a:p>
        </p:txBody>
      </p:sp>
      <p:sp>
        <p:nvSpPr>
          <p:cNvPr id="8" name="Rechteck 7">
            <a:extLst>
              <a:ext uri="{FF2B5EF4-FFF2-40B4-BE49-F238E27FC236}">
                <a16:creationId xmlns:a16="http://schemas.microsoft.com/office/drawing/2014/main" id="{05A12F0A-99E8-5B35-3EC0-3A578ACAF6A1}"/>
              </a:ext>
            </a:extLst>
          </p:cNvPr>
          <p:cNvSpPr/>
          <p:nvPr/>
        </p:nvSpPr>
        <p:spPr>
          <a:xfrm>
            <a:off x="3935308" y="2751021"/>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CAR (5, 10)</a:t>
            </a:r>
          </a:p>
        </p:txBody>
      </p:sp>
      <p:sp>
        <p:nvSpPr>
          <p:cNvPr id="9" name="Rechteck 8">
            <a:extLst>
              <a:ext uri="{FF2B5EF4-FFF2-40B4-BE49-F238E27FC236}">
                <a16:creationId xmlns:a16="http://schemas.microsoft.com/office/drawing/2014/main" id="{47BFE330-4983-69CA-24AD-236FDA09B865}"/>
              </a:ext>
            </a:extLst>
          </p:cNvPr>
          <p:cNvSpPr/>
          <p:nvPr/>
        </p:nvSpPr>
        <p:spPr>
          <a:xfrm>
            <a:off x="3935308" y="3489324"/>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Umsatzwachstum </a:t>
            </a:r>
            <a:br>
              <a:rPr lang="de-CH" sz="1400" dirty="0">
                <a:solidFill>
                  <a:schemeClr val="bg2">
                    <a:lumMod val="50000"/>
                  </a:schemeClr>
                </a:solidFill>
                <a:cs typeface="Arial"/>
              </a:rPr>
            </a:br>
            <a:r>
              <a:rPr lang="de-CH" sz="1400" dirty="0">
                <a:solidFill>
                  <a:schemeClr val="bg2">
                    <a:lumMod val="50000"/>
                  </a:schemeClr>
                </a:solidFill>
                <a:cs typeface="Arial"/>
              </a:rPr>
              <a:t>(2y, 4y)</a:t>
            </a:r>
          </a:p>
        </p:txBody>
      </p:sp>
      <p:sp>
        <p:nvSpPr>
          <p:cNvPr id="10" name="Rechteck 9">
            <a:extLst>
              <a:ext uri="{FF2B5EF4-FFF2-40B4-BE49-F238E27FC236}">
                <a16:creationId xmlns:a16="http://schemas.microsoft.com/office/drawing/2014/main" id="{7DD659FB-B485-BB26-3A7F-3F97E08291AD}"/>
              </a:ext>
            </a:extLst>
          </p:cNvPr>
          <p:cNvSpPr/>
          <p:nvPr/>
        </p:nvSpPr>
        <p:spPr>
          <a:xfrm>
            <a:off x="3935308" y="4227626"/>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Patentwachstum (2y)</a:t>
            </a:r>
          </a:p>
        </p:txBody>
      </p:sp>
      <p:sp>
        <p:nvSpPr>
          <p:cNvPr id="11" name="Rechteck 10">
            <a:extLst>
              <a:ext uri="{FF2B5EF4-FFF2-40B4-BE49-F238E27FC236}">
                <a16:creationId xmlns:a16="http://schemas.microsoft.com/office/drawing/2014/main" id="{31E17FCD-6B2D-4A44-5C39-2BF9FE6BDE43}"/>
              </a:ext>
            </a:extLst>
          </p:cNvPr>
          <p:cNvSpPr/>
          <p:nvPr/>
        </p:nvSpPr>
        <p:spPr>
          <a:xfrm>
            <a:off x="3934038" y="4965928"/>
            <a:ext cx="2328123" cy="669148"/>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DE" sz="1400" dirty="0">
                <a:solidFill>
                  <a:schemeClr val="bg2">
                    <a:lumMod val="50000"/>
                  </a:schemeClr>
                </a:solidFill>
                <a:cs typeface="Arial"/>
              </a:rPr>
              <a:t>NPD Wachstum (2y)</a:t>
            </a:r>
            <a:endParaRPr lang="de-CH" sz="1400" dirty="0">
              <a:solidFill>
                <a:schemeClr val="bg2">
                  <a:lumMod val="50000"/>
                </a:schemeClr>
              </a:solidFill>
              <a:cs typeface="Arial"/>
            </a:endParaRPr>
          </a:p>
        </p:txBody>
      </p:sp>
      <p:sp>
        <p:nvSpPr>
          <p:cNvPr id="7" name="Rectangle 5">
            <a:extLst>
              <a:ext uri="{FF2B5EF4-FFF2-40B4-BE49-F238E27FC236}">
                <a16:creationId xmlns:a16="http://schemas.microsoft.com/office/drawing/2014/main" id="{CD38208B-1054-BF41-93DE-14EB71EAA5E7}"/>
              </a:ext>
            </a:extLst>
          </p:cNvPr>
          <p:cNvSpPr>
            <a:spLocks noChangeArrowheads="1"/>
          </p:cNvSpPr>
          <p:nvPr/>
        </p:nvSpPr>
        <p:spPr bwMode="auto">
          <a:xfrm>
            <a:off x="8901542" y="1603076"/>
            <a:ext cx="2328751" cy="360515"/>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err="1">
                <a:solidFill>
                  <a:schemeClr val="bg1"/>
                </a:solidFill>
                <a:cs typeface="Arial"/>
              </a:rPr>
              <a:t>Unternehm</a:t>
            </a:r>
            <a:r>
              <a:rPr lang="en-US" sz="1600" b="1" dirty="0">
                <a:solidFill>
                  <a:schemeClr val="bg1"/>
                </a:solidFill>
                <a:cs typeface="Arial"/>
              </a:rPr>
              <a:t>. </a:t>
            </a:r>
            <a:r>
              <a:rPr lang="en-US" sz="1600" b="1" dirty="0" err="1">
                <a:solidFill>
                  <a:schemeClr val="bg1"/>
                </a:solidFill>
                <a:cs typeface="Arial"/>
              </a:rPr>
              <a:t>Variablen</a:t>
            </a:r>
            <a:endParaRPr lang="en-US" sz="1600" b="1" dirty="0">
              <a:solidFill>
                <a:schemeClr val="bg1"/>
              </a:solidFill>
              <a:cs typeface="Arial"/>
            </a:endParaRPr>
          </a:p>
        </p:txBody>
      </p:sp>
      <p:sp>
        <p:nvSpPr>
          <p:cNvPr id="19" name="Rechteck 18">
            <a:extLst>
              <a:ext uri="{FF2B5EF4-FFF2-40B4-BE49-F238E27FC236}">
                <a16:creationId xmlns:a16="http://schemas.microsoft.com/office/drawing/2014/main" id="{F338B5CB-924D-1E96-EC80-9B82F57EBCBF}"/>
              </a:ext>
            </a:extLst>
          </p:cNvPr>
          <p:cNvSpPr/>
          <p:nvPr/>
        </p:nvSpPr>
        <p:spPr>
          <a:xfrm>
            <a:off x="8901542" y="2012718"/>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Alter</a:t>
            </a:r>
          </a:p>
        </p:txBody>
      </p:sp>
      <p:sp>
        <p:nvSpPr>
          <p:cNvPr id="20" name="Rechteck 19">
            <a:extLst>
              <a:ext uri="{FF2B5EF4-FFF2-40B4-BE49-F238E27FC236}">
                <a16:creationId xmlns:a16="http://schemas.microsoft.com/office/drawing/2014/main" id="{52063B68-B8D8-D51F-9271-C4FEC9957D39}"/>
              </a:ext>
            </a:extLst>
          </p:cNvPr>
          <p:cNvSpPr/>
          <p:nvPr/>
        </p:nvSpPr>
        <p:spPr>
          <a:xfrm>
            <a:off x="8901542" y="2537216"/>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err="1">
                <a:solidFill>
                  <a:schemeClr val="bg2">
                    <a:lumMod val="50000"/>
                  </a:schemeClr>
                </a:solidFill>
                <a:cs typeface="Arial"/>
              </a:rPr>
              <a:t>RoA</a:t>
            </a:r>
            <a:r>
              <a:rPr lang="de-CH" sz="1400" dirty="0">
                <a:solidFill>
                  <a:schemeClr val="bg2">
                    <a:lumMod val="50000"/>
                  </a:schemeClr>
                </a:solidFill>
                <a:cs typeface="Arial"/>
              </a:rPr>
              <a:t> (t-1)</a:t>
            </a:r>
          </a:p>
        </p:txBody>
      </p:sp>
      <p:sp>
        <p:nvSpPr>
          <p:cNvPr id="21" name="Rechteck 20">
            <a:extLst>
              <a:ext uri="{FF2B5EF4-FFF2-40B4-BE49-F238E27FC236}">
                <a16:creationId xmlns:a16="http://schemas.microsoft.com/office/drawing/2014/main" id="{D9BCEAA6-9D17-1378-1342-FD255C251264}"/>
              </a:ext>
            </a:extLst>
          </p:cNvPr>
          <p:cNvSpPr/>
          <p:nvPr/>
        </p:nvSpPr>
        <p:spPr>
          <a:xfrm>
            <a:off x="8901542" y="3061714"/>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Industrie-Wachstum</a:t>
            </a:r>
          </a:p>
        </p:txBody>
      </p:sp>
      <p:sp>
        <p:nvSpPr>
          <p:cNvPr id="22" name="Rechteck 21">
            <a:extLst>
              <a:ext uri="{FF2B5EF4-FFF2-40B4-BE49-F238E27FC236}">
                <a16:creationId xmlns:a16="http://schemas.microsoft.com/office/drawing/2014/main" id="{85E75F19-B77E-BA99-9AC8-035A131CAA9A}"/>
              </a:ext>
            </a:extLst>
          </p:cNvPr>
          <p:cNvSpPr/>
          <p:nvPr/>
        </p:nvSpPr>
        <p:spPr>
          <a:xfrm>
            <a:off x="8900900" y="3586212"/>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Deal Erfahrung</a:t>
            </a:r>
          </a:p>
        </p:txBody>
      </p:sp>
      <p:sp>
        <p:nvSpPr>
          <p:cNvPr id="23" name="Rechteck 22">
            <a:extLst>
              <a:ext uri="{FF2B5EF4-FFF2-40B4-BE49-F238E27FC236}">
                <a16:creationId xmlns:a16="http://schemas.microsoft.com/office/drawing/2014/main" id="{D43DAE69-2115-3FA6-15F0-360033D959C8}"/>
              </a:ext>
            </a:extLst>
          </p:cNvPr>
          <p:cNvSpPr/>
          <p:nvPr/>
        </p:nvSpPr>
        <p:spPr>
          <a:xfrm>
            <a:off x="8901542" y="4110709"/>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R&amp;D </a:t>
            </a:r>
            <a:r>
              <a:rPr lang="de-CH" sz="1400" dirty="0" err="1">
                <a:solidFill>
                  <a:schemeClr val="bg2">
                    <a:lumMod val="50000"/>
                  </a:schemeClr>
                </a:solidFill>
                <a:cs typeface="Arial"/>
              </a:rPr>
              <a:t>Intensity</a:t>
            </a:r>
            <a:endParaRPr lang="de-CH" sz="1400" dirty="0">
              <a:solidFill>
                <a:schemeClr val="bg2">
                  <a:lumMod val="50000"/>
                </a:schemeClr>
              </a:solidFill>
              <a:cs typeface="Arial"/>
            </a:endParaRPr>
          </a:p>
        </p:txBody>
      </p:sp>
      <p:sp>
        <p:nvSpPr>
          <p:cNvPr id="24" name="Rechteck 23">
            <a:extLst>
              <a:ext uri="{FF2B5EF4-FFF2-40B4-BE49-F238E27FC236}">
                <a16:creationId xmlns:a16="http://schemas.microsoft.com/office/drawing/2014/main" id="{C08BA926-A8A9-F219-C4EB-50D31128FDCD}"/>
              </a:ext>
            </a:extLst>
          </p:cNvPr>
          <p:cNvSpPr/>
          <p:nvPr/>
        </p:nvSpPr>
        <p:spPr>
          <a:xfrm>
            <a:off x="8901542" y="4635207"/>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M/B Ratio</a:t>
            </a:r>
          </a:p>
        </p:txBody>
      </p:sp>
      <p:sp>
        <p:nvSpPr>
          <p:cNvPr id="25" name="Rechteck 24">
            <a:extLst>
              <a:ext uri="{FF2B5EF4-FFF2-40B4-BE49-F238E27FC236}">
                <a16:creationId xmlns:a16="http://schemas.microsoft.com/office/drawing/2014/main" id="{9A794B33-3CE2-6422-7999-EC01960C7985}"/>
              </a:ext>
            </a:extLst>
          </p:cNvPr>
          <p:cNvSpPr/>
          <p:nvPr/>
        </p:nvSpPr>
        <p:spPr>
          <a:xfrm>
            <a:off x="8900900" y="5159706"/>
            <a:ext cx="2328751" cy="475370"/>
          </a:xfrm>
          <a:prstGeom prst="rect">
            <a:avLst/>
          </a:prstGeom>
          <a:solidFill>
            <a:schemeClr val="bg1">
              <a:lumMod val="95000"/>
            </a:schemeClr>
          </a:solidFill>
          <a:ln w="12700" algn="ctr">
            <a:solidFill>
              <a:schemeClr val="bg1">
                <a:lumMod val="95000"/>
              </a:schemeClr>
            </a:solidFill>
            <a:miter lim="800000"/>
            <a:headEnd/>
            <a:tailEnd/>
          </a:ln>
          <a:effectLst/>
        </p:spPr>
        <p:txBody>
          <a:bodyPr wrap="square" lIns="108000" tIns="72000" rIns="72000" bIns="72000" anchor="ctr">
            <a:noAutofit/>
          </a:bodyPr>
          <a:lstStyle/>
          <a:p>
            <a:pPr>
              <a:lnSpc>
                <a:spcPct val="104000"/>
              </a:lnSpc>
            </a:pPr>
            <a:r>
              <a:rPr lang="de-CH" sz="1400" dirty="0">
                <a:solidFill>
                  <a:schemeClr val="bg2">
                    <a:lumMod val="50000"/>
                  </a:schemeClr>
                </a:solidFill>
                <a:cs typeface="Arial"/>
              </a:rPr>
              <a:t>Year</a:t>
            </a:r>
          </a:p>
        </p:txBody>
      </p:sp>
      <p:sp>
        <p:nvSpPr>
          <p:cNvPr id="32" name="Rectangle 5">
            <a:extLst>
              <a:ext uri="{FF2B5EF4-FFF2-40B4-BE49-F238E27FC236}">
                <a16:creationId xmlns:a16="http://schemas.microsoft.com/office/drawing/2014/main" id="{B2CE3AF2-AE2C-EAF0-5C50-2907182E44E5}"/>
              </a:ext>
            </a:extLst>
          </p:cNvPr>
          <p:cNvSpPr>
            <a:spLocks noChangeArrowheads="1"/>
          </p:cNvSpPr>
          <p:nvPr/>
        </p:nvSpPr>
        <p:spPr bwMode="auto">
          <a:xfrm>
            <a:off x="289904" y="1603076"/>
            <a:ext cx="3490096" cy="1078791"/>
          </a:xfrm>
          <a:prstGeom prst="rect">
            <a:avLst/>
          </a:prstGeom>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lnSpc>
                <a:spcPct val="104000"/>
              </a:lnSpc>
              <a:buClrTx/>
              <a:buSzTx/>
              <a:buFontTx/>
              <a:buNone/>
            </a:pPr>
            <a:r>
              <a:rPr lang="en-US" sz="1800" b="1" dirty="0">
                <a:solidFill>
                  <a:schemeClr val="bg1"/>
                </a:solidFill>
                <a:cs typeface="Arial"/>
              </a:rPr>
              <a:t>243</a:t>
            </a:r>
          </a:p>
          <a:p>
            <a:pPr algn="ctr">
              <a:lnSpc>
                <a:spcPct val="104000"/>
              </a:lnSpc>
              <a:buClrTx/>
              <a:buSzTx/>
              <a:buFontTx/>
              <a:buNone/>
            </a:pPr>
            <a:r>
              <a:rPr lang="en-US" sz="1800" b="1" dirty="0">
                <a:solidFill>
                  <a:schemeClr val="bg1"/>
                </a:solidFill>
                <a:cs typeface="Arial"/>
              </a:rPr>
              <a:t>M&amp;A </a:t>
            </a:r>
            <a:r>
              <a:rPr lang="en-US" sz="1800" b="1" dirty="0" err="1">
                <a:solidFill>
                  <a:schemeClr val="bg1"/>
                </a:solidFill>
                <a:cs typeface="Arial"/>
              </a:rPr>
              <a:t>Transaktionen</a:t>
            </a:r>
            <a:endParaRPr lang="en-US" sz="1800" b="1" dirty="0">
              <a:solidFill>
                <a:schemeClr val="bg1"/>
              </a:solidFill>
              <a:cs typeface="Arial"/>
            </a:endParaRPr>
          </a:p>
        </p:txBody>
      </p:sp>
      <p:sp>
        <p:nvSpPr>
          <p:cNvPr id="33" name="Rectangle 5">
            <a:extLst>
              <a:ext uri="{FF2B5EF4-FFF2-40B4-BE49-F238E27FC236}">
                <a16:creationId xmlns:a16="http://schemas.microsoft.com/office/drawing/2014/main" id="{3F88E291-5EC4-F7DA-4AC4-EF7FA8A10019}"/>
              </a:ext>
            </a:extLst>
          </p:cNvPr>
          <p:cNvSpPr>
            <a:spLocks noChangeArrowheads="1"/>
          </p:cNvSpPr>
          <p:nvPr/>
        </p:nvSpPr>
        <p:spPr bwMode="auto">
          <a:xfrm>
            <a:off x="289904" y="4965928"/>
            <a:ext cx="3490096" cy="669148"/>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accent5"/>
                </a:solidFill>
              </a:rPr>
              <a:t>Fixed-Effects Regression Analysis</a:t>
            </a:r>
          </a:p>
        </p:txBody>
      </p:sp>
      <p:sp>
        <p:nvSpPr>
          <p:cNvPr id="34" name="Rectangle 5">
            <a:extLst>
              <a:ext uri="{FF2B5EF4-FFF2-40B4-BE49-F238E27FC236}">
                <a16:creationId xmlns:a16="http://schemas.microsoft.com/office/drawing/2014/main" id="{675AA04E-DF3E-389E-3002-40DCA36D26B2}"/>
              </a:ext>
            </a:extLst>
          </p:cNvPr>
          <p:cNvSpPr>
            <a:spLocks noChangeArrowheads="1"/>
          </p:cNvSpPr>
          <p:nvPr/>
        </p:nvSpPr>
        <p:spPr bwMode="auto">
          <a:xfrm>
            <a:off x="289904" y="2751021"/>
            <a:ext cx="3490096" cy="669148"/>
          </a:xfrm>
          <a:prstGeom prst="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de-DE" b="1">
                <a:solidFill>
                  <a:schemeClr val="accent1"/>
                </a:solidFill>
              </a:rPr>
              <a:t> U.S., Kanadische,</a:t>
            </a:r>
          </a:p>
          <a:p>
            <a:pPr algn="ctr"/>
            <a:r>
              <a:rPr lang="de-DE" b="1" dirty="0">
                <a:solidFill>
                  <a:schemeClr val="accent1"/>
                </a:solidFill>
              </a:rPr>
              <a:t>und Britische Unternehmen</a:t>
            </a:r>
          </a:p>
        </p:txBody>
      </p:sp>
      <p:sp>
        <p:nvSpPr>
          <p:cNvPr id="35" name="Rectangle 5">
            <a:extLst>
              <a:ext uri="{FF2B5EF4-FFF2-40B4-BE49-F238E27FC236}">
                <a16:creationId xmlns:a16="http://schemas.microsoft.com/office/drawing/2014/main" id="{EC3B7188-E845-AC3F-4187-609F769DDC33}"/>
              </a:ext>
            </a:extLst>
          </p:cNvPr>
          <p:cNvSpPr>
            <a:spLocks noChangeArrowheads="1"/>
          </p:cNvSpPr>
          <p:nvPr/>
        </p:nvSpPr>
        <p:spPr bwMode="auto">
          <a:xfrm>
            <a:off x="288441" y="3492937"/>
            <a:ext cx="3490096" cy="669148"/>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square" lIns="108000" tIns="72000" rIns="72000" bIns="72000" anchor="ctr">
            <a:noAutofit/>
          </a:bodyPr>
          <a:lstStyle/>
          <a:p>
            <a:pPr algn="ctr">
              <a:lnSpc>
                <a:spcPct val="104000"/>
              </a:lnSpc>
            </a:pPr>
            <a:r>
              <a:rPr lang="en-US" b="1" dirty="0">
                <a:solidFill>
                  <a:schemeClr val="accent3"/>
                </a:solidFill>
              </a:rPr>
              <a:t>2008 - 2021</a:t>
            </a:r>
          </a:p>
        </p:txBody>
      </p:sp>
      <p:sp>
        <p:nvSpPr>
          <p:cNvPr id="36" name="Rectangle 5">
            <a:extLst>
              <a:ext uri="{FF2B5EF4-FFF2-40B4-BE49-F238E27FC236}">
                <a16:creationId xmlns:a16="http://schemas.microsoft.com/office/drawing/2014/main" id="{22105704-15B0-1673-A5E8-B9328DF0E332}"/>
              </a:ext>
            </a:extLst>
          </p:cNvPr>
          <p:cNvSpPr>
            <a:spLocks noChangeArrowheads="1"/>
          </p:cNvSpPr>
          <p:nvPr/>
        </p:nvSpPr>
        <p:spPr bwMode="auto">
          <a:xfrm>
            <a:off x="289904" y="4227626"/>
            <a:ext cx="3490096" cy="669148"/>
          </a:xfrm>
          <a:prstGeom prst="rect">
            <a:avLst/>
          </a:prstGeom>
          <a:ln>
            <a:solidFill>
              <a:schemeClr val="accent5"/>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accent5"/>
                </a:solidFill>
              </a:rPr>
              <a:t>Natural Language Processing</a:t>
            </a:r>
          </a:p>
        </p:txBody>
      </p:sp>
    </p:spTree>
    <p:extLst>
      <p:ext uri="{BB962C8B-B14F-4D97-AF65-F5344CB8AC3E}">
        <p14:creationId xmlns:p14="http://schemas.microsoft.com/office/powerpoint/2010/main" val="31929340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0CA87F5F-0D90-0B63-928A-479B0EF9BC08}"/>
              </a:ext>
            </a:extLst>
          </p:cNvPr>
          <p:cNvGraphicFramePr>
            <a:graphicFrameLocks noChangeAspect="1"/>
          </p:cNvGraphicFramePr>
          <p:nvPr>
            <p:custDataLst>
              <p:tags r:id="rId1"/>
            </p:custDataLst>
            <p:extLst>
              <p:ext uri="{D42A27DB-BD31-4B8C-83A1-F6EECF244321}">
                <p14:modId xmlns:p14="http://schemas.microsoft.com/office/powerpoint/2010/main" val="11029602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608" imgH="608" progId="TCLayout.ActiveDocument.1">
                  <p:embed/>
                </p:oleObj>
              </mc:Choice>
              <mc:Fallback>
                <p:oleObj name="think-cell Folie" r:id="rId3" imgW="608" imgH="608"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0C49771E-0BAA-487E-18E7-D2A29B5189B7}"/>
              </a:ext>
            </a:extLst>
          </p:cNvPr>
          <p:cNvSpPr/>
          <p:nvPr/>
        </p:nvSpPr>
        <p:spPr>
          <a:xfrm>
            <a:off x="9223319" y="1843470"/>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4"/>
                </a:solidFill>
                <a:cs typeface="Arial" panose="020B0604020202020204" pitchFamily="34" charset="0"/>
              </a:rPr>
              <a:t>b = </a:t>
            </a:r>
            <a:r>
              <a:rPr lang="en-AU" sz="1400" dirty="0">
                <a:solidFill>
                  <a:schemeClr val="accent4"/>
                </a:solidFill>
                <a:cs typeface="Arial" panose="020B0604020202020204" pitchFamily="34" charset="0"/>
              </a:rPr>
              <a:t>-.900** (-2.278)</a:t>
            </a:r>
          </a:p>
        </p:txBody>
      </p:sp>
      <p:sp>
        <p:nvSpPr>
          <p:cNvPr id="22" name="Rechteck 21">
            <a:extLst>
              <a:ext uri="{FF2B5EF4-FFF2-40B4-BE49-F238E27FC236}">
                <a16:creationId xmlns:a16="http://schemas.microsoft.com/office/drawing/2014/main" id="{C2D7A495-8133-A3B2-6E53-781FCC774353}"/>
              </a:ext>
            </a:extLst>
          </p:cNvPr>
          <p:cNvSpPr/>
          <p:nvPr/>
        </p:nvSpPr>
        <p:spPr>
          <a:xfrm>
            <a:off x="9223319" y="2259901"/>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4"/>
                </a:solidFill>
                <a:cs typeface="Arial" panose="020B0604020202020204" pitchFamily="34" charset="0"/>
              </a:rPr>
              <a:t>b = </a:t>
            </a:r>
            <a:r>
              <a:rPr lang="en-AU" sz="1400" dirty="0">
                <a:solidFill>
                  <a:schemeClr val="accent4"/>
                </a:solidFill>
                <a:cs typeface="Arial" panose="020B0604020202020204" pitchFamily="34" charset="0"/>
              </a:rPr>
              <a:t>-.321* (-1.892)</a:t>
            </a:r>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Forschungsergebnisse</a:t>
            </a:r>
          </a:p>
        </p:txBody>
      </p:sp>
      <p:sp>
        <p:nvSpPr>
          <p:cNvPr id="5" name="Rechteck 4">
            <a:extLst>
              <a:ext uri="{FF2B5EF4-FFF2-40B4-BE49-F238E27FC236}">
                <a16:creationId xmlns:a16="http://schemas.microsoft.com/office/drawing/2014/main" id="{53B0D80C-D7B2-9AF6-5396-577115496E76}"/>
              </a:ext>
            </a:extLst>
          </p:cNvPr>
          <p:cNvSpPr/>
          <p:nvPr/>
        </p:nvSpPr>
        <p:spPr>
          <a:xfrm>
            <a:off x="834978" y="168392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0" name="Gerade Verbindung mit Pfeil 9">
            <a:extLst>
              <a:ext uri="{FF2B5EF4-FFF2-40B4-BE49-F238E27FC236}">
                <a16:creationId xmlns:a16="http://schemas.microsoft.com/office/drawing/2014/main" id="{A595C925-6270-AE6F-6BE7-11E1FD358A37}"/>
              </a:ext>
            </a:extLst>
          </p:cNvPr>
          <p:cNvCxnSpPr>
            <a:cxnSpLocks/>
            <a:stCxn id="5" idx="3"/>
            <a:endCxn id="6" idx="1"/>
          </p:cNvCxnSpPr>
          <p:nvPr/>
        </p:nvCxnSpPr>
        <p:spPr>
          <a:xfrm>
            <a:off x="2714602" y="2043575"/>
            <a:ext cx="1079138" cy="1404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5" name="Gerade Verbindung mit Pfeil 14">
            <a:extLst>
              <a:ext uri="{FF2B5EF4-FFF2-40B4-BE49-F238E27FC236}">
                <a16:creationId xmlns:a16="http://schemas.microsoft.com/office/drawing/2014/main" id="{527393D9-E039-478D-BE79-9DF007C15A11}"/>
              </a:ext>
            </a:extLst>
          </p:cNvPr>
          <p:cNvCxnSpPr>
            <a:cxnSpLocks/>
            <a:stCxn id="5" idx="3"/>
            <a:endCxn id="6" idx="1"/>
          </p:cNvCxnSpPr>
          <p:nvPr/>
        </p:nvCxnSpPr>
        <p:spPr>
          <a:xfrm>
            <a:off x="2714602" y="2043575"/>
            <a:ext cx="1079138" cy="1404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37117ABE-B900-4AAB-8AD4-2A57048417DC}"/>
              </a:ext>
            </a:extLst>
          </p:cNvPr>
          <p:cNvCxnSpPr>
            <a:cxnSpLocks/>
            <a:stCxn id="5" idx="3"/>
            <a:endCxn id="12" idx="1"/>
          </p:cNvCxnSpPr>
          <p:nvPr/>
        </p:nvCxnSpPr>
        <p:spPr>
          <a:xfrm>
            <a:off x="2714602" y="2043575"/>
            <a:ext cx="1075781" cy="144764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FEDC89C0-FC7C-4DF9-9ED3-5789E5048B33}"/>
              </a:ext>
            </a:extLst>
          </p:cNvPr>
          <p:cNvCxnSpPr>
            <a:cxnSpLocks/>
            <a:stCxn id="5" idx="3"/>
            <a:endCxn id="13" idx="1"/>
          </p:cNvCxnSpPr>
          <p:nvPr/>
        </p:nvCxnSpPr>
        <p:spPr>
          <a:xfrm>
            <a:off x="2714602" y="2043575"/>
            <a:ext cx="1075780" cy="27548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21" name="Gruppieren 20">
            <a:extLst>
              <a:ext uri="{FF2B5EF4-FFF2-40B4-BE49-F238E27FC236}">
                <a16:creationId xmlns:a16="http://schemas.microsoft.com/office/drawing/2014/main" id="{0D4EC2D3-2F44-2CE1-39BA-61E970EC07F2}"/>
              </a:ext>
            </a:extLst>
          </p:cNvPr>
          <p:cNvGrpSpPr/>
          <p:nvPr/>
        </p:nvGrpSpPr>
        <p:grpSpPr>
          <a:xfrm>
            <a:off x="3790382" y="1683924"/>
            <a:ext cx="5480618" cy="3614585"/>
            <a:chOff x="6431982" y="1683924"/>
            <a:chExt cx="5480618" cy="3614585"/>
          </a:xfrm>
        </p:grpSpPr>
        <p:grpSp>
          <p:nvGrpSpPr>
            <p:cNvPr id="7" name="Gruppieren 6">
              <a:extLst>
                <a:ext uri="{FF2B5EF4-FFF2-40B4-BE49-F238E27FC236}">
                  <a16:creationId xmlns:a16="http://schemas.microsoft.com/office/drawing/2014/main" id="{7BC4099B-0664-473D-AE86-C9819D293A23}"/>
                </a:ext>
              </a:extLst>
            </p:cNvPr>
            <p:cNvGrpSpPr/>
            <p:nvPr/>
          </p:nvGrpSpPr>
          <p:grpSpPr>
            <a:xfrm>
              <a:off x="6431982" y="1683924"/>
              <a:ext cx="1882983" cy="3614585"/>
              <a:chOff x="4423923" y="2059705"/>
              <a:chExt cx="1882983" cy="2599377"/>
            </a:xfrm>
          </p:grpSpPr>
          <p:sp>
            <p:nvSpPr>
              <p:cNvPr id="6" name="Rechteck 5">
                <a:extLst>
                  <a:ext uri="{FF2B5EF4-FFF2-40B4-BE49-F238E27FC236}">
                    <a16:creationId xmlns:a16="http://schemas.microsoft.com/office/drawing/2014/main" id="{4F5078DF-65BB-BA59-391E-C215E86051CE}"/>
                  </a:ext>
                </a:extLst>
              </p:cNvPr>
              <p:cNvSpPr/>
              <p:nvPr/>
            </p:nvSpPr>
            <p:spPr>
              <a:xfrm>
                <a:off x="4427281" y="2059705"/>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sp>
            <p:nvSpPr>
              <p:cNvPr id="12" name="Rechteck 11">
                <a:extLst>
                  <a:ext uri="{FF2B5EF4-FFF2-40B4-BE49-F238E27FC236}">
                    <a16:creationId xmlns:a16="http://schemas.microsoft.com/office/drawing/2014/main" id="{59A6154E-B27F-435A-A6F9-5C2C255183EA}"/>
                  </a:ext>
                </a:extLst>
              </p:cNvPr>
              <p:cNvSpPr/>
              <p:nvPr/>
            </p:nvSpPr>
            <p:spPr>
              <a:xfrm>
                <a:off x="4423924" y="2999743"/>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sp>
            <p:nvSpPr>
              <p:cNvPr id="13" name="Rechteck 12">
                <a:extLst>
                  <a:ext uri="{FF2B5EF4-FFF2-40B4-BE49-F238E27FC236}">
                    <a16:creationId xmlns:a16="http://schemas.microsoft.com/office/drawing/2014/main" id="{6E21C496-C169-433E-AAED-88937AC1F350}"/>
                  </a:ext>
                </a:extLst>
              </p:cNvPr>
              <p:cNvSpPr/>
              <p:nvPr/>
            </p:nvSpPr>
            <p:spPr>
              <a:xfrm>
                <a:off x="4423923" y="393978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Acquirers</a:t>
                </a:r>
              </a:p>
            </p:txBody>
          </p:sp>
        </p:grpSp>
        <p:sp>
          <p:nvSpPr>
            <p:cNvPr id="8" name="Rechteck 7">
              <a:extLst>
                <a:ext uri="{FF2B5EF4-FFF2-40B4-BE49-F238E27FC236}">
                  <a16:creationId xmlns:a16="http://schemas.microsoft.com/office/drawing/2014/main" id="{2188415A-5E72-47A5-B619-3D0E5EF3288A}"/>
                </a:ext>
              </a:extLst>
            </p:cNvPr>
            <p:cNvSpPr/>
            <p:nvPr/>
          </p:nvSpPr>
          <p:spPr>
            <a:xfrm>
              <a:off x="8438219" y="1683924"/>
              <a:ext cx="3474381"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Kurzfristige Kapitalmarktreaktion</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Langfristiges Umsatzwachstum</a:t>
              </a:r>
            </a:p>
          </p:txBody>
        </p:sp>
        <p:sp>
          <p:nvSpPr>
            <p:cNvPr id="16" name="Rechteck 15">
              <a:extLst>
                <a:ext uri="{FF2B5EF4-FFF2-40B4-BE49-F238E27FC236}">
                  <a16:creationId xmlns:a16="http://schemas.microsoft.com/office/drawing/2014/main" id="{5A3D6069-F4FA-4407-8D56-E1E912102686}"/>
                </a:ext>
              </a:extLst>
            </p:cNvPr>
            <p:cNvSpPr/>
            <p:nvPr/>
          </p:nvSpPr>
          <p:spPr>
            <a:xfrm>
              <a:off x="8438219" y="4298279"/>
              <a:ext cx="3474381"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Post-Deal Patentwachstum</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Post-Deal Neuproduktentwicklung</a:t>
              </a:r>
            </a:p>
          </p:txBody>
        </p:sp>
        <p:sp>
          <p:nvSpPr>
            <p:cNvPr id="17" name="Rechteck 16">
              <a:extLst>
                <a:ext uri="{FF2B5EF4-FFF2-40B4-BE49-F238E27FC236}">
                  <a16:creationId xmlns:a16="http://schemas.microsoft.com/office/drawing/2014/main" id="{160BC455-6E7C-496F-9FFF-D606FB27EC58}"/>
                </a:ext>
              </a:extLst>
            </p:cNvPr>
            <p:cNvSpPr/>
            <p:nvPr/>
          </p:nvSpPr>
          <p:spPr>
            <a:xfrm>
              <a:off x="8438219" y="2991101"/>
              <a:ext cx="3474381"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err="1">
                  <a:solidFill>
                    <a:schemeClr val="tx1"/>
                  </a:solidFill>
                </a:rPr>
                <a:t>Transaktionswert</a:t>
              </a:r>
              <a:r>
                <a:rPr lang="en-US" sz="1400" dirty="0">
                  <a:solidFill>
                    <a:schemeClr val="tx1"/>
                  </a:solidFill>
                </a:rPr>
                <a:t>/ Pre-Deal </a:t>
              </a:r>
              <a:r>
                <a:rPr lang="en-US" sz="1400" dirty="0" err="1">
                  <a:solidFill>
                    <a:schemeClr val="tx1"/>
                  </a:solidFill>
                </a:rPr>
                <a:t>Marktwert</a:t>
              </a:r>
              <a:endParaRPr lang="de-CH" sz="1400" dirty="0">
                <a:solidFill>
                  <a:schemeClr val="tx1"/>
                </a:solidFill>
              </a:endParaRPr>
            </a:p>
          </p:txBody>
        </p:sp>
      </p:grpSp>
      <p:sp>
        <p:nvSpPr>
          <p:cNvPr id="26" name="Rechteck 25">
            <a:extLst>
              <a:ext uri="{FF2B5EF4-FFF2-40B4-BE49-F238E27FC236}">
                <a16:creationId xmlns:a16="http://schemas.microsoft.com/office/drawing/2014/main" id="{54F81C28-7BA3-8DED-6152-AA34F45B7A7F}"/>
              </a:ext>
            </a:extLst>
          </p:cNvPr>
          <p:cNvSpPr/>
          <p:nvPr/>
        </p:nvSpPr>
        <p:spPr>
          <a:xfrm>
            <a:off x="9223319" y="3377544"/>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4"/>
                </a:solidFill>
                <a:cs typeface="Arial" panose="020B0604020202020204" pitchFamily="34" charset="0"/>
              </a:rPr>
              <a:t>b</a:t>
            </a:r>
            <a:r>
              <a:rPr lang="en-AU" sz="1400" dirty="0">
                <a:solidFill>
                  <a:schemeClr val="accent4"/>
                </a:solidFill>
                <a:cs typeface="Arial" panose="020B0604020202020204" pitchFamily="34" charset="0"/>
              </a:rPr>
              <a:t> = .465*** (2.009)</a:t>
            </a:r>
          </a:p>
        </p:txBody>
      </p:sp>
      <p:sp>
        <p:nvSpPr>
          <p:cNvPr id="27" name="Rechteck 26">
            <a:extLst>
              <a:ext uri="{FF2B5EF4-FFF2-40B4-BE49-F238E27FC236}">
                <a16:creationId xmlns:a16="http://schemas.microsoft.com/office/drawing/2014/main" id="{069D78F8-1DA6-652D-9051-17B81AD5A64E}"/>
              </a:ext>
            </a:extLst>
          </p:cNvPr>
          <p:cNvSpPr/>
          <p:nvPr/>
        </p:nvSpPr>
        <p:spPr>
          <a:xfrm>
            <a:off x="9223319" y="445169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4"/>
                </a:solidFill>
                <a:cs typeface="Arial" panose="020B0604020202020204" pitchFamily="34" charset="0"/>
              </a:rPr>
              <a:t>b = </a:t>
            </a:r>
            <a:r>
              <a:rPr lang="en-AU" sz="1400" dirty="0">
                <a:solidFill>
                  <a:schemeClr val="accent4"/>
                </a:solidFill>
                <a:cs typeface="Arial" panose="020B0604020202020204" pitchFamily="34" charset="0"/>
              </a:rPr>
              <a:t>-.051** (-2.573)</a:t>
            </a:r>
          </a:p>
        </p:txBody>
      </p:sp>
      <p:sp>
        <p:nvSpPr>
          <p:cNvPr id="29" name="Rechteck 28">
            <a:extLst>
              <a:ext uri="{FF2B5EF4-FFF2-40B4-BE49-F238E27FC236}">
                <a16:creationId xmlns:a16="http://schemas.microsoft.com/office/drawing/2014/main" id="{78BE2ADB-3019-3804-7783-268E6649782E}"/>
              </a:ext>
            </a:extLst>
          </p:cNvPr>
          <p:cNvSpPr/>
          <p:nvPr/>
        </p:nvSpPr>
        <p:spPr>
          <a:xfrm>
            <a:off x="9223319" y="491206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AU" sz="1400" i="1" dirty="0">
                <a:solidFill>
                  <a:schemeClr val="accent4"/>
                </a:solidFill>
                <a:cs typeface="Arial" panose="020B0604020202020204" pitchFamily="34" charset="0"/>
              </a:rPr>
              <a:t>b = </a:t>
            </a:r>
            <a:r>
              <a:rPr lang="en-AU" sz="1400" dirty="0">
                <a:solidFill>
                  <a:schemeClr val="accent4"/>
                </a:solidFill>
                <a:cs typeface="Arial" panose="020B0604020202020204" pitchFamily="34" charset="0"/>
              </a:rPr>
              <a:t>-.028* (-1.827)</a:t>
            </a:r>
          </a:p>
        </p:txBody>
      </p:sp>
    </p:spTree>
    <p:extLst>
      <p:ext uri="{BB962C8B-B14F-4D97-AF65-F5344CB8AC3E}">
        <p14:creationId xmlns:p14="http://schemas.microsoft.com/office/powerpoint/2010/main" val="10196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C4E6033-5EFA-301D-2DAE-11F69A1E3AB4}"/>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BB6EF688-212E-B44D-7C59-3D0127AFB6C9}"/>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47F87A5C-9B9E-A6A1-34D4-9989CACF20DD}"/>
              </a:ext>
            </a:extLst>
          </p:cNvPr>
          <p:cNvSpPr>
            <a:spLocks noGrp="1"/>
          </p:cNvSpPr>
          <p:nvPr>
            <p:ph type="body" sz="quarter" idx="10"/>
          </p:nvPr>
        </p:nvSpPr>
        <p:spPr/>
        <p:txBody>
          <a:bodyPr/>
          <a:lstStyle/>
          <a:p>
            <a:r>
              <a:rPr lang="de-DE" dirty="0"/>
              <a:t>Forschungsergebnisse – Clan </a:t>
            </a:r>
            <a:r>
              <a:rPr lang="de-DE" dirty="0" err="1"/>
              <a:t>Distance</a:t>
            </a:r>
            <a:endParaRPr lang="de-DE" dirty="0"/>
          </a:p>
        </p:txBody>
      </p:sp>
      <p:sp>
        <p:nvSpPr>
          <p:cNvPr id="5" name="Rechteck 4">
            <a:extLst>
              <a:ext uri="{FF2B5EF4-FFF2-40B4-BE49-F238E27FC236}">
                <a16:creationId xmlns:a16="http://schemas.microsoft.com/office/drawing/2014/main" id="{88958520-CACF-A313-A783-0046534029A6}"/>
              </a:ext>
            </a:extLst>
          </p:cNvPr>
          <p:cNvSpPr/>
          <p:nvPr/>
        </p:nvSpPr>
        <p:spPr>
          <a:xfrm>
            <a:off x="834978" y="168392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5" name="Gerade Verbindung mit Pfeil 14">
            <a:extLst>
              <a:ext uri="{FF2B5EF4-FFF2-40B4-BE49-F238E27FC236}">
                <a16:creationId xmlns:a16="http://schemas.microsoft.com/office/drawing/2014/main" id="{C83A6781-78B9-AE3F-E903-A0CFF0CA01F8}"/>
              </a:ext>
            </a:extLst>
          </p:cNvPr>
          <p:cNvCxnSpPr>
            <a:cxnSpLocks/>
            <a:stCxn id="18" idx="3"/>
            <a:endCxn id="6" idx="1"/>
          </p:cNvCxnSpPr>
          <p:nvPr/>
        </p:nvCxnSpPr>
        <p:spPr>
          <a:xfrm flipV="1">
            <a:off x="2714602" y="2184039"/>
            <a:ext cx="1079138" cy="68791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E0AD6A0C-F4AA-E9B9-BC3F-B347477527DD}"/>
              </a:ext>
            </a:extLst>
          </p:cNvPr>
          <p:cNvCxnSpPr>
            <a:cxnSpLocks/>
            <a:stCxn id="18" idx="3"/>
            <a:endCxn id="12" idx="1"/>
          </p:cNvCxnSpPr>
          <p:nvPr/>
        </p:nvCxnSpPr>
        <p:spPr>
          <a:xfrm>
            <a:off x="2714602" y="2871953"/>
            <a:ext cx="1075781" cy="61926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622981BB-1B11-F554-BF5D-BAB0874E110F}"/>
              </a:ext>
            </a:extLst>
          </p:cNvPr>
          <p:cNvCxnSpPr>
            <a:cxnSpLocks/>
            <a:stCxn id="18" idx="3"/>
            <a:endCxn id="13" idx="1"/>
          </p:cNvCxnSpPr>
          <p:nvPr/>
        </p:nvCxnSpPr>
        <p:spPr>
          <a:xfrm>
            <a:off x="2714602" y="2871953"/>
            <a:ext cx="1075780" cy="19264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35" name="Gruppieren 34">
            <a:extLst>
              <a:ext uri="{FF2B5EF4-FFF2-40B4-BE49-F238E27FC236}">
                <a16:creationId xmlns:a16="http://schemas.microsoft.com/office/drawing/2014/main" id="{62D475AD-F42C-0DFB-0DF4-1BA3F4453814}"/>
              </a:ext>
            </a:extLst>
          </p:cNvPr>
          <p:cNvGrpSpPr/>
          <p:nvPr/>
        </p:nvGrpSpPr>
        <p:grpSpPr>
          <a:xfrm>
            <a:off x="3790382" y="1683924"/>
            <a:ext cx="5493318" cy="3614585"/>
            <a:chOff x="5847782" y="1683924"/>
            <a:chExt cx="5493318" cy="3614585"/>
          </a:xfrm>
        </p:grpSpPr>
        <p:grpSp>
          <p:nvGrpSpPr>
            <p:cNvPr id="7" name="Gruppieren 6">
              <a:extLst>
                <a:ext uri="{FF2B5EF4-FFF2-40B4-BE49-F238E27FC236}">
                  <a16:creationId xmlns:a16="http://schemas.microsoft.com/office/drawing/2014/main" id="{59ACB215-D764-CCEE-8A3E-0F9E93A1F0F7}"/>
                </a:ext>
              </a:extLst>
            </p:cNvPr>
            <p:cNvGrpSpPr/>
            <p:nvPr/>
          </p:nvGrpSpPr>
          <p:grpSpPr>
            <a:xfrm>
              <a:off x="5847782" y="1683924"/>
              <a:ext cx="1882983" cy="3614585"/>
              <a:chOff x="4423923" y="2059705"/>
              <a:chExt cx="1882983" cy="2599377"/>
            </a:xfrm>
          </p:grpSpPr>
          <p:sp>
            <p:nvSpPr>
              <p:cNvPr id="6" name="Rechteck 5">
                <a:extLst>
                  <a:ext uri="{FF2B5EF4-FFF2-40B4-BE49-F238E27FC236}">
                    <a16:creationId xmlns:a16="http://schemas.microsoft.com/office/drawing/2014/main" id="{1FB427F6-4737-C00B-1153-8A51BAA20E13}"/>
                  </a:ext>
                </a:extLst>
              </p:cNvPr>
              <p:cNvSpPr/>
              <p:nvPr/>
            </p:nvSpPr>
            <p:spPr>
              <a:xfrm>
                <a:off x="4427281" y="2059705"/>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sp>
            <p:nvSpPr>
              <p:cNvPr id="12" name="Rechteck 11">
                <a:extLst>
                  <a:ext uri="{FF2B5EF4-FFF2-40B4-BE49-F238E27FC236}">
                    <a16:creationId xmlns:a16="http://schemas.microsoft.com/office/drawing/2014/main" id="{575F81B1-D399-9318-18B1-F27553B3791C}"/>
                  </a:ext>
                </a:extLst>
              </p:cNvPr>
              <p:cNvSpPr/>
              <p:nvPr/>
            </p:nvSpPr>
            <p:spPr>
              <a:xfrm>
                <a:off x="4423924" y="2999743"/>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sp>
            <p:nvSpPr>
              <p:cNvPr id="13" name="Rechteck 12">
                <a:extLst>
                  <a:ext uri="{FF2B5EF4-FFF2-40B4-BE49-F238E27FC236}">
                    <a16:creationId xmlns:a16="http://schemas.microsoft.com/office/drawing/2014/main" id="{06855873-0229-2C26-52FC-F2D214BF3511}"/>
                  </a:ext>
                </a:extLst>
              </p:cNvPr>
              <p:cNvSpPr/>
              <p:nvPr/>
            </p:nvSpPr>
            <p:spPr>
              <a:xfrm>
                <a:off x="4423923" y="393978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Acquirers</a:t>
                </a:r>
              </a:p>
            </p:txBody>
          </p:sp>
        </p:grpSp>
        <p:sp>
          <p:nvSpPr>
            <p:cNvPr id="8" name="Rechteck 7">
              <a:extLst>
                <a:ext uri="{FF2B5EF4-FFF2-40B4-BE49-F238E27FC236}">
                  <a16:creationId xmlns:a16="http://schemas.microsoft.com/office/drawing/2014/main" id="{B40445CD-F03C-8EF2-6A3E-28C18C31A2D1}"/>
                </a:ext>
              </a:extLst>
            </p:cNvPr>
            <p:cNvSpPr/>
            <p:nvPr/>
          </p:nvSpPr>
          <p:spPr>
            <a:xfrm>
              <a:off x="7854020" y="1683924"/>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Kurzfristige Kapitalmarktreaktion</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Langfristiges Umsatzwachstum</a:t>
              </a:r>
            </a:p>
          </p:txBody>
        </p:sp>
        <p:sp>
          <p:nvSpPr>
            <p:cNvPr id="16" name="Rechteck 15">
              <a:extLst>
                <a:ext uri="{FF2B5EF4-FFF2-40B4-BE49-F238E27FC236}">
                  <a16:creationId xmlns:a16="http://schemas.microsoft.com/office/drawing/2014/main" id="{18AD0281-85E9-A431-E28E-90F0AAF01ECB}"/>
                </a:ext>
              </a:extLst>
            </p:cNvPr>
            <p:cNvSpPr/>
            <p:nvPr/>
          </p:nvSpPr>
          <p:spPr>
            <a:xfrm>
              <a:off x="7854020" y="4298279"/>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Post-Deal Patentwachstum</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Post-Deal Neuproduktentwicklung</a:t>
              </a:r>
            </a:p>
          </p:txBody>
        </p:sp>
        <p:sp>
          <p:nvSpPr>
            <p:cNvPr id="17" name="Rechteck 16">
              <a:extLst>
                <a:ext uri="{FF2B5EF4-FFF2-40B4-BE49-F238E27FC236}">
                  <a16:creationId xmlns:a16="http://schemas.microsoft.com/office/drawing/2014/main" id="{F4500C5F-B59C-56E9-8937-515F39D257C3}"/>
                </a:ext>
              </a:extLst>
            </p:cNvPr>
            <p:cNvSpPr/>
            <p:nvPr/>
          </p:nvSpPr>
          <p:spPr>
            <a:xfrm>
              <a:off x="7854020" y="2991101"/>
              <a:ext cx="348708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err="1">
                  <a:solidFill>
                    <a:schemeClr val="tx1"/>
                  </a:solidFill>
                </a:rPr>
                <a:t>Transaktionswert</a:t>
              </a:r>
              <a:r>
                <a:rPr lang="en-US" sz="1400" dirty="0">
                  <a:solidFill>
                    <a:schemeClr val="tx1"/>
                  </a:solidFill>
                </a:rPr>
                <a:t>/ Pre-Deal </a:t>
              </a:r>
              <a:r>
                <a:rPr lang="en-US" sz="1400" dirty="0" err="1">
                  <a:solidFill>
                    <a:schemeClr val="tx1"/>
                  </a:solidFill>
                </a:rPr>
                <a:t>Marktwert</a:t>
              </a:r>
              <a:endParaRPr lang="de-CH" sz="1400" dirty="0">
                <a:solidFill>
                  <a:schemeClr val="tx1"/>
                </a:solidFill>
              </a:endParaRPr>
            </a:p>
          </p:txBody>
        </p:sp>
      </p:grpSp>
      <p:sp>
        <p:nvSpPr>
          <p:cNvPr id="18" name="Rechteck 17">
            <a:extLst>
              <a:ext uri="{FF2B5EF4-FFF2-40B4-BE49-F238E27FC236}">
                <a16:creationId xmlns:a16="http://schemas.microsoft.com/office/drawing/2014/main" id="{C706613D-E5A0-6536-1EB5-5A02F15CECEE}"/>
              </a:ext>
            </a:extLst>
          </p:cNvPr>
          <p:cNvSpPr/>
          <p:nvPr/>
        </p:nvSpPr>
        <p:spPr>
          <a:xfrm>
            <a:off x="834978" y="2512302"/>
            <a:ext cx="1879624" cy="7193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Clan</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0" name="Rechteck 19">
            <a:extLst>
              <a:ext uri="{FF2B5EF4-FFF2-40B4-BE49-F238E27FC236}">
                <a16:creationId xmlns:a16="http://schemas.microsoft.com/office/drawing/2014/main" id="{6CCFACD7-EF11-4922-DC13-CAB05414D0D8}"/>
              </a:ext>
            </a:extLst>
          </p:cNvPr>
          <p:cNvSpPr/>
          <p:nvPr/>
        </p:nvSpPr>
        <p:spPr>
          <a:xfrm>
            <a:off x="834978" y="3340680"/>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Adhocracy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1" name="Rechteck 20">
            <a:extLst>
              <a:ext uri="{FF2B5EF4-FFF2-40B4-BE49-F238E27FC236}">
                <a16:creationId xmlns:a16="http://schemas.microsoft.com/office/drawing/2014/main" id="{9CE77731-81EB-510E-6145-EFC83064DC49}"/>
              </a:ext>
            </a:extLst>
          </p:cNvPr>
          <p:cNvSpPr/>
          <p:nvPr/>
        </p:nvSpPr>
        <p:spPr>
          <a:xfrm>
            <a:off x="834978" y="4169058"/>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Markt</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2" name="Rechteck 21">
            <a:extLst>
              <a:ext uri="{FF2B5EF4-FFF2-40B4-BE49-F238E27FC236}">
                <a16:creationId xmlns:a16="http://schemas.microsoft.com/office/drawing/2014/main" id="{B732D7B6-DA07-6EE8-3D8B-9FC621A079C6}"/>
              </a:ext>
            </a:extLst>
          </p:cNvPr>
          <p:cNvSpPr/>
          <p:nvPr/>
        </p:nvSpPr>
        <p:spPr>
          <a:xfrm>
            <a:off x="834978" y="4997436"/>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Hierarchy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44" name="Rechteck 43">
            <a:extLst>
              <a:ext uri="{FF2B5EF4-FFF2-40B4-BE49-F238E27FC236}">
                <a16:creationId xmlns:a16="http://schemas.microsoft.com/office/drawing/2014/main" id="{6CC6C522-4F3E-98AA-A5E9-2DBD44D77DCD}"/>
              </a:ext>
            </a:extLst>
          </p:cNvPr>
          <p:cNvSpPr/>
          <p:nvPr/>
        </p:nvSpPr>
        <p:spPr>
          <a:xfrm>
            <a:off x="9151130" y="1843470"/>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-.338 (-.637)</a:t>
            </a:r>
          </a:p>
        </p:txBody>
      </p:sp>
      <p:sp>
        <p:nvSpPr>
          <p:cNvPr id="45" name="Rechteck 44">
            <a:extLst>
              <a:ext uri="{FF2B5EF4-FFF2-40B4-BE49-F238E27FC236}">
                <a16:creationId xmlns:a16="http://schemas.microsoft.com/office/drawing/2014/main" id="{483C2557-234C-CD1C-9122-9D441E89E9E5}"/>
              </a:ext>
            </a:extLst>
          </p:cNvPr>
          <p:cNvSpPr/>
          <p:nvPr/>
        </p:nvSpPr>
        <p:spPr>
          <a:xfrm>
            <a:off x="9151130" y="2259901"/>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-.92 (-.296)</a:t>
            </a:r>
          </a:p>
        </p:txBody>
      </p:sp>
      <p:sp>
        <p:nvSpPr>
          <p:cNvPr id="46" name="Rechteck 45">
            <a:extLst>
              <a:ext uri="{FF2B5EF4-FFF2-40B4-BE49-F238E27FC236}">
                <a16:creationId xmlns:a16="http://schemas.microsoft.com/office/drawing/2014/main" id="{FD456246-CE0F-6B57-61F3-DAEE92E78BB8}"/>
              </a:ext>
            </a:extLst>
          </p:cNvPr>
          <p:cNvSpPr/>
          <p:nvPr/>
        </p:nvSpPr>
        <p:spPr>
          <a:xfrm>
            <a:off x="9151130" y="3377544"/>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a:t>
            </a:r>
            <a:r>
              <a:rPr lang="en-AU" sz="1400" dirty="0">
                <a:solidFill>
                  <a:schemeClr val="bg1">
                    <a:lumMod val="50000"/>
                  </a:schemeClr>
                </a:solidFill>
                <a:cs typeface="Arial" panose="020B0604020202020204" pitchFamily="34" charset="0"/>
              </a:rPr>
              <a:t> = .003 (.0077)</a:t>
            </a:r>
          </a:p>
        </p:txBody>
      </p:sp>
      <p:sp>
        <p:nvSpPr>
          <p:cNvPr id="47" name="Rechteck 46">
            <a:extLst>
              <a:ext uri="{FF2B5EF4-FFF2-40B4-BE49-F238E27FC236}">
                <a16:creationId xmlns:a16="http://schemas.microsoft.com/office/drawing/2014/main" id="{1C492A14-1A72-072E-C17B-E0F2D3C76B08}"/>
              </a:ext>
            </a:extLst>
          </p:cNvPr>
          <p:cNvSpPr/>
          <p:nvPr/>
        </p:nvSpPr>
        <p:spPr>
          <a:xfrm>
            <a:off x="9151130" y="445169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-1.117 (-.967)</a:t>
            </a:r>
          </a:p>
        </p:txBody>
      </p:sp>
      <p:sp>
        <p:nvSpPr>
          <p:cNvPr id="48" name="Rechteck 47">
            <a:extLst>
              <a:ext uri="{FF2B5EF4-FFF2-40B4-BE49-F238E27FC236}">
                <a16:creationId xmlns:a16="http://schemas.microsoft.com/office/drawing/2014/main" id="{0CDC4DF1-6828-B6C3-A548-2A16DC2DA128}"/>
              </a:ext>
            </a:extLst>
          </p:cNvPr>
          <p:cNvSpPr/>
          <p:nvPr/>
        </p:nvSpPr>
        <p:spPr>
          <a:xfrm>
            <a:off x="9151130" y="491206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-.218 (-.184)</a:t>
            </a:r>
          </a:p>
        </p:txBody>
      </p:sp>
    </p:spTree>
    <p:extLst>
      <p:ext uri="{BB962C8B-B14F-4D97-AF65-F5344CB8AC3E}">
        <p14:creationId xmlns:p14="http://schemas.microsoft.com/office/powerpoint/2010/main" val="399006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6797AE2-3B8D-DBE1-3100-D5E7ADC4CC27}"/>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D1B44110-273D-6ABA-268D-45EE1EED5A12}"/>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1D20CA6D-3352-BA9F-5AC2-D12B79935A9C}"/>
              </a:ext>
            </a:extLst>
          </p:cNvPr>
          <p:cNvSpPr>
            <a:spLocks noGrp="1"/>
          </p:cNvSpPr>
          <p:nvPr>
            <p:ph type="body" sz="quarter" idx="10"/>
          </p:nvPr>
        </p:nvSpPr>
        <p:spPr/>
        <p:txBody>
          <a:bodyPr/>
          <a:lstStyle/>
          <a:p>
            <a:r>
              <a:rPr lang="de-DE" dirty="0"/>
              <a:t>Forschungsergebnisse – </a:t>
            </a:r>
            <a:r>
              <a:rPr lang="de-DE" dirty="0" err="1"/>
              <a:t>Adhocracy</a:t>
            </a:r>
            <a:r>
              <a:rPr lang="de-DE" dirty="0"/>
              <a:t> </a:t>
            </a:r>
            <a:r>
              <a:rPr lang="de-DE" dirty="0" err="1"/>
              <a:t>Distance</a:t>
            </a:r>
            <a:endParaRPr lang="de-DE" dirty="0"/>
          </a:p>
        </p:txBody>
      </p:sp>
      <p:sp>
        <p:nvSpPr>
          <p:cNvPr id="5" name="Rechteck 4">
            <a:extLst>
              <a:ext uri="{FF2B5EF4-FFF2-40B4-BE49-F238E27FC236}">
                <a16:creationId xmlns:a16="http://schemas.microsoft.com/office/drawing/2014/main" id="{1CC0C94B-AE83-42E5-7C4C-0F2124E0455F}"/>
              </a:ext>
            </a:extLst>
          </p:cNvPr>
          <p:cNvSpPr/>
          <p:nvPr/>
        </p:nvSpPr>
        <p:spPr>
          <a:xfrm>
            <a:off x="834978" y="168392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5" name="Gerade Verbindung mit Pfeil 14">
            <a:extLst>
              <a:ext uri="{FF2B5EF4-FFF2-40B4-BE49-F238E27FC236}">
                <a16:creationId xmlns:a16="http://schemas.microsoft.com/office/drawing/2014/main" id="{80ADDCA0-7736-103B-214A-0D7004129DA5}"/>
              </a:ext>
            </a:extLst>
          </p:cNvPr>
          <p:cNvCxnSpPr>
            <a:cxnSpLocks/>
            <a:stCxn id="20" idx="3"/>
            <a:endCxn id="6" idx="1"/>
          </p:cNvCxnSpPr>
          <p:nvPr/>
        </p:nvCxnSpPr>
        <p:spPr>
          <a:xfrm flipV="1">
            <a:off x="2714602" y="2184039"/>
            <a:ext cx="1079138" cy="15162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86E51FD6-AE09-CAD1-1679-B74F4E03D159}"/>
              </a:ext>
            </a:extLst>
          </p:cNvPr>
          <p:cNvCxnSpPr>
            <a:cxnSpLocks/>
            <a:stCxn id="20" idx="3"/>
            <a:endCxn id="12" idx="1"/>
          </p:cNvCxnSpPr>
          <p:nvPr/>
        </p:nvCxnSpPr>
        <p:spPr>
          <a:xfrm flipV="1">
            <a:off x="2714602" y="3491217"/>
            <a:ext cx="1075781" cy="209114"/>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9B1DC12F-2C31-9616-F78E-17C22D0A1522}"/>
              </a:ext>
            </a:extLst>
          </p:cNvPr>
          <p:cNvCxnSpPr>
            <a:cxnSpLocks/>
            <a:stCxn id="20" idx="3"/>
            <a:endCxn id="13" idx="1"/>
          </p:cNvCxnSpPr>
          <p:nvPr/>
        </p:nvCxnSpPr>
        <p:spPr>
          <a:xfrm>
            <a:off x="2714602" y="3700331"/>
            <a:ext cx="1075780" cy="109806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35" name="Gruppieren 34">
            <a:extLst>
              <a:ext uri="{FF2B5EF4-FFF2-40B4-BE49-F238E27FC236}">
                <a16:creationId xmlns:a16="http://schemas.microsoft.com/office/drawing/2014/main" id="{FD4B1A94-405F-B6A8-5796-A59C827B7453}"/>
              </a:ext>
            </a:extLst>
          </p:cNvPr>
          <p:cNvGrpSpPr/>
          <p:nvPr/>
        </p:nvGrpSpPr>
        <p:grpSpPr>
          <a:xfrm>
            <a:off x="3790382" y="1683924"/>
            <a:ext cx="5493318" cy="3614585"/>
            <a:chOff x="5847782" y="1683924"/>
            <a:chExt cx="5493318" cy="3614585"/>
          </a:xfrm>
        </p:grpSpPr>
        <p:grpSp>
          <p:nvGrpSpPr>
            <p:cNvPr id="7" name="Gruppieren 6">
              <a:extLst>
                <a:ext uri="{FF2B5EF4-FFF2-40B4-BE49-F238E27FC236}">
                  <a16:creationId xmlns:a16="http://schemas.microsoft.com/office/drawing/2014/main" id="{815F768A-1D47-B072-A692-5633747E1571}"/>
                </a:ext>
              </a:extLst>
            </p:cNvPr>
            <p:cNvGrpSpPr/>
            <p:nvPr/>
          </p:nvGrpSpPr>
          <p:grpSpPr>
            <a:xfrm>
              <a:off x="5847782" y="1683924"/>
              <a:ext cx="1882983" cy="3614585"/>
              <a:chOff x="4423923" y="2059705"/>
              <a:chExt cx="1882983" cy="2599377"/>
            </a:xfrm>
          </p:grpSpPr>
          <p:sp>
            <p:nvSpPr>
              <p:cNvPr id="6" name="Rechteck 5">
                <a:extLst>
                  <a:ext uri="{FF2B5EF4-FFF2-40B4-BE49-F238E27FC236}">
                    <a16:creationId xmlns:a16="http://schemas.microsoft.com/office/drawing/2014/main" id="{4DD79D1C-8A83-7274-FF3E-3F918317F1B4}"/>
                  </a:ext>
                </a:extLst>
              </p:cNvPr>
              <p:cNvSpPr/>
              <p:nvPr/>
            </p:nvSpPr>
            <p:spPr>
              <a:xfrm>
                <a:off x="4427281" y="2059705"/>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sp>
            <p:nvSpPr>
              <p:cNvPr id="12" name="Rechteck 11">
                <a:extLst>
                  <a:ext uri="{FF2B5EF4-FFF2-40B4-BE49-F238E27FC236}">
                    <a16:creationId xmlns:a16="http://schemas.microsoft.com/office/drawing/2014/main" id="{4F452172-69B9-3D1B-98B5-5A9A6C5BC22B}"/>
                  </a:ext>
                </a:extLst>
              </p:cNvPr>
              <p:cNvSpPr/>
              <p:nvPr/>
            </p:nvSpPr>
            <p:spPr>
              <a:xfrm>
                <a:off x="4423924" y="2999743"/>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sp>
            <p:nvSpPr>
              <p:cNvPr id="13" name="Rechteck 12">
                <a:extLst>
                  <a:ext uri="{FF2B5EF4-FFF2-40B4-BE49-F238E27FC236}">
                    <a16:creationId xmlns:a16="http://schemas.microsoft.com/office/drawing/2014/main" id="{D316AB90-265C-E65B-6B7E-8D7B11477FB0}"/>
                  </a:ext>
                </a:extLst>
              </p:cNvPr>
              <p:cNvSpPr/>
              <p:nvPr/>
            </p:nvSpPr>
            <p:spPr>
              <a:xfrm>
                <a:off x="4423923" y="393978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Acquirers</a:t>
                </a:r>
              </a:p>
            </p:txBody>
          </p:sp>
        </p:grpSp>
        <p:sp>
          <p:nvSpPr>
            <p:cNvPr id="8" name="Rechteck 7">
              <a:extLst>
                <a:ext uri="{FF2B5EF4-FFF2-40B4-BE49-F238E27FC236}">
                  <a16:creationId xmlns:a16="http://schemas.microsoft.com/office/drawing/2014/main" id="{C09BE7FC-93DC-42D5-C3DA-3B2DD8063960}"/>
                </a:ext>
              </a:extLst>
            </p:cNvPr>
            <p:cNvSpPr/>
            <p:nvPr/>
          </p:nvSpPr>
          <p:spPr>
            <a:xfrm>
              <a:off x="7854020" y="1683924"/>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Kurzfristige Kapitalmarktreaktion</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Langfristiges Umsatzwachstum</a:t>
              </a:r>
            </a:p>
          </p:txBody>
        </p:sp>
        <p:sp>
          <p:nvSpPr>
            <p:cNvPr id="16" name="Rechteck 15">
              <a:extLst>
                <a:ext uri="{FF2B5EF4-FFF2-40B4-BE49-F238E27FC236}">
                  <a16:creationId xmlns:a16="http://schemas.microsoft.com/office/drawing/2014/main" id="{C5845A2A-6AF6-B64E-3967-0B00E2058716}"/>
                </a:ext>
              </a:extLst>
            </p:cNvPr>
            <p:cNvSpPr/>
            <p:nvPr/>
          </p:nvSpPr>
          <p:spPr>
            <a:xfrm>
              <a:off x="7854020" y="4298279"/>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Post-Deal Patentwachstum</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Post-Deal Neuproduktentwicklung</a:t>
              </a:r>
            </a:p>
          </p:txBody>
        </p:sp>
        <p:sp>
          <p:nvSpPr>
            <p:cNvPr id="17" name="Rechteck 16">
              <a:extLst>
                <a:ext uri="{FF2B5EF4-FFF2-40B4-BE49-F238E27FC236}">
                  <a16:creationId xmlns:a16="http://schemas.microsoft.com/office/drawing/2014/main" id="{DB477DA8-9E4D-2CCB-FBDC-115331928D04}"/>
                </a:ext>
              </a:extLst>
            </p:cNvPr>
            <p:cNvSpPr/>
            <p:nvPr/>
          </p:nvSpPr>
          <p:spPr>
            <a:xfrm>
              <a:off x="7854020" y="2991101"/>
              <a:ext cx="348708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err="1">
                  <a:solidFill>
                    <a:schemeClr val="tx1"/>
                  </a:solidFill>
                </a:rPr>
                <a:t>Transaktionswert</a:t>
              </a:r>
              <a:r>
                <a:rPr lang="en-US" sz="1400" dirty="0">
                  <a:solidFill>
                    <a:schemeClr val="tx1"/>
                  </a:solidFill>
                </a:rPr>
                <a:t>/ Pre-Deal </a:t>
              </a:r>
              <a:r>
                <a:rPr lang="en-US" sz="1400" dirty="0" err="1">
                  <a:solidFill>
                    <a:schemeClr val="tx1"/>
                  </a:solidFill>
                </a:rPr>
                <a:t>Marktwert</a:t>
              </a:r>
              <a:endParaRPr lang="de-CH" sz="1400" dirty="0">
                <a:solidFill>
                  <a:schemeClr val="tx1"/>
                </a:solidFill>
              </a:endParaRPr>
            </a:p>
          </p:txBody>
        </p:sp>
      </p:grpSp>
      <p:sp>
        <p:nvSpPr>
          <p:cNvPr id="18" name="Rechteck 17">
            <a:extLst>
              <a:ext uri="{FF2B5EF4-FFF2-40B4-BE49-F238E27FC236}">
                <a16:creationId xmlns:a16="http://schemas.microsoft.com/office/drawing/2014/main" id="{A076779B-C7EF-CC1C-BFBA-6B629E4A57DD}"/>
              </a:ext>
            </a:extLst>
          </p:cNvPr>
          <p:cNvSpPr/>
          <p:nvPr/>
        </p:nvSpPr>
        <p:spPr>
          <a:xfrm>
            <a:off x="834978" y="2512302"/>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Clan </a:t>
            </a: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0" name="Rechteck 19">
            <a:extLst>
              <a:ext uri="{FF2B5EF4-FFF2-40B4-BE49-F238E27FC236}">
                <a16:creationId xmlns:a16="http://schemas.microsoft.com/office/drawing/2014/main" id="{809B3675-BDB3-075F-8229-D871879C6089}"/>
              </a:ext>
            </a:extLst>
          </p:cNvPr>
          <p:cNvSpPr/>
          <p:nvPr/>
        </p:nvSpPr>
        <p:spPr>
          <a:xfrm>
            <a:off x="834978" y="3340680"/>
            <a:ext cx="1879624" cy="7193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Adhocracy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1" name="Rechteck 20">
            <a:extLst>
              <a:ext uri="{FF2B5EF4-FFF2-40B4-BE49-F238E27FC236}">
                <a16:creationId xmlns:a16="http://schemas.microsoft.com/office/drawing/2014/main" id="{D8E45BE7-71F8-5938-BEBE-16F45AE87B25}"/>
              </a:ext>
            </a:extLst>
          </p:cNvPr>
          <p:cNvSpPr/>
          <p:nvPr/>
        </p:nvSpPr>
        <p:spPr>
          <a:xfrm>
            <a:off x="834978" y="4169058"/>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Markt</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2" name="Rechteck 21">
            <a:extLst>
              <a:ext uri="{FF2B5EF4-FFF2-40B4-BE49-F238E27FC236}">
                <a16:creationId xmlns:a16="http://schemas.microsoft.com/office/drawing/2014/main" id="{FC7F6288-1058-76A5-9015-96BA0E965DDD}"/>
              </a:ext>
            </a:extLst>
          </p:cNvPr>
          <p:cNvSpPr/>
          <p:nvPr/>
        </p:nvSpPr>
        <p:spPr>
          <a:xfrm>
            <a:off x="834978" y="4997436"/>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Hierarchy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44" name="Rechteck 43">
            <a:extLst>
              <a:ext uri="{FF2B5EF4-FFF2-40B4-BE49-F238E27FC236}">
                <a16:creationId xmlns:a16="http://schemas.microsoft.com/office/drawing/2014/main" id="{8CC507F7-7A63-4E66-0AC2-6737A74FCFFF}"/>
              </a:ext>
            </a:extLst>
          </p:cNvPr>
          <p:cNvSpPr/>
          <p:nvPr/>
        </p:nvSpPr>
        <p:spPr>
          <a:xfrm>
            <a:off x="9151130" y="1843470"/>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.195 (.516)</a:t>
            </a:r>
          </a:p>
        </p:txBody>
      </p:sp>
      <p:sp>
        <p:nvSpPr>
          <p:cNvPr id="45" name="Rechteck 44">
            <a:extLst>
              <a:ext uri="{FF2B5EF4-FFF2-40B4-BE49-F238E27FC236}">
                <a16:creationId xmlns:a16="http://schemas.microsoft.com/office/drawing/2014/main" id="{E481C120-A192-4B34-4191-02956AABD22D}"/>
              </a:ext>
            </a:extLst>
          </p:cNvPr>
          <p:cNvSpPr/>
          <p:nvPr/>
        </p:nvSpPr>
        <p:spPr>
          <a:xfrm>
            <a:off x="9151130" y="2259901"/>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.245 (.938)</a:t>
            </a:r>
          </a:p>
        </p:txBody>
      </p:sp>
      <p:sp>
        <p:nvSpPr>
          <p:cNvPr id="46" name="Rechteck 45">
            <a:extLst>
              <a:ext uri="{FF2B5EF4-FFF2-40B4-BE49-F238E27FC236}">
                <a16:creationId xmlns:a16="http://schemas.microsoft.com/office/drawing/2014/main" id="{5868781A-577A-99CC-522C-D4A8F1460C45}"/>
              </a:ext>
            </a:extLst>
          </p:cNvPr>
          <p:cNvSpPr/>
          <p:nvPr/>
        </p:nvSpPr>
        <p:spPr>
          <a:xfrm>
            <a:off x="9151130" y="3377544"/>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a:t>
            </a:r>
            <a:r>
              <a:rPr lang="en-AU" sz="1400" dirty="0">
                <a:solidFill>
                  <a:schemeClr val="bg1">
                    <a:lumMod val="50000"/>
                  </a:schemeClr>
                </a:solidFill>
                <a:cs typeface="Arial" panose="020B0604020202020204" pitchFamily="34" charset="0"/>
              </a:rPr>
              <a:t> = .337 (.980)</a:t>
            </a:r>
          </a:p>
        </p:txBody>
      </p:sp>
      <p:sp>
        <p:nvSpPr>
          <p:cNvPr id="47" name="Rechteck 46">
            <a:extLst>
              <a:ext uri="{FF2B5EF4-FFF2-40B4-BE49-F238E27FC236}">
                <a16:creationId xmlns:a16="http://schemas.microsoft.com/office/drawing/2014/main" id="{2C56DEB2-C55C-67D8-2F71-C61318D6CC5A}"/>
              </a:ext>
            </a:extLst>
          </p:cNvPr>
          <p:cNvSpPr/>
          <p:nvPr/>
        </p:nvSpPr>
        <p:spPr>
          <a:xfrm>
            <a:off x="9151130" y="445169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b="1" i="1" dirty="0">
                <a:solidFill>
                  <a:schemeClr val="bg1">
                    <a:lumMod val="50000"/>
                  </a:schemeClr>
                </a:solidFill>
                <a:cs typeface="Arial" panose="020B0604020202020204" pitchFamily="34" charset="0"/>
              </a:rPr>
              <a:t>b = </a:t>
            </a:r>
            <a:r>
              <a:rPr lang="en-AU" sz="1400" b="1" dirty="0">
                <a:solidFill>
                  <a:schemeClr val="bg1">
                    <a:lumMod val="50000"/>
                  </a:schemeClr>
                </a:solidFill>
                <a:cs typeface="Arial" panose="020B0604020202020204" pitchFamily="34" charset="0"/>
              </a:rPr>
              <a:t>-5.036* (-1.959)</a:t>
            </a:r>
          </a:p>
        </p:txBody>
      </p:sp>
      <p:sp>
        <p:nvSpPr>
          <p:cNvPr id="48" name="Rechteck 47">
            <a:extLst>
              <a:ext uri="{FF2B5EF4-FFF2-40B4-BE49-F238E27FC236}">
                <a16:creationId xmlns:a16="http://schemas.microsoft.com/office/drawing/2014/main" id="{28D43E07-A87B-1E80-24BA-41BBCB939C65}"/>
              </a:ext>
            </a:extLst>
          </p:cNvPr>
          <p:cNvSpPr/>
          <p:nvPr/>
        </p:nvSpPr>
        <p:spPr>
          <a:xfrm>
            <a:off x="9151130" y="491206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-.621 (-.782)</a:t>
            </a:r>
          </a:p>
        </p:txBody>
      </p:sp>
    </p:spTree>
    <p:extLst>
      <p:ext uri="{BB962C8B-B14F-4D97-AF65-F5344CB8AC3E}">
        <p14:creationId xmlns:p14="http://schemas.microsoft.com/office/powerpoint/2010/main" val="1236092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CB48042-888A-A29D-8FA7-8C5A04B6FE4B}"/>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F32EDE1-F748-8EDA-B819-53A115247E6E}"/>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8EA57FE4-4783-1232-BE70-382951A20CAE}"/>
              </a:ext>
            </a:extLst>
          </p:cNvPr>
          <p:cNvSpPr>
            <a:spLocks noGrp="1"/>
          </p:cNvSpPr>
          <p:nvPr>
            <p:ph type="body" sz="quarter" idx="10"/>
          </p:nvPr>
        </p:nvSpPr>
        <p:spPr/>
        <p:txBody>
          <a:bodyPr/>
          <a:lstStyle/>
          <a:p>
            <a:r>
              <a:rPr lang="de-DE" dirty="0"/>
              <a:t>Forschungsergebnisse – Market </a:t>
            </a:r>
            <a:r>
              <a:rPr lang="de-DE" dirty="0" err="1"/>
              <a:t>Distance</a:t>
            </a:r>
            <a:endParaRPr lang="de-DE" dirty="0"/>
          </a:p>
        </p:txBody>
      </p:sp>
      <p:sp>
        <p:nvSpPr>
          <p:cNvPr id="5" name="Rechteck 4">
            <a:extLst>
              <a:ext uri="{FF2B5EF4-FFF2-40B4-BE49-F238E27FC236}">
                <a16:creationId xmlns:a16="http://schemas.microsoft.com/office/drawing/2014/main" id="{4F012C8B-4BDE-B827-62A7-539EE56BF181}"/>
              </a:ext>
            </a:extLst>
          </p:cNvPr>
          <p:cNvSpPr/>
          <p:nvPr/>
        </p:nvSpPr>
        <p:spPr>
          <a:xfrm>
            <a:off x="834978" y="168392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5" name="Gerade Verbindung mit Pfeil 14">
            <a:extLst>
              <a:ext uri="{FF2B5EF4-FFF2-40B4-BE49-F238E27FC236}">
                <a16:creationId xmlns:a16="http://schemas.microsoft.com/office/drawing/2014/main" id="{98393E29-1560-1A69-678E-AA5B20CA5E37}"/>
              </a:ext>
            </a:extLst>
          </p:cNvPr>
          <p:cNvCxnSpPr>
            <a:cxnSpLocks/>
            <a:stCxn id="21" idx="3"/>
            <a:endCxn id="6" idx="1"/>
          </p:cNvCxnSpPr>
          <p:nvPr/>
        </p:nvCxnSpPr>
        <p:spPr>
          <a:xfrm flipV="1">
            <a:off x="2714602" y="2184039"/>
            <a:ext cx="1079138" cy="23446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6DF3C752-3B09-8C59-F885-7A2C28FD8DC4}"/>
              </a:ext>
            </a:extLst>
          </p:cNvPr>
          <p:cNvCxnSpPr>
            <a:cxnSpLocks/>
            <a:stCxn id="21" idx="3"/>
            <a:endCxn id="12" idx="1"/>
          </p:cNvCxnSpPr>
          <p:nvPr/>
        </p:nvCxnSpPr>
        <p:spPr>
          <a:xfrm flipV="1">
            <a:off x="2714602" y="3491217"/>
            <a:ext cx="1075781" cy="1037492"/>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35F9FC7A-8058-2613-6AAE-2EE1C91343F6}"/>
              </a:ext>
            </a:extLst>
          </p:cNvPr>
          <p:cNvCxnSpPr>
            <a:cxnSpLocks/>
            <a:stCxn id="21" idx="3"/>
            <a:endCxn id="13" idx="1"/>
          </p:cNvCxnSpPr>
          <p:nvPr/>
        </p:nvCxnSpPr>
        <p:spPr>
          <a:xfrm>
            <a:off x="2714602" y="4528709"/>
            <a:ext cx="1075780" cy="26968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35" name="Gruppieren 34">
            <a:extLst>
              <a:ext uri="{FF2B5EF4-FFF2-40B4-BE49-F238E27FC236}">
                <a16:creationId xmlns:a16="http://schemas.microsoft.com/office/drawing/2014/main" id="{D28175FE-2849-53CF-E8DE-3146191E446D}"/>
              </a:ext>
            </a:extLst>
          </p:cNvPr>
          <p:cNvGrpSpPr/>
          <p:nvPr/>
        </p:nvGrpSpPr>
        <p:grpSpPr>
          <a:xfrm>
            <a:off x="3790382" y="1683924"/>
            <a:ext cx="5493318" cy="3614585"/>
            <a:chOff x="5847782" y="1683924"/>
            <a:chExt cx="5493318" cy="3614585"/>
          </a:xfrm>
        </p:grpSpPr>
        <p:grpSp>
          <p:nvGrpSpPr>
            <p:cNvPr id="7" name="Gruppieren 6">
              <a:extLst>
                <a:ext uri="{FF2B5EF4-FFF2-40B4-BE49-F238E27FC236}">
                  <a16:creationId xmlns:a16="http://schemas.microsoft.com/office/drawing/2014/main" id="{3E83398D-F5B9-E77F-89A0-F367CD04E8DA}"/>
                </a:ext>
              </a:extLst>
            </p:cNvPr>
            <p:cNvGrpSpPr/>
            <p:nvPr/>
          </p:nvGrpSpPr>
          <p:grpSpPr>
            <a:xfrm>
              <a:off x="5847782" y="1683924"/>
              <a:ext cx="1882983" cy="3614585"/>
              <a:chOff x="4423923" y="2059705"/>
              <a:chExt cx="1882983" cy="2599377"/>
            </a:xfrm>
          </p:grpSpPr>
          <p:sp>
            <p:nvSpPr>
              <p:cNvPr id="6" name="Rechteck 5">
                <a:extLst>
                  <a:ext uri="{FF2B5EF4-FFF2-40B4-BE49-F238E27FC236}">
                    <a16:creationId xmlns:a16="http://schemas.microsoft.com/office/drawing/2014/main" id="{72AB7122-92CE-115F-977A-152DBF94E3F5}"/>
                  </a:ext>
                </a:extLst>
              </p:cNvPr>
              <p:cNvSpPr/>
              <p:nvPr/>
            </p:nvSpPr>
            <p:spPr>
              <a:xfrm>
                <a:off x="4427281" y="2059705"/>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sp>
            <p:nvSpPr>
              <p:cNvPr id="12" name="Rechteck 11">
                <a:extLst>
                  <a:ext uri="{FF2B5EF4-FFF2-40B4-BE49-F238E27FC236}">
                    <a16:creationId xmlns:a16="http://schemas.microsoft.com/office/drawing/2014/main" id="{9C915BE2-5DCE-8A6F-17AA-FD65DD917649}"/>
                  </a:ext>
                </a:extLst>
              </p:cNvPr>
              <p:cNvSpPr/>
              <p:nvPr/>
            </p:nvSpPr>
            <p:spPr>
              <a:xfrm>
                <a:off x="4423924" y="2999743"/>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sp>
            <p:nvSpPr>
              <p:cNvPr id="13" name="Rechteck 12">
                <a:extLst>
                  <a:ext uri="{FF2B5EF4-FFF2-40B4-BE49-F238E27FC236}">
                    <a16:creationId xmlns:a16="http://schemas.microsoft.com/office/drawing/2014/main" id="{D04CCFC2-E9D5-40FF-86AD-1401735142EC}"/>
                  </a:ext>
                </a:extLst>
              </p:cNvPr>
              <p:cNvSpPr/>
              <p:nvPr/>
            </p:nvSpPr>
            <p:spPr>
              <a:xfrm>
                <a:off x="4423923" y="393978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Acquirers</a:t>
                </a:r>
              </a:p>
            </p:txBody>
          </p:sp>
        </p:grpSp>
        <p:sp>
          <p:nvSpPr>
            <p:cNvPr id="8" name="Rechteck 7">
              <a:extLst>
                <a:ext uri="{FF2B5EF4-FFF2-40B4-BE49-F238E27FC236}">
                  <a16:creationId xmlns:a16="http://schemas.microsoft.com/office/drawing/2014/main" id="{41D346AB-98A3-10BB-FC6B-8827AF46AF32}"/>
                </a:ext>
              </a:extLst>
            </p:cNvPr>
            <p:cNvSpPr/>
            <p:nvPr/>
          </p:nvSpPr>
          <p:spPr>
            <a:xfrm>
              <a:off x="7854020" y="1683924"/>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Kurzfristige Kapitalmarktreaktion</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Langfristiges Umsatzwachstum</a:t>
              </a:r>
            </a:p>
          </p:txBody>
        </p:sp>
        <p:sp>
          <p:nvSpPr>
            <p:cNvPr id="16" name="Rechteck 15">
              <a:extLst>
                <a:ext uri="{FF2B5EF4-FFF2-40B4-BE49-F238E27FC236}">
                  <a16:creationId xmlns:a16="http://schemas.microsoft.com/office/drawing/2014/main" id="{D982073D-18FF-F260-E9E4-7892047A05C3}"/>
                </a:ext>
              </a:extLst>
            </p:cNvPr>
            <p:cNvSpPr/>
            <p:nvPr/>
          </p:nvSpPr>
          <p:spPr>
            <a:xfrm>
              <a:off x="7854020" y="4298279"/>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Post-Deal Patentwachstum</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Post-Deal Neuproduktentwicklung</a:t>
              </a:r>
            </a:p>
          </p:txBody>
        </p:sp>
        <p:sp>
          <p:nvSpPr>
            <p:cNvPr id="17" name="Rechteck 16">
              <a:extLst>
                <a:ext uri="{FF2B5EF4-FFF2-40B4-BE49-F238E27FC236}">
                  <a16:creationId xmlns:a16="http://schemas.microsoft.com/office/drawing/2014/main" id="{D8C3BD47-DB68-87C4-5936-D7D651E5C06A}"/>
                </a:ext>
              </a:extLst>
            </p:cNvPr>
            <p:cNvSpPr/>
            <p:nvPr/>
          </p:nvSpPr>
          <p:spPr>
            <a:xfrm>
              <a:off x="7854020" y="2991101"/>
              <a:ext cx="348708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err="1">
                  <a:solidFill>
                    <a:schemeClr val="tx1"/>
                  </a:solidFill>
                </a:rPr>
                <a:t>Transaktionswert</a:t>
              </a:r>
              <a:r>
                <a:rPr lang="en-US" sz="1400" dirty="0">
                  <a:solidFill>
                    <a:schemeClr val="tx1"/>
                  </a:solidFill>
                </a:rPr>
                <a:t>/ Pre-Deal </a:t>
              </a:r>
              <a:r>
                <a:rPr lang="en-US" sz="1400" dirty="0" err="1">
                  <a:solidFill>
                    <a:schemeClr val="tx1"/>
                  </a:solidFill>
                </a:rPr>
                <a:t>Marktwert</a:t>
              </a:r>
              <a:endParaRPr lang="de-CH" sz="1400" dirty="0">
                <a:solidFill>
                  <a:schemeClr val="tx1"/>
                </a:solidFill>
              </a:endParaRPr>
            </a:p>
          </p:txBody>
        </p:sp>
      </p:grpSp>
      <p:sp>
        <p:nvSpPr>
          <p:cNvPr id="18" name="Rechteck 17">
            <a:extLst>
              <a:ext uri="{FF2B5EF4-FFF2-40B4-BE49-F238E27FC236}">
                <a16:creationId xmlns:a16="http://schemas.microsoft.com/office/drawing/2014/main" id="{8C1865B5-41C2-DA51-F71A-1F78540392BD}"/>
              </a:ext>
            </a:extLst>
          </p:cNvPr>
          <p:cNvSpPr/>
          <p:nvPr/>
        </p:nvSpPr>
        <p:spPr>
          <a:xfrm>
            <a:off x="834978" y="2512302"/>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Clan </a:t>
            </a: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0" name="Rechteck 19">
            <a:extLst>
              <a:ext uri="{FF2B5EF4-FFF2-40B4-BE49-F238E27FC236}">
                <a16:creationId xmlns:a16="http://schemas.microsoft.com/office/drawing/2014/main" id="{595A13C3-1820-80B5-3C5C-460B4E441A24}"/>
              </a:ext>
            </a:extLst>
          </p:cNvPr>
          <p:cNvSpPr/>
          <p:nvPr/>
        </p:nvSpPr>
        <p:spPr>
          <a:xfrm>
            <a:off x="834978" y="3340680"/>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Adhocracy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1" name="Rechteck 20">
            <a:extLst>
              <a:ext uri="{FF2B5EF4-FFF2-40B4-BE49-F238E27FC236}">
                <a16:creationId xmlns:a16="http://schemas.microsoft.com/office/drawing/2014/main" id="{2A3D9803-12F5-5E0A-00EA-9BEB44A82933}"/>
              </a:ext>
            </a:extLst>
          </p:cNvPr>
          <p:cNvSpPr/>
          <p:nvPr/>
        </p:nvSpPr>
        <p:spPr>
          <a:xfrm>
            <a:off x="834978" y="4169058"/>
            <a:ext cx="1879624" cy="7193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Markt</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2" name="Rechteck 21">
            <a:extLst>
              <a:ext uri="{FF2B5EF4-FFF2-40B4-BE49-F238E27FC236}">
                <a16:creationId xmlns:a16="http://schemas.microsoft.com/office/drawing/2014/main" id="{CFE59E51-660D-BEC1-D312-C1B502F6C854}"/>
              </a:ext>
            </a:extLst>
          </p:cNvPr>
          <p:cNvSpPr/>
          <p:nvPr/>
        </p:nvSpPr>
        <p:spPr>
          <a:xfrm>
            <a:off x="834978" y="4997436"/>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Hierarchy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44" name="Rechteck 43">
            <a:extLst>
              <a:ext uri="{FF2B5EF4-FFF2-40B4-BE49-F238E27FC236}">
                <a16:creationId xmlns:a16="http://schemas.microsoft.com/office/drawing/2014/main" id="{82F23AF9-DB06-7707-2035-A55C0E753C03}"/>
              </a:ext>
            </a:extLst>
          </p:cNvPr>
          <p:cNvSpPr/>
          <p:nvPr/>
        </p:nvSpPr>
        <p:spPr>
          <a:xfrm>
            <a:off x="9151130" y="1843470"/>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b="1" i="1" dirty="0">
                <a:solidFill>
                  <a:schemeClr val="bg1">
                    <a:lumMod val="50000"/>
                  </a:schemeClr>
                </a:solidFill>
                <a:cs typeface="Arial" panose="020B0604020202020204" pitchFamily="34" charset="0"/>
              </a:rPr>
              <a:t>b = -1.536***</a:t>
            </a:r>
            <a:r>
              <a:rPr lang="en-AU" sz="1400" b="1" dirty="0">
                <a:solidFill>
                  <a:schemeClr val="bg1">
                    <a:lumMod val="50000"/>
                  </a:schemeClr>
                </a:solidFill>
                <a:cs typeface="Arial" panose="020B0604020202020204" pitchFamily="34" charset="0"/>
              </a:rPr>
              <a:t> (-4.346)</a:t>
            </a:r>
          </a:p>
        </p:txBody>
      </p:sp>
      <p:sp>
        <p:nvSpPr>
          <p:cNvPr id="45" name="Rechteck 44">
            <a:extLst>
              <a:ext uri="{FF2B5EF4-FFF2-40B4-BE49-F238E27FC236}">
                <a16:creationId xmlns:a16="http://schemas.microsoft.com/office/drawing/2014/main" id="{71CC3E45-B47E-7A41-4135-017A91893855}"/>
              </a:ext>
            </a:extLst>
          </p:cNvPr>
          <p:cNvSpPr/>
          <p:nvPr/>
        </p:nvSpPr>
        <p:spPr>
          <a:xfrm>
            <a:off x="9151130" y="2259901"/>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b="1" i="1" dirty="0">
                <a:solidFill>
                  <a:schemeClr val="bg1">
                    <a:lumMod val="50000"/>
                  </a:schemeClr>
                </a:solidFill>
                <a:cs typeface="Arial" panose="020B0604020202020204" pitchFamily="34" charset="0"/>
              </a:rPr>
              <a:t>b = -.424**</a:t>
            </a:r>
            <a:r>
              <a:rPr lang="en-AU" sz="1400" b="1" dirty="0">
                <a:solidFill>
                  <a:schemeClr val="bg1">
                    <a:lumMod val="50000"/>
                  </a:schemeClr>
                </a:solidFill>
                <a:cs typeface="Arial" panose="020B0604020202020204" pitchFamily="34" charset="0"/>
              </a:rPr>
              <a:t> (-2.682)</a:t>
            </a:r>
          </a:p>
        </p:txBody>
      </p:sp>
      <p:sp>
        <p:nvSpPr>
          <p:cNvPr id="46" name="Rechteck 45">
            <a:extLst>
              <a:ext uri="{FF2B5EF4-FFF2-40B4-BE49-F238E27FC236}">
                <a16:creationId xmlns:a16="http://schemas.microsoft.com/office/drawing/2014/main" id="{D8529969-81EA-278E-303B-EC691F9464F5}"/>
              </a:ext>
            </a:extLst>
          </p:cNvPr>
          <p:cNvSpPr/>
          <p:nvPr/>
        </p:nvSpPr>
        <p:spPr>
          <a:xfrm>
            <a:off x="9151130" y="3377544"/>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b="1" i="1" dirty="0">
                <a:solidFill>
                  <a:schemeClr val="bg1">
                    <a:lumMod val="50000"/>
                  </a:schemeClr>
                </a:solidFill>
                <a:cs typeface="Arial" panose="020B0604020202020204" pitchFamily="34" charset="0"/>
              </a:rPr>
              <a:t>b</a:t>
            </a:r>
            <a:r>
              <a:rPr lang="en-AU" sz="1400" b="1" dirty="0">
                <a:solidFill>
                  <a:schemeClr val="bg1">
                    <a:lumMod val="50000"/>
                  </a:schemeClr>
                </a:solidFill>
                <a:cs typeface="Arial" panose="020B0604020202020204" pitchFamily="34" charset="0"/>
              </a:rPr>
              <a:t> = .844*** (2.944)</a:t>
            </a:r>
          </a:p>
        </p:txBody>
      </p:sp>
      <p:sp>
        <p:nvSpPr>
          <p:cNvPr id="47" name="Rechteck 46">
            <a:extLst>
              <a:ext uri="{FF2B5EF4-FFF2-40B4-BE49-F238E27FC236}">
                <a16:creationId xmlns:a16="http://schemas.microsoft.com/office/drawing/2014/main" id="{2D80B44F-E3E5-6DB6-428A-43A5A258D558}"/>
              </a:ext>
            </a:extLst>
          </p:cNvPr>
          <p:cNvSpPr/>
          <p:nvPr/>
        </p:nvSpPr>
        <p:spPr>
          <a:xfrm>
            <a:off x="9151130" y="445169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-.100</a:t>
            </a:r>
            <a:r>
              <a:rPr lang="en-AU" sz="1400" dirty="0">
                <a:solidFill>
                  <a:schemeClr val="bg1">
                    <a:lumMod val="50000"/>
                  </a:schemeClr>
                </a:solidFill>
                <a:cs typeface="Arial" panose="020B0604020202020204" pitchFamily="34" charset="0"/>
              </a:rPr>
              <a:t> (-.085)</a:t>
            </a:r>
          </a:p>
        </p:txBody>
      </p:sp>
      <p:sp>
        <p:nvSpPr>
          <p:cNvPr id="48" name="Rechteck 47">
            <a:extLst>
              <a:ext uri="{FF2B5EF4-FFF2-40B4-BE49-F238E27FC236}">
                <a16:creationId xmlns:a16="http://schemas.microsoft.com/office/drawing/2014/main" id="{3551DF1A-D0D9-4433-348E-D720AB4B2E88}"/>
              </a:ext>
            </a:extLst>
          </p:cNvPr>
          <p:cNvSpPr/>
          <p:nvPr/>
        </p:nvSpPr>
        <p:spPr>
          <a:xfrm>
            <a:off x="9151130" y="491206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a:t>
            </a:r>
            <a:r>
              <a:rPr lang="en-AU" sz="1400" dirty="0">
                <a:solidFill>
                  <a:schemeClr val="bg1">
                    <a:lumMod val="50000"/>
                  </a:schemeClr>
                </a:solidFill>
                <a:cs typeface="Arial" panose="020B0604020202020204" pitchFamily="34" charset="0"/>
              </a:rPr>
              <a:t>-1.128 (-1.526)</a:t>
            </a:r>
          </a:p>
        </p:txBody>
      </p:sp>
    </p:spTree>
    <p:extLst>
      <p:ext uri="{BB962C8B-B14F-4D97-AF65-F5344CB8AC3E}">
        <p14:creationId xmlns:p14="http://schemas.microsoft.com/office/powerpoint/2010/main" val="2101076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CD2099-B123-B3F4-2E4F-41F3B75942F3}"/>
            </a:ext>
          </a:extLst>
        </p:cNvPr>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2A2F2E4-703E-4D78-0839-20732A3E53FA}"/>
              </a:ext>
            </a:extLst>
          </p:cNvPr>
          <p:cNvSpPr>
            <a:spLocks noGrp="1"/>
          </p:cNvSpPr>
          <p:nvPr>
            <p:ph type="ftr" sz="quarter" idx="3"/>
          </p:nvPr>
        </p:nvSpPr>
        <p:spPr/>
        <p:txBody>
          <a:bodyPr/>
          <a:lstStyle/>
          <a:p>
            <a:r>
              <a:rPr lang="de-DE" dirty="0"/>
              <a:t>Artikel 3: Mergers &amp; Acquisitions</a:t>
            </a:r>
          </a:p>
        </p:txBody>
      </p:sp>
      <p:sp>
        <p:nvSpPr>
          <p:cNvPr id="3" name="Textplatzhalter 2">
            <a:extLst>
              <a:ext uri="{FF2B5EF4-FFF2-40B4-BE49-F238E27FC236}">
                <a16:creationId xmlns:a16="http://schemas.microsoft.com/office/drawing/2014/main" id="{70C3019C-A463-CEF6-DD41-CA4883CCE9CA}"/>
              </a:ext>
            </a:extLst>
          </p:cNvPr>
          <p:cNvSpPr>
            <a:spLocks noGrp="1"/>
          </p:cNvSpPr>
          <p:nvPr>
            <p:ph type="body" sz="quarter" idx="10"/>
          </p:nvPr>
        </p:nvSpPr>
        <p:spPr/>
        <p:txBody>
          <a:bodyPr/>
          <a:lstStyle/>
          <a:p>
            <a:r>
              <a:rPr lang="de-DE" dirty="0"/>
              <a:t>Forschungsergebnisse – </a:t>
            </a:r>
            <a:r>
              <a:rPr lang="de-DE" dirty="0" err="1"/>
              <a:t>Hierarchy</a:t>
            </a:r>
            <a:r>
              <a:rPr lang="de-DE" dirty="0"/>
              <a:t> </a:t>
            </a:r>
            <a:r>
              <a:rPr lang="de-DE" dirty="0" err="1"/>
              <a:t>Distance</a:t>
            </a:r>
            <a:endParaRPr lang="de-DE" dirty="0"/>
          </a:p>
        </p:txBody>
      </p:sp>
      <p:sp>
        <p:nvSpPr>
          <p:cNvPr id="5" name="Rechteck 4">
            <a:extLst>
              <a:ext uri="{FF2B5EF4-FFF2-40B4-BE49-F238E27FC236}">
                <a16:creationId xmlns:a16="http://schemas.microsoft.com/office/drawing/2014/main" id="{007FB653-A3D8-56CC-5278-D113AD818401}"/>
              </a:ext>
            </a:extLst>
          </p:cNvPr>
          <p:cNvSpPr/>
          <p:nvPr/>
        </p:nvSpPr>
        <p:spPr>
          <a:xfrm>
            <a:off x="834978" y="1683924"/>
            <a:ext cx="1879624"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Kulturelle</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cxnSp>
        <p:nvCxnSpPr>
          <p:cNvPr id="15" name="Gerade Verbindung mit Pfeil 14">
            <a:extLst>
              <a:ext uri="{FF2B5EF4-FFF2-40B4-BE49-F238E27FC236}">
                <a16:creationId xmlns:a16="http://schemas.microsoft.com/office/drawing/2014/main" id="{D2CBF8AC-C2BD-7952-C275-02292F24C69C}"/>
              </a:ext>
            </a:extLst>
          </p:cNvPr>
          <p:cNvCxnSpPr>
            <a:cxnSpLocks/>
            <a:stCxn id="22" idx="3"/>
            <a:endCxn id="6" idx="1"/>
          </p:cNvCxnSpPr>
          <p:nvPr/>
        </p:nvCxnSpPr>
        <p:spPr>
          <a:xfrm flipV="1">
            <a:off x="2714602" y="2184039"/>
            <a:ext cx="1079138" cy="317304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C394C76C-16E1-466A-F6E8-912D1FE38951}"/>
              </a:ext>
            </a:extLst>
          </p:cNvPr>
          <p:cNvCxnSpPr>
            <a:cxnSpLocks/>
            <a:stCxn id="22" idx="3"/>
            <a:endCxn id="12" idx="1"/>
          </p:cNvCxnSpPr>
          <p:nvPr/>
        </p:nvCxnSpPr>
        <p:spPr>
          <a:xfrm flipV="1">
            <a:off x="2714602" y="3491217"/>
            <a:ext cx="1075781" cy="186587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3" name="Gerade Verbindung mit Pfeil 22">
            <a:extLst>
              <a:ext uri="{FF2B5EF4-FFF2-40B4-BE49-F238E27FC236}">
                <a16:creationId xmlns:a16="http://schemas.microsoft.com/office/drawing/2014/main" id="{56B4D19F-D1C9-85A8-E25B-E7381627AD09}"/>
              </a:ext>
            </a:extLst>
          </p:cNvPr>
          <p:cNvCxnSpPr>
            <a:cxnSpLocks/>
            <a:stCxn id="22" idx="3"/>
            <a:endCxn id="13" idx="1"/>
          </p:cNvCxnSpPr>
          <p:nvPr/>
        </p:nvCxnSpPr>
        <p:spPr>
          <a:xfrm flipV="1">
            <a:off x="2714602" y="4798394"/>
            <a:ext cx="1075780" cy="55869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grpSp>
        <p:nvGrpSpPr>
          <p:cNvPr id="35" name="Gruppieren 34">
            <a:extLst>
              <a:ext uri="{FF2B5EF4-FFF2-40B4-BE49-F238E27FC236}">
                <a16:creationId xmlns:a16="http://schemas.microsoft.com/office/drawing/2014/main" id="{07F1F9C8-8A4D-B310-A363-CA478D5D2549}"/>
              </a:ext>
            </a:extLst>
          </p:cNvPr>
          <p:cNvGrpSpPr/>
          <p:nvPr/>
        </p:nvGrpSpPr>
        <p:grpSpPr>
          <a:xfrm>
            <a:off x="3790382" y="1683924"/>
            <a:ext cx="5493318" cy="3614585"/>
            <a:chOff x="5847782" y="1683924"/>
            <a:chExt cx="5493318" cy="3614585"/>
          </a:xfrm>
        </p:grpSpPr>
        <p:grpSp>
          <p:nvGrpSpPr>
            <p:cNvPr id="7" name="Gruppieren 6">
              <a:extLst>
                <a:ext uri="{FF2B5EF4-FFF2-40B4-BE49-F238E27FC236}">
                  <a16:creationId xmlns:a16="http://schemas.microsoft.com/office/drawing/2014/main" id="{25F3BAEB-EC6E-0FEF-3A9B-00F15305EB50}"/>
                </a:ext>
              </a:extLst>
            </p:cNvPr>
            <p:cNvGrpSpPr/>
            <p:nvPr/>
          </p:nvGrpSpPr>
          <p:grpSpPr>
            <a:xfrm>
              <a:off x="5847782" y="1683924"/>
              <a:ext cx="1882983" cy="3614585"/>
              <a:chOff x="4423923" y="2059705"/>
              <a:chExt cx="1882983" cy="2599377"/>
            </a:xfrm>
          </p:grpSpPr>
          <p:sp>
            <p:nvSpPr>
              <p:cNvPr id="6" name="Rechteck 5">
                <a:extLst>
                  <a:ext uri="{FF2B5EF4-FFF2-40B4-BE49-F238E27FC236}">
                    <a16:creationId xmlns:a16="http://schemas.microsoft.com/office/drawing/2014/main" id="{4AEF97F4-7374-C76E-5C78-93D1AACF39AD}"/>
                  </a:ext>
                </a:extLst>
              </p:cNvPr>
              <p:cNvSpPr/>
              <p:nvPr/>
            </p:nvSpPr>
            <p:spPr>
              <a:xfrm>
                <a:off x="4427281" y="2059705"/>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M&amp;A-</a:t>
                </a:r>
                <a:r>
                  <a:rPr lang="en-AU" sz="1400" b="1" dirty="0" err="1">
                    <a:solidFill>
                      <a:schemeClr val="bg1"/>
                    </a:solidFill>
                    <a:cs typeface="Arial" panose="020B0604020202020204" pitchFamily="34" charset="0"/>
                  </a:rPr>
                  <a:t>Erfolg</a:t>
                </a:r>
                <a:endParaRPr lang="en-AU" sz="1400" b="1" dirty="0">
                  <a:solidFill>
                    <a:schemeClr val="bg1"/>
                  </a:solidFill>
                  <a:cs typeface="Arial" panose="020B0604020202020204" pitchFamily="34" charset="0"/>
                </a:endParaRPr>
              </a:p>
            </p:txBody>
          </p:sp>
          <p:sp>
            <p:nvSpPr>
              <p:cNvPr id="12" name="Rechteck 11">
                <a:extLst>
                  <a:ext uri="{FF2B5EF4-FFF2-40B4-BE49-F238E27FC236}">
                    <a16:creationId xmlns:a16="http://schemas.microsoft.com/office/drawing/2014/main" id="{7B5022F7-134D-A792-77CD-35B92086E7AB}"/>
                  </a:ext>
                </a:extLst>
              </p:cNvPr>
              <p:cNvSpPr/>
              <p:nvPr/>
            </p:nvSpPr>
            <p:spPr>
              <a:xfrm>
                <a:off x="4423924" y="2999743"/>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err="1">
                    <a:solidFill>
                      <a:schemeClr val="bg1"/>
                    </a:solidFill>
                    <a:cs typeface="Arial" panose="020B0604020202020204" pitchFamily="34" charset="0"/>
                  </a:rPr>
                  <a:t>Transaktions</a:t>
                </a:r>
                <a:r>
                  <a:rPr lang="en-AU" sz="1400" b="1" dirty="0">
                    <a:solidFill>
                      <a:schemeClr val="bg1"/>
                    </a:solidFill>
                    <a:cs typeface="Arial" panose="020B0604020202020204" pitchFamily="34" charset="0"/>
                  </a:rPr>
                  <a:t>-</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Premium</a:t>
                </a:r>
              </a:p>
            </p:txBody>
          </p:sp>
          <p:sp>
            <p:nvSpPr>
              <p:cNvPr id="13" name="Rechteck 12">
                <a:extLst>
                  <a:ext uri="{FF2B5EF4-FFF2-40B4-BE49-F238E27FC236}">
                    <a16:creationId xmlns:a16="http://schemas.microsoft.com/office/drawing/2014/main" id="{69355E45-4BAE-3BA6-8ADB-516CE765AEA6}"/>
                  </a:ext>
                </a:extLst>
              </p:cNvPr>
              <p:cNvSpPr/>
              <p:nvPr/>
            </p:nvSpPr>
            <p:spPr>
              <a:xfrm>
                <a:off x="4423923" y="3939781"/>
                <a:ext cx="1879625" cy="71930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Innovation</a:t>
                </a:r>
                <a:br>
                  <a:rPr lang="en-AU" sz="1400" b="1" dirty="0">
                    <a:solidFill>
                      <a:schemeClr val="bg1"/>
                    </a:solidFill>
                    <a:cs typeface="Arial" panose="020B0604020202020204" pitchFamily="34" charset="0"/>
                  </a:rPr>
                </a:br>
                <a:r>
                  <a:rPr lang="en-AU" sz="1400" b="1" dirty="0">
                    <a:solidFill>
                      <a:schemeClr val="bg1"/>
                    </a:solidFill>
                    <a:cs typeface="Arial" panose="020B0604020202020204" pitchFamily="34" charset="0"/>
                  </a:rPr>
                  <a:t>des Acquirers</a:t>
                </a:r>
              </a:p>
            </p:txBody>
          </p:sp>
        </p:grpSp>
        <p:sp>
          <p:nvSpPr>
            <p:cNvPr id="8" name="Rechteck 7">
              <a:extLst>
                <a:ext uri="{FF2B5EF4-FFF2-40B4-BE49-F238E27FC236}">
                  <a16:creationId xmlns:a16="http://schemas.microsoft.com/office/drawing/2014/main" id="{1FA862B8-EDF0-EFE1-48D4-36A06515A688}"/>
                </a:ext>
              </a:extLst>
            </p:cNvPr>
            <p:cNvSpPr/>
            <p:nvPr/>
          </p:nvSpPr>
          <p:spPr>
            <a:xfrm>
              <a:off x="7854020" y="1683924"/>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Kurzfristige Kapitalmarktreaktion</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Langfristiges Umsatzwachstum</a:t>
              </a:r>
            </a:p>
          </p:txBody>
        </p:sp>
        <p:sp>
          <p:nvSpPr>
            <p:cNvPr id="16" name="Rechteck 15">
              <a:extLst>
                <a:ext uri="{FF2B5EF4-FFF2-40B4-BE49-F238E27FC236}">
                  <a16:creationId xmlns:a16="http://schemas.microsoft.com/office/drawing/2014/main" id="{D600ABF2-E612-19A6-4F05-249BB03CF96D}"/>
                </a:ext>
              </a:extLst>
            </p:cNvPr>
            <p:cNvSpPr/>
            <p:nvPr/>
          </p:nvSpPr>
          <p:spPr>
            <a:xfrm>
              <a:off x="7854020" y="4298279"/>
              <a:ext cx="337913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de-CH" sz="1400" dirty="0">
                  <a:solidFill>
                    <a:schemeClr val="tx1"/>
                  </a:solidFill>
                </a:rPr>
                <a:t>Post-Deal Patentwachstum</a:t>
              </a:r>
              <a:br>
                <a:rPr lang="de-CH" sz="1400" dirty="0">
                  <a:solidFill>
                    <a:schemeClr val="tx1"/>
                  </a:solidFill>
                </a:rPr>
              </a:br>
              <a:endParaRPr lang="de-CH" sz="1400" dirty="0">
                <a:solidFill>
                  <a:schemeClr val="tx1"/>
                </a:solidFill>
              </a:endParaRPr>
            </a:p>
            <a:p>
              <a:pPr marL="285750" indent="-285750">
                <a:buFont typeface="Arial" panose="020B0604020202020204" pitchFamily="34" charset="0"/>
                <a:buChar char="•"/>
              </a:pPr>
              <a:r>
                <a:rPr lang="de-CH" sz="1400" dirty="0">
                  <a:solidFill>
                    <a:schemeClr val="tx1"/>
                  </a:solidFill>
                </a:rPr>
                <a:t>Post-Deal Neuproduktentwicklung</a:t>
              </a:r>
            </a:p>
          </p:txBody>
        </p:sp>
        <p:sp>
          <p:nvSpPr>
            <p:cNvPr id="17" name="Rechteck 16">
              <a:extLst>
                <a:ext uri="{FF2B5EF4-FFF2-40B4-BE49-F238E27FC236}">
                  <a16:creationId xmlns:a16="http://schemas.microsoft.com/office/drawing/2014/main" id="{4F09659F-FA00-E5AC-4A3D-CA3FAE8346CC}"/>
                </a:ext>
              </a:extLst>
            </p:cNvPr>
            <p:cNvSpPr/>
            <p:nvPr/>
          </p:nvSpPr>
          <p:spPr>
            <a:xfrm>
              <a:off x="7854020" y="2991101"/>
              <a:ext cx="3487080" cy="1000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400" dirty="0" err="1">
                  <a:solidFill>
                    <a:schemeClr val="tx1"/>
                  </a:solidFill>
                </a:rPr>
                <a:t>Transaktionswert</a:t>
              </a:r>
              <a:r>
                <a:rPr lang="en-US" sz="1400" dirty="0">
                  <a:solidFill>
                    <a:schemeClr val="tx1"/>
                  </a:solidFill>
                </a:rPr>
                <a:t>/ Pre-Deal </a:t>
              </a:r>
              <a:r>
                <a:rPr lang="en-US" sz="1400" dirty="0" err="1">
                  <a:solidFill>
                    <a:schemeClr val="tx1"/>
                  </a:solidFill>
                </a:rPr>
                <a:t>Marktwert</a:t>
              </a:r>
              <a:endParaRPr lang="de-CH" sz="1400" dirty="0">
                <a:solidFill>
                  <a:schemeClr val="tx1"/>
                </a:solidFill>
              </a:endParaRPr>
            </a:p>
          </p:txBody>
        </p:sp>
      </p:grpSp>
      <p:sp>
        <p:nvSpPr>
          <p:cNvPr id="18" name="Rechteck 17">
            <a:extLst>
              <a:ext uri="{FF2B5EF4-FFF2-40B4-BE49-F238E27FC236}">
                <a16:creationId xmlns:a16="http://schemas.microsoft.com/office/drawing/2014/main" id="{51C6AF79-FFD5-F55D-95A3-FDCCA1E299E6}"/>
              </a:ext>
            </a:extLst>
          </p:cNvPr>
          <p:cNvSpPr/>
          <p:nvPr/>
        </p:nvSpPr>
        <p:spPr>
          <a:xfrm>
            <a:off x="834978" y="2512302"/>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Clan </a:t>
            </a: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0" name="Rechteck 19">
            <a:extLst>
              <a:ext uri="{FF2B5EF4-FFF2-40B4-BE49-F238E27FC236}">
                <a16:creationId xmlns:a16="http://schemas.microsoft.com/office/drawing/2014/main" id="{422D46FB-898B-D7B4-EED9-405F694A5A6B}"/>
              </a:ext>
            </a:extLst>
          </p:cNvPr>
          <p:cNvSpPr/>
          <p:nvPr/>
        </p:nvSpPr>
        <p:spPr>
          <a:xfrm>
            <a:off x="834978" y="3340680"/>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Adhocracy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1" name="Rechteck 20">
            <a:extLst>
              <a:ext uri="{FF2B5EF4-FFF2-40B4-BE49-F238E27FC236}">
                <a16:creationId xmlns:a16="http://schemas.microsoft.com/office/drawing/2014/main" id="{EEC8069B-5637-5D7C-0CCE-C44CFF3282D7}"/>
              </a:ext>
            </a:extLst>
          </p:cNvPr>
          <p:cNvSpPr/>
          <p:nvPr/>
        </p:nvSpPr>
        <p:spPr>
          <a:xfrm>
            <a:off x="834978" y="4169058"/>
            <a:ext cx="1879624" cy="719301"/>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Markt</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22" name="Rechteck 21">
            <a:extLst>
              <a:ext uri="{FF2B5EF4-FFF2-40B4-BE49-F238E27FC236}">
                <a16:creationId xmlns:a16="http://schemas.microsoft.com/office/drawing/2014/main" id="{2D6D5A52-34DB-E52D-69E9-2C085945F884}"/>
              </a:ext>
            </a:extLst>
          </p:cNvPr>
          <p:cNvSpPr/>
          <p:nvPr/>
        </p:nvSpPr>
        <p:spPr>
          <a:xfrm>
            <a:off x="834978" y="4997436"/>
            <a:ext cx="1879624" cy="719301"/>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a:solidFill>
                  <a:schemeClr val="bg1"/>
                </a:solidFill>
                <a:cs typeface="Arial" panose="020B0604020202020204" pitchFamily="34" charset="0"/>
              </a:rPr>
              <a:t>Hierarchy</a:t>
            </a:r>
            <a:br>
              <a:rPr lang="en-AU" sz="1400" b="1" dirty="0">
                <a:solidFill>
                  <a:schemeClr val="bg1"/>
                </a:solidFill>
                <a:cs typeface="Arial" panose="020B0604020202020204" pitchFamily="34" charset="0"/>
              </a:rPr>
            </a:br>
            <a:r>
              <a:rPr lang="en-AU" sz="1400" b="1" dirty="0" err="1">
                <a:solidFill>
                  <a:schemeClr val="bg1"/>
                </a:solidFill>
                <a:cs typeface="Arial" panose="020B0604020202020204" pitchFamily="34" charset="0"/>
              </a:rPr>
              <a:t>Distanz</a:t>
            </a:r>
            <a:endParaRPr lang="en-AU" sz="1400" b="1" dirty="0">
              <a:solidFill>
                <a:schemeClr val="bg1"/>
              </a:solidFill>
              <a:cs typeface="Arial" panose="020B0604020202020204" pitchFamily="34" charset="0"/>
            </a:endParaRPr>
          </a:p>
        </p:txBody>
      </p:sp>
      <p:sp>
        <p:nvSpPr>
          <p:cNvPr id="44" name="Rechteck 43">
            <a:extLst>
              <a:ext uri="{FF2B5EF4-FFF2-40B4-BE49-F238E27FC236}">
                <a16:creationId xmlns:a16="http://schemas.microsoft.com/office/drawing/2014/main" id="{5B17CBDC-6A10-9C0F-4EF7-F707C33EFDDE}"/>
              </a:ext>
            </a:extLst>
          </p:cNvPr>
          <p:cNvSpPr/>
          <p:nvPr/>
        </p:nvSpPr>
        <p:spPr>
          <a:xfrm>
            <a:off x="9151130" y="1843470"/>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.037</a:t>
            </a:r>
            <a:r>
              <a:rPr lang="en-AU" sz="1400" dirty="0">
                <a:solidFill>
                  <a:schemeClr val="bg1">
                    <a:lumMod val="50000"/>
                  </a:schemeClr>
                </a:solidFill>
                <a:cs typeface="Arial" panose="020B0604020202020204" pitchFamily="34" charset="0"/>
              </a:rPr>
              <a:t> (.088)</a:t>
            </a:r>
          </a:p>
        </p:txBody>
      </p:sp>
      <p:sp>
        <p:nvSpPr>
          <p:cNvPr id="45" name="Rechteck 44">
            <a:extLst>
              <a:ext uri="{FF2B5EF4-FFF2-40B4-BE49-F238E27FC236}">
                <a16:creationId xmlns:a16="http://schemas.microsoft.com/office/drawing/2014/main" id="{084F1984-394A-40F7-5715-15BF67852861}"/>
              </a:ext>
            </a:extLst>
          </p:cNvPr>
          <p:cNvSpPr/>
          <p:nvPr/>
        </p:nvSpPr>
        <p:spPr>
          <a:xfrm>
            <a:off x="9151130" y="2259901"/>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-.482</a:t>
            </a:r>
            <a:r>
              <a:rPr lang="en-AU" sz="1400" dirty="0">
                <a:solidFill>
                  <a:schemeClr val="bg1">
                    <a:lumMod val="50000"/>
                  </a:schemeClr>
                </a:solidFill>
                <a:cs typeface="Arial" panose="020B0604020202020204" pitchFamily="34" charset="0"/>
              </a:rPr>
              <a:t> (-1.464)</a:t>
            </a:r>
          </a:p>
        </p:txBody>
      </p:sp>
      <p:sp>
        <p:nvSpPr>
          <p:cNvPr id="46" name="Rechteck 45">
            <a:extLst>
              <a:ext uri="{FF2B5EF4-FFF2-40B4-BE49-F238E27FC236}">
                <a16:creationId xmlns:a16="http://schemas.microsoft.com/office/drawing/2014/main" id="{E2C94E87-12FB-B12D-9F9F-73F2E5B02310}"/>
              </a:ext>
            </a:extLst>
          </p:cNvPr>
          <p:cNvSpPr/>
          <p:nvPr/>
        </p:nvSpPr>
        <p:spPr>
          <a:xfrm>
            <a:off x="9151130" y="3377544"/>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a:t>
            </a:r>
            <a:r>
              <a:rPr lang="en-AU" sz="1400" dirty="0">
                <a:solidFill>
                  <a:schemeClr val="bg1">
                    <a:lumMod val="50000"/>
                  </a:schemeClr>
                </a:solidFill>
                <a:cs typeface="Arial" panose="020B0604020202020204" pitchFamily="34" charset="0"/>
              </a:rPr>
              <a:t> = -.264 (-.674)</a:t>
            </a:r>
          </a:p>
        </p:txBody>
      </p:sp>
      <p:sp>
        <p:nvSpPr>
          <p:cNvPr id="47" name="Rechteck 46">
            <a:extLst>
              <a:ext uri="{FF2B5EF4-FFF2-40B4-BE49-F238E27FC236}">
                <a16:creationId xmlns:a16="http://schemas.microsoft.com/office/drawing/2014/main" id="{7F6DD412-4903-3F31-B055-B3B70937675F}"/>
              </a:ext>
            </a:extLst>
          </p:cNvPr>
          <p:cNvSpPr/>
          <p:nvPr/>
        </p:nvSpPr>
        <p:spPr>
          <a:xfrm>
            <a:off x="9151130" y="4451699"/>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i="1" dirty="0">
                <a:solidFill>
                  <a:schemeClr val="bg1">
                    <a:lumMod val="50000"/>
                  </a:schemeClr>
                </a:solidFill>
                <a:cs typeface="Arial" panose="020B0604020202020204" pitchFamily="34" charset="0"/>
              </a:rPr>
              <a:t>b = -.232</a:t>
            </a:r>
            <a:r>
              <a:rPr lang="en-AU" sz="1400" dirty="0">
                <a:solidFill>
                  <a:schemeClr val="bg1">
                    <a:lumMod val="50000"/>
                  </a:schemeClr>
                </a:solidFill>
                <a:cs typeface="Arial" panose="020B0604020202020204" pitchFamily="34" charset="0"/>
              </a:rPr>
              <a:t> (-.192)</a:t>
            </a:r>
          </a:p>
        </p:txBody>
      </p:sp>
      <p:sp>
        <p:nvSpPr>
          <p:cNvPr id="48" name="Rechteck 47">
            <a:extLst>
              <a:ext uri="{FF2B5EF4-FFF2-40B4-BE49-F238E27FC236}">
                <a16:creationId xmlns:a16="http://schemas.microsoft.com/office/drawing/2014/main" id="{091988DF-9CCA-EBBC-1597-D1B65A04972F}"/>
              </a:ext>
            </a:extLst>
          </p:cNvPr>
          <p:cNvSpPr/>
          <p:nvPr/>
        </p:nvSpPr>
        <p:spPr>
          <a:xfrm>
            <a:off x="9151130" y="4912067"/>
            <a:ext cx="1970510" cy="2348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AU" sz="1400" b="1" i="1" dirty="0">
                <a:solidFill>
                  <a:schemeClr val="bg1">
                    <a:lumMod val="50000"/>
                  </a:schemeClr>
                </a:solidFill>
                <a:cs typeface="Arial" panose="020B0604020202020204" pitchFamily="34" charset="0"/>
              </a:rPr>
              <a:t>b = </a:t>
            </a:r>
            <a:r>
              <a:rPr lang="en-AU" sz="1400" b="1" dirty="0">
                <a:solidFill>
                  <a:schemeClr val="bg1">
                    <a:lumMod val="50000"/>
                  </a:schemeClr>
                </a:solidFill>
                <a:cs typeface="Arial" panose="020B0604020202020204" pitchFamily="34" charset="0"/>
              </a:rPr>
              <a:t>-2.008*** (-3.085)</a:t>
            </a:r>
          </a:p>
        </p:txBody>
      </p:sp>
    </p:spTree>
    <p:extLst>
      <p:ext uri="{BB962C8B-B14F-4D97-AF65-F5344CB8AC3E}">
        <p14:creationId xmlns:p14="http://schemas.microsoft.com/office/powerpoint/2010/main" val="4137068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33FC3D-9A4F-FD76-88A8-A5EB2AD10C33}"/>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B3578978-41A8-ECA3-3C9B-1CEF5346732E}"/>
              </a:ext>
            </a:extLst>
          </p:cNvPr>
          <p:cNvSpPr>
            <a:spLocks noGrp="1"/>
          </p:cNvSpPr>
          <p:nvPr>
            <p:ph type="body" sz="quarter" idx="10"/>
          </p:nvPr>
        </p:nvSpPr>
        <p:spPr/>
        <p:txBody>
          <a:bodyPr/>
          <a:lstStyle/>
          <a:p>
            <a:r>
              <a:rPr lang="de-CH" dirty="0">
                <a:solidFill>
                  <a:schemeClr val="tx1"/>
                </a:solidFill>
              </a:rPr>
              <a:t>Empirische Ergebnisse zum Zusammenhang von</a:t>
            </a:r>
            <a:br>
              <a:rPr lang="de-CH" dirty="0">
                <a:solidFill>
                  <a:schemeClr val="tx1"/>
                </a:solidFill>
              </a:rPr>
            </a:br>
            <a:r>
              <a:rPr lang="de-CH" dirty="0">
                <a:solidFill>
                  <a:schemeClr val="tx1"/>
                </a:solidFill>
              </a:rPr>
              <a:t>Org. Kultureller Distanz und M&amp;A</a:t>
            </a:r>
          </a:p>
        </p:txBody>
      </p:sp>
      <p:sp>
        <p:nvSpPr>
          <p:cNvPr id="4" name="Fußzeilenplatzhalter 3">
            <a:extLst>
              <a:ext uri="{FF2B5EF4-FFF2-40B4-BE49-F238E27FC236}">
                <a16:creationId xmlns:a16="http://schemas.microsoft.com/office/drawing/2014/main" id="{F37D254B-F20E-C73C-7F02-27D028E7961E}"/>
              </a:ext>
            </a:extLst>
          </p:cNvPr>
          <p:cNvSpPr>
            <a:spLocks noGrp="1"/>
          </p:cNvSpPr>
          <p:nvPr>
            <p:ph type="ftr" sz="quarter" idx="3"/>
          </p:nvPr>
        </p:nvSpPr>
        <p:spPr/>
        <p:txBody>
          <a:bodyPr/>
          <a:lstStyle/>
          <a:p>
            <a:r>
              <a:rPr lang="de-DE" dirty="0"/>
              <a:t>Artikel 3: Mergers &amp; Acquisitions</a:t>
            </a:r>
          </a:p>
        </p:txBody>
      </p:sp>
      <p:cxnSp>
        <p:nvCxnSpPr>
          <p:cNvPr id="7" name="Gerader Verbinder 6">
            <a:extLst>
              <a:ext uri="{FF2B5EF4-FFF2-40B4-BE49-F238E27FC236}">
                <a16:creationId xmlns:a16="http://schemas.microsoft.com/office/drawing/2014/main" id="{D8965BC7-5919-4061-954A-5CF203E7150C}"/>
              </a:ext>
            </a:extLst>
          </p:cNvPr>
          <p:cNvCxnSpPr/>
          <p:nvPr/>
        </p:nvCxnSpPr>
        <p:spPr>
          <a:xfrm>
            <a:off x="3937221"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9" name="Gerader Verbinder 8">
            <a:extLst>
              <a:ext uri="{FF2B5EF4-FFF2-40B4-BE49-F238E27FC236}">
                <a16:creationId xmlns:a16="http://schemas.microsoft.com/office/drawing/2014/main" id="{221B690B-433E-7B1F-5D99-D6FD96024431}"/>
              </a:ext>
            </a:extLst>
          </p:cNvPr>
          <p:cNvCxnSpPr/>
          <p:nvPr/>
        </p:nvCxnSpPr>
        <p:spPr>
          <a:xfrm>
            <a:off x="7585187" y="2400677"/>
            <a:ext cx="0" cy="2880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Rechteck 10">
            <a:extLst>
              <a:ext uri="{FF2B5EF4-FFF2-40B4-BE49-F238E27FC236}">
                <a16:creationId xmlns:a16="http://schemas.microsoft.com/office/drawing/2014/main" id="{64F263B0-3E11-CA23-91F7-9EAF3781FAEA}"/>
              </a:ext>
            </a:extLst>
          </p:cNvPr>
          <p:cNvSpPr/>
          <p:nvPr/>
        </p:nvSpPr>
        <p:spPr>
          <a:xfrm>
            <a:off x="40682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1"/>
                </a:solidFill>
              </a:rPr>
              <a:t>Org. kulturelle Distanz &amp;</a:t>
            </a:r>
            <a:br>
              <a:rPr lang="de-CH" b="1" dirty="0">
                <a:solidFill>
                  <a:schemeClr val="accent1"/>
                </a:solidFill>
              </a:rPr>
            </a:br>
            <a:r>
              <a:rPr lang="de-CH" b="1" dirty="0">
                <a:solidFill>
                  <a:schemeClr val="accent1"/>
                </a:solidFill>
              </a:rPr>
              <a:t>M&amp;A- Erfolg</a:t>
            </a:r>
          </a:p>
        </p:txBody>
      </p:sp>
      <p:sp>
        <p:nvSpPr>
          <p:cNvPr id="12" name="Rechteck 11">
            <a:extLst>
              <a:ext uri="{FF2B5EF4-FFF2-40B4-BE49-F238E27FC236}">
                <a16:creationId xmlns:a16="http://schemas.microsoft.com/office/drawing/2014/main" id="{5B027C22-BEB9-378F-F8D9-C78376FA04EF}"/>
              </a:ext>
            </a:extLst>
          </p:cNvPr>
          <p:cNvSpPr/>
          <p:nvPr/>
        </p:nvSpPr>
        <p:spPr>
          <a:xfrm>
            <a:off x="405567"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Hohe </a:t>
            </a:r>
            <a:r>
              <a:rPr lang="de-DE" sz="1400" b="1" dirty="0">
                <a:solidFill>
                  <a:schemeClr val="accent1"/>
                </a:solidFill>
              </a:rPr>
              <a:t>kulturelle Distanz führt zu negativen Marktreaktionen </a:t>
            </a:r>
            <a:r>
              <a:rPr lang="de-DE" sz="1400" dirty="0">
                <a:solidFill>
                  <a:schemeClr val="tx1"/>
                </a:solidFill>
              </a:rPr>
              <a:t>bei der Deal-Ankündigung (niedrigere CARs).</a:t>
            </a:r>
            <a:endParaRPr lang="de-CH" sz="1400" dirty="0">
              <a:solidFill>
                <a:schemeClr val="tx1"/>
              </a:solidFill>
            </a:endParaRPr>
          </a:p>
        </p:txBody>
      </p:sp>
      <p:sp>
        <p:nvSpPr>
          <p:cNvPr id="13" name="Rechteck 12">
            <a:extLst>
              <a:ext uri="{FF2B5EF4-FFF2-40B4-BE49-F238E27FC236}">
                <a16:creationId xmlns:a16="http://schemas.microsoft.com/office/drawing/2014/main" id="{5BDD4326-1561-201E-B9C6-E428488F1046}"/>
              </a:ext>
            </a:extLst>
          </p:cNvPr>
          <p:cNvSpPr/>
          <p:nvPr/>
        </p:nvSpPr>
        <p:spPr>
          <a:xfrm>
            <a:off x="406824"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Kulturelle Distanz </a:t>
            </a:r>
            <a:r>
              <a:rPr lang="de-DE" sz="1400" b="1" dirty="0">
                <a:solidFill>
                  <a:schemeClr val="tx1"/>
                </a:solidFill>
              </a:rPr>
              <a:t>reduziert langfristige Synergien </a:t>
            </a:r>
            <a:r>
              <a:rPr lang="de-DE" sz="1400" dirty="0">
                <a:solidFill>
                  <a:schemeClr val="tx1"/>
                </a:solidFill>
              </a:rPr>
              <a:t>(z. B. Umsatzwachstum nach 2–4 Jahren)</a:t>
            </a:r>
            <a:endParaRPr lang="de-CH" sz="1400" dirty="0">
              <a:solidFill>
                <a:schemeClr val="tx1"/>
              </a:solidFill>
            </a:endParaRPr>
          </a:p>
        </p:txBody>
      </p:sp>
      <p:sp>
        <p:nvSpPr>
          <p:cNvPr id="20" name="Rechteck 19">
            <a:extLst>
              <a:ext uri="{FF2B5EF4-FFF2-40B4-BE49-F238E27FC236}">
                <a16:creationId xmlns:a16="http://schemas.microsoft.com/office/drawing/2014/main" id="{68CCB900-B264-7FE0-1CED-C95EE9A855A0}"/>
              </a:ext>
            </a:extLst>
          </p:cNvPr>
          <p:cNvSpPr/>
          <p:nvPr/>
        </p:nvSpPr>
        <p:spPr>
          <a:xfrm>
            <a:off x="4054790"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Statistisch </a:t>
            </a:r>
            <a:r>
              <a:rPr lang="de-DE" sz="1400" b="1" dirty="0">
                <a:solidFill>
                  <a:schemeClr val="tx1"/>
                </a:solidFill>
              </a:rPr>
              <a:t>signifikanter positiver Zusammenhang </a:t>
            </a:r>
            <a:r>
              <a:rPr lang="de-DE" sz="1400" dirty="0">
                <a:solidFill>
                  <a:schemeClr val="tx1"/>
                </a:solidFill>
              </a:rPr>
              <a:t>zwischen kultureller Distanz und </a:t>
            </a:r>
            <a:r>
              <a:rPr lang="de-DE" sz="1400" b="1" dirty="0">
                <a:solidFill>
                  <a:schemeClr val="tx1"/>
                </a:solidFill>
              </a:rPr>
              <a:t>Prämienhöhe</a:t>
            </a:r>
            <a:endParaRPr lang="de-CH" sz="1400" b="1" dirty="0">
              <a:solidFill>
                <a:schemeClr val="tx1"/>
              </a:solidFill>
            </a:endParaRPr>
          </a:p>
        </p:txBody>
      </p:sp>
      <p:sp>
        <p:nvSpPr>
          <p:cNvPr id="21" name="Rechteck 20">
            <a:extLst>
              <a:ext uri="{FF2B5EF4-FFF2-40B4-BE49-F238E27FC236}">
                <a16:creationId xmlns:a16="http://schemas.microsoft.com/office/drawing/2014/main" id="{FA169CA6-51EF-A9E9-EADE-60493682C222}"/>
              </a:ext>
            </a:extLst>
          </p:cNvPr>
          <p:cNvSpPr/>
          <p:nvPr/>
        </p:nvSpPr>
        <p:spPr>
          <a:xfrm>
            <a:off x="4054790"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4"/>
                </a:solidFill>
              </a:rPr>
              <a:t>Käufer überschätzen Synergiepotenziale </a:t>
            </a:r>
            <a:r>
              <a:rPr lang="de-DE" sz="1400" dirty="0">
                <a:solidFill>
                  <a:schemeClr val="tx1"/>
                </a:solidFill>
              </a:rPr>
              <a:t>bzw. „</a:t>
            </a:r>
            <a:r>
              <a:rPr lang="de-DE" sz="1400" dirty="0">
                <a:solidFill>
                  <a:schemeClr val="accent4"/>
                </a:solidFill>
              </a:rPr>
              <a:t>Reibungsverluste</a:t>
            </a:r>
            <a:r>
              <a:rPr lang="de-DE" sz="1400" dirty="0">
                <a:solidFill>
                  <a:schemeClr val="tx1"/>
                </a:solidFill>
              </a:rPr>
              <a:t>“ kulturell andersartiger Firmen</a:t>
            </a:r>
            <a:endParaRPr lang="de-CH" sz="1400" dirty="0">
              <a:solidFill>
                <a:schemeClr val="tx1"/>
              </a:solidFill>
            </a:endParaRPr>
          </a:p>
        </p:txBody>
      </p:sp>
      <p:sp>
        <p:nvSpPr>
          <p:cNvPr id="16" name="Rechteck 15">
            <a:extLst>
              <a:ext uri="{FF2B5EF4-FFF2-40B4-BE49-F238E27FC236}">
                <a16:creationId xmlns:a16="http://schemas.microsoft.com/office/drawing/2014/main" id="{C5A96F23-1FF7-0242-0BFE-9FE8DFCD6A1E}"/>
              </a:ext>
            </a:extLst>
          </p:cNvPr>
          <p:cNvSpPr/>
          <p:nvPr/>
        </p:nvSpPr>
        <p:spPr>
          <a:xfrm>
            <a:off x="4054788"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accent4"/>
                </a:solidFill>
              </a:rPr>
              <a:t>Org. kulturelle Distanz &amp;</a:t>
            </a:r>
            <a:br>
              <a:rPr lang="de-CH" b="1" dirty="0">
                <a:solidFill>
                  <a:schemeClr val="accent4"/>
                </a:solidFill>
              </a:rPr>
            </a:br>
            <a:r>
              <a:rPr lang="de-CH" b="1" dirty="0" err="1">
                <a:solidFill>
                  <a:schemeClr val="accent4"/>
                </a:solidFill>
              </a:rPr>
              <a:t>Transaktionspremium</a:t>
            </a:r>
            <a:endParaRPr lang="de-CH" b="1" dirty="0">
              <a:solidFill>
                <a:schemeClr val="accent4"/>
              </a:solidFill>
            </a:endParaRPr>
          </a:p>
        </p:txBody>
      </p:sp>
      <p:sp>
        <p:nvSpPr>
          <p:cNvPr id="17" name="Rechteck 16">
            <a:extLst>
              <a:ext uri="{FF2B5EF4-FFF2-40B4-BE49-F238E27FC236}">
                <a16:creationId xmlns:a16="http://schemas.microsoft.com/office/drawing/2014/main" id="{CF8C1CFE-99C0-3AE3-A85F-E36CAF3E8A06}"/>
              </a:ext>
            </a:extLst>
          </p:cNvPr>
          <p:cNvSpPr/>
          <p:nvPr/>
        </p:nvSpPr>
        <p:spPr>
          <a:xfrm>
            <a:off x="7702754" y="1609725"/>
            <a:ext cx="3412830" cy="9520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b="1" dirty="0">
                <a:solidFill>
                  <a:schemeClr val="tx1"/>
                </a:solidFill>
              </a:rPr>
              <a:t>Org. kulturelle Distanz &amp;</a:t>
            </a:r>
            <a:br>
              <a:rPr lang="de-CH" b="1" dirty="0">
                <a:solidFill>
                  <a:schemeClr val="tx1"/>
                </a:solidFill>
              </a:rPr>
            </a:br>
            <a:r>
              <a:rPr lang="de-CH" b="1" dirty="0">
                <a:solidFill>
                  <a:schemeClr val="tx1"/>
                </a:solidFill>
              </a:rPr>
              <a:t>Innovation</a:t>
            </a:r>
          </a:p>
        </p:txBody>
      </p:sp>
      <p:sp>
        <p:nvSpPr>
          <p:cNvPr id="18" name="Rechteck 17">
            <a:extLst>
              <a:ext uri="{FF2B5EF4-FFF2-40B4-BE49-F238E27FC236}">
                <a16:creationId xmlns:a16="http://schemas.microsoft.com/office/drawing/2014/main" id="{5D390AB5-518F-8B7C-4C23-54C8F24B3D4B}"/>
              </a:ext>
            </a:extLst>
          </p:cNvPr>
          <p:cNvSpPr/>
          <p:nvPr/>
        </p:nvSpPr>
        <p:spPr>
          <a:xfrm>
            <a:off x="7702754" y="2688437"/>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Kulturelle Distanz </a:t>
            </a:r>
            <a:r>
              <a:rPr lang="de-DE" sz="1400" b="1" dirty="0">
                <a:solidFill>
                  <a:schemeClr val="accent6"/>
                </a:solidFill>
              </a:rPr>
              <a:t>reduziert Patentanmeldungen </a:t>
            </a:r>
            <a:r>
              <a:rPr lang="de-DE" sz="1400" dirty="0">
                <a:solidFill>
                  <a:schemeClr val="tx1"/>
                </a:solidFill>
              </a:rPr>
              <a:t>nach der Übernahme, getrieben durch Unterschiede in der </a:t>
            </a:r>
            <a:r>
              <a:rPr lang="de-DE" sz="1400" dirty="0" err="1">
                <a:solidFill>
                  <a:schemeClr val="tx1"/>
                </a:solidFill>
              </a:rPr>
              <a:t>Adhocracy</a:t>
            </a:r>
            <a:r>
              <a:rPr lang="de-DE" sz="1400" dirty="0">
                <a:solidFill>
                  <a:schemeClr val="tx1"/>
                </a:solidFill>
              </a:rPr>
              <a:t>-Kultur </a:t>
            </a:r>
            <a:endParaRPr lang="de-CH" sz="1400" dirty="0">
              <a:solidFill>
                <a:schemeClr val="tx1"/>
              </a:solidFill>
            </a:endParaRPr>
          </a:p>
        </p:txBody>
      </p:sp>
      <p:sp>
        <p:nvSpPr>
          <p:cNvPr id="19" name="Rechteck 18">
            <a:extLst>
              <a:ext uri="{FF2B5EF4-FFF2-40B4-BE49-F238E27FC236}">
                <a16:creationId xmlns:a16="http://schemas.microsoft.com/office/drawing/2014/main" id="{F065443F-A393-E9CE-4CF4-BB0DC049B8D9}"/>
              </a:ext>
            </a:extLst>
          </p:cNvPr>
          <p:cNvSpPr/>
          <p:nvPr/>
        </p:nvSpPr>
        <p:spPr>
          <a:xfrm>
            <a:off x="7702754" y="3785249"/>
            <a:ext cx="3412830" cy="9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dirty="0">
                <a:solidFill>
                  <a:schemeClr val="tx1"/>
                </a:solidFill>
              </a:rPr>
              <a:t>Weniger </a:t>
            </a:r>
            <a:r>
              <a:rPr lang="de-DE" sz="1400" b="1" dirty="0">
                <a:solidFill>
                  <a:schemeClr val="accent6"/>
                </a:solidFill>
              </a:rPr>
              <a:t>Produktneuentwicklungen</a:t>
            </a:r>
            <a:r>
              <a:rPr lang="de-DE" sz="1400" dirty="0">
                <a:solidFill>
                  <a:schemeClr val="accent6"/>
                </a:solidFill>
              </a:rPr>
              <a:t> </a:t>
            </a:r>
            <a:r>
              <a:rPr lang="de-DE" sz="1400" dirty="0">
                <a:solidFill>
                  <a:schemeClr val="tx1"/>
                </a:solidFill>
              </a:rPr>
              <a:t>nach der Übernahme, getrieben durch Unterschiede in der Hierarchiekultur (Struktur, Effizienz, Bürokratie).</a:t>
            </a:r>
            <a:endParaRPr lang="de-CH" sz="1400" dirty="0">
              <a:solidFill>
                <a:schemeClr val="tx1"/>
              </a:solidFill>
            </a:endParaRPr>
          </a:p>
        </p:txBody>
      </p:sp>
      <p:sp>
        <p:nvSpPr>
          <p:cNvPr id="3" name="Ellipse 2">
            <a:extLst>
              <a:ext uri="{FF2B5EF4-FFF2-40B4-BE49-F238E27FC236}">
                <a16:creationId xmlns:a16="http://schemas.microsoft.com/office/drawing/2014/main" id="{16C74E3B-4E2A-B4EA-8365-23F6EAF55557}"/>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5" name="Grafik 4" descr="Abakus mit einfarbiger Füllung">
            <a:extLst>
              <a:ext uri="{FF2B5EF4-FFF2-40B4-BE49-F238E27FC236}">
                <a16:creationId xmlns:a16="http://schemas.microsoft.com/office/drawing/2014/main" id="{E51EC090-76C5-7636-CF1A-725EEEE7BC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31951" y="361564"/>
            <a:ext cx="538626" cy="538626"/>
          </a:xfrm>
          <a:prstGeom prst="rect">
            <a:avLst/>
          </a:prstGeom>
        </p:spPr>
      </p:pic>
    </p:spTree>
    <p:extLst>
      <p:ext uri="{BB962C8B-B14F-4D97-AF65-F5344CB8AC3E}">
        <p14:creationId xmlns:p14="http://schemas.microsoft.com/office/powerpoint/2010/main" val="4174991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478F9-4068-BFEA-0516-EB46C0358F28}"/>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3759B3C0-1490-9787-D6BE-9A187823408B}"/>
              </a:ext>
            </a:extLst>
          </p:cNvPr>
          <p:cNvSpPr>
            <a:spLocks noGrp="1"/>
          </p:cNvSpPr>
          <p:nvPr>
            <p:ph type="body" sz="quarter" idx="10"/>
          </p:nvPr>
        </p:nvSpPr>
        <p:spPr/>
        <p:txBody>
          <a:bodyPr/>
          <a:lstStyle/>
          <a:p>
            <a:r>
              <a:rPr lang="de-DE" dirty="0">
                <a:solidFill>
                  <a:schemeClr val="tx1"/>
                </a:solidFill>
              </a:rPr>
              <a:t>Theoretische Implikationen von Organisationaler Kultureller</a:t>
            </a:r>
            <a:br>
              <a:rPr lang="de-DE" dirty="0">
                <a:solidFill>
                  <a:schemeClr val="tx1"/>
                </a:solidFill>
              </a:rPr>
            </a:br>
            <a:r>
              <a:rPr lang="de-DE" dirty="0">
                <a:solidFill>
                  <a:schemeClr val="tx1"/>
                </a:solidFill>
              </a:rPr>
              <a:t>Unterschiede und Mergers &amp; Acquisitions</a:t>
            </a:r>
          </a:p>
        </p:txBody>
      </p:sp>
      <p:sp>
        <p:nvSpPr>
          <p:cNvPr id="4" name="Fußzeilenplatzhalter 3">
            <a:extLst>
              <a:ext uri="{FF2B5EF4-FFF2-40B4-BE49-F238E27FC236}">
                <a16:creationId xmlns:a16="http://schemas.microsoft.com/office/drawing/2014/main" id="{476068DB-B489-411B-0BDD-E5A0512308E0}"/>
              </a:ext>
            </a:extLst>
          </p:cNvPr>
          <p:cNvSpPr>
            <a:spLocks noGrp="1"/>
          </p:cNvSpPr>
          <p:nvPr>
            <p:ph type="ftr" sz="quarter" idx="3"/>
          </p:nvPr>
        </p:nvSpPr>
        <p:spPr/>
        <p:txBody>
          <a:bodyPr/>
          <a:lstStyle/>
          <a:p>
            <a:r>
              <a:rPr lang="de-DE" dirty="0"/>
              <a:t>Artikel 3: Mergers &amp; Acquisitions</a:t>
            </a:r>
          </a:p>
        </p:txBody>
      </p:sp>
      <p:sp>
        <p:nvSpPr>
          <p:cNvPr id="3" name="Rechteck 2">
            <a:extLst>
              <a:ext uri="{FF2B5EF4-FFF2-40B4-BE49-F238E27FC236}">
                <a16:creationId xmlns:a16="http://schemas.microsoft.com/office/drawing/2014/main" id="{30E9590E-A029-5873-658E-7A44D1C1302F}"/>
              </a:ext>
            </a:extLst>
          </p:cNvPr>
          <p:cNvSpPr/>
          <p:nvPr/>
        </p:nvSpPr>
        <p:spPr>
          <a:xfrm>
            <a:off x="1505243" y="1857375"/>
            <a:ext cx="8041094" cy="4116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4"/>
                </a:solidFill>
              </a:rPr>
              <a:t>Studienergebnisse stützen die Cultural </a:t>
            </a:r>
            <a:r>
              <a:rPr lang="de-DE" sz="1400" b="1" dirty="0" err="1">
                <a:solidFill>
                  <a:schemeClr val="accent4"/>
                </a:solidFill>
              </a:rPr>
              <a:t>Friction</a:t>
            </a:r>
            <a:r>
              <a:rPr lang="de-DE" sz="1400" b="1" dirty="0">
                <a:solidFill>
                  <a:schemeClr val="accent4"/>
                </a:solidFill>
              </a:rPr>
              <a:t> Hypothesis</a:t>
            </a:r>
            <a:endParaRPr lang="de-DE" sz="1400" dirty="0">
              <a:solidFill>
                <a:schemeClr val="accent4"/>
              </a:solidFill>
            </a:endParaRPr>
          </a:p>
          <a:p>
            <a:pPr marL="742950" lvl="1" indent="-285750">
              <a:buFont typeface="Arial" panose="020B0604020202020204" pitchFamily="34" charset="0"/>
              <a:buChar char="•"/>
            </a:pPr>
            <a:r>
              <a:rPr lang="de-DE" sz="1400" dirty="0">
                <a:solidFill>
                  <a:schemeClr val="tx1"/>
                </a:solidFill>
              </a:rPr>
              <a:t>Die Ergebnisse stützen deutlich die </a:t>
            </a:r>
            <a:r>
              <a:rPr lang="de-DE" sz="1400" b="1" dirty="0">
                <a:solidFill>
                  <a:schemeClr val="tx1"/>
                </a:solidFill>
              </a:rPr>
              <a:t>Cultural </a:t>
            </a:r>
            <a:r>
              <a:rPr lang="de-DE" sz="1400" b="1" dirty="0" err="1">
                <a:solidFill>
                  <a:schemeClr val="tx1"/>
                </a:solidFill>
              </a:rPr>
              <a:t>Friction</a:t>
            </a:r>
            <a:r>
              <a:rPr lang="de-DE" sz="1400" b="1" dirty="0">
                <a:solidFill>
                  <a:schemeClr val="tx1"/>
                </a:solidFill>
              </a:rPr>
              <a:t> Hypothesis </a:t>
            </a:r>
            <a:r>
              <a:rPr lang="de-DE" sz="1400" dirty="0">
                <a:solidFill>
                  <a:schemeClr val="tx1"/>
                </a:solidFill>
              </a:rPr>
              <a:t>(Hofstede, 1980; Weber, 1996) und widersprechen der Cultural Learning Hypothesis</a:t>
            </a:r>
          </a:p>
          <a:p>
            <a:pPr lvl="1"/>
            <a:endParaRPr lang="de-DE" sz="1400" dirty="0">
              <a:solidFill>
                <a:schemeClr val="tx1"/>
              </a:solidFill>
            </a:endParaRPr>
          </a:p>
          <a:p>
            <a:pPr lvl="1"/>
            <a:endParaRPr lang="de-DE" sz="1400" dirty="0">
              <a:solidFill>
                <a:schemeClr val="tx1"/>
              </a:solidFill>
            </a:endParaRPr>
          </a:p>
          <a:p>
            <a:pPr marL="285750" indent="-285750">
              <a:buFont typeface="Arial" panose="020B0604020202020204" pitchFamily="34" charset="0"/>
              <a:buChar char="•"/>
            </a:pPr>
            <a:r>
              <a:rPr lang="de-DE" sz="1400" b="1" dirty="0">
                <a:solidFill>
                  <a:schemeClr val="accent4"/>
                </a:solidFill>
              </a:rPr>
              <a:t>Differenzierte Betrachtung von Kulturdimensionen</a:t>
            </a:r>
            <a:endParaRPr lang="de-DE" sz="1400" dirty="0">
              <a:solidFill>
                <a:schemeClr val="accent4"/>
              </a:solidFill>
            </a:endParaRPr>
          </a:p>
          <a:p>
            <a:pPr marL="742950" lvl="1" indent="-285750">
              <a:buFont typeface="Arial" panose="020B0604020202020204" pitchFamily="34" charset="0"/>
              <a:buChar char="•"/>
            </a:pPr>
            <a:r>
              <a:rPr lang="de-DE" sz="1400" dirty="0">
                <a:solidFill>
                  <a:schemeClr val="tx1"/>
                </a:solidFill>
              </a:rPr>
              <a:t>Die Ergebnisse zeigen, dass </a:t>
            </a:r>
            <a:r>
              <a:rPr lang="de-DE" sz="1400" b="1" dirty="0">
                <a:solidFill>
                  <a:schemeClr val="tx1"/>
                </a:solidFill>
              </a:rPr>
              <a:t>nicht alle kulturellen Unterschiede gleich wirken</a:t>
            </a:r>
            <a:r>
              <a:rPr lang="de-DE" sz="1400" dirty="0">
                <a:solidFill>
                  <a:schemeClr val="tx1"/>
                </a:solidFill>
              </a:rPr>
              <a:t>:</a:t>
            </a:r>
          </a:p>
          <a:p>
            <a:pPr marL="1200150" lvl="2" indent="-285750">
              <a:buFont typeface="Arial" panose="020B0604020202020204" pitchFamily="34" charset="0"/>
              <a:buChar char="•"/>
            </a:pPr>
            <a:r>
              <a:rPr lang="de-DE" sz="1400" dirty="0">
                <a:solidFill>
                  <a:schemeClr val="accent3"/>
                </a:solidFill>
              </a:rPr>
              <a:t>Marktorientierung</a:t>
            </a:r>
            <a:r>
              <a:rPr lang="de-DE" sz="1400" dirty="0">
                <a:solidFill>
                  <a:schemeClr val="tx1"/>
                </a:solidFill>
              </a:rPr>
              <a:t> beeinflusst </a:t>
            </a:r>
            <a:r>
              <a:rPr lang="de-DE" sz="1400" dirty="0">
                <a:solidFill>
                  <a:schemeClr val="accent3"/>
                </a:solidFill>
              </a:rPr>
              <a:t>Performance</a:t>
            </a:r>
            <a:endParaRPr lang="de-DE" sz="1400" dirty="0">
              <a:solidFill>
                <a:schemeClr val="tx1"/>
              </a:solidFill>
            </a:endParaRPr>
          </a:p>
          <a:p>
            <a:pPr marL="1200150" lvl="2" indent="-285750">
              <a:buFont typeface="Arial" panose="020B0604020202020204" pitchFamily="34" charset="0"/>
              <a:buChar char="•"/>
            </a:pPr>
            <a:r>
              <a:rPr lang="de-DE" sz="1400" dirty="0" err="1">
                <a:solidFill>
                  <a:schemeClr val="accent5"/>
                </a:solidFill>
              </a:rPr>
              <a:t>Adhocracy</a:t>
            </a:r>
            <a:r>
              <a:rPr lang="de-DE" sz="1400" dirty="0">
                <a:solidFill>
                  <a:schemeClr val="accent5"/>
                </a:solidFill>
              </a:rPr>
              <a:t>/Hierarchie </a:t>
            </a:r>
            <a:r>
              <a:rPr lang="de-DE" sz="1400" dirty="0">
                <a:solidFill>
                  <a:schemeClr val="tx1"/>
                </a:solidFill>
              </a:rPr>
              <a:t>beeinflussen unterschiedliche Formen von </a:t>
            </a:r>
            <a:r>
              <a:rPr lang="de-DE" sz="1400" dirty="0">
                <a:solidFill>
                  <a:schemeClr val="accent5"/>
                </a:solidFill>
              </a:rPr>
              <a:t>Innovation</a:t>
            </a:r>
          </a:p>
          <a:p>
            <a:pPr marL="742950" lvl="1" indent="-285750">
              <a:buFont typeface="Arial" panose="020B0604020202020204" pitchFamily="34" charset="0"/>
              <a:buChar char="•"/>
            </a:pPr>
            <a:r>
              <a:rPr lang="de-DE" sz="1400" dirty="0">
                <a:solidFill>
                  <a:schemeClr val="tx1"/>
                </a:solidFill>
              </a:rPr>
              <a:t>Theorien zur kulturellen Distanz sollten stärker </a:t>
            </a:r>
            <a:r>
              <a:rPr lang="de-DE" sz="1400" dirty="0" err="1">
                <a:solidFill>
                  <a:schemeClr val="tx1"/>
                </a:solidFill>
              </a:rPr>
              <a:t>dimensionenspezifisch</a:t>
            </a:r>
            <a:r>
              <a:rPr lang="de-DE" sz="1400" dirty="0">
                <a:solidFill>
                  <a:schemeClr val="tx1"/>
                </a:solidFill>
              </a:rPr>
              <a:t> argumentieren und generelle „Fit/</a:t>
            </a:r>
            <a:r>
              <a:rPr lang="de-DE" sz="1400" dirty="0" err="1">
                <a:solidFill>
                  <a:schemeClr val="tx1"/>
                </a:solidFill>
              </a:rPr>
              <a:t>Distance</a:t>
            </a:r>
            <a:r>
              <a:rPr lang="de-DE" sz="1400" dirty="0">
                <a:solidFill>
                  <a:schemeClr val="tx1"/>
                </a:solidFill>
              </a:rPr>
              <a:t>“-Konzepte meiden.</a:t>
            </a:r>
          </a:p>
          <a:p>
            <a:pPr lvl="1"/>
            <a:br>
              <a:rPr lang="de-DE" sz="1400" dirty="0">
                <a:solidFill>
                  <a:schemeClr val="tx1"/>
                </a:solidFill>
              </a:rPr>
            </a:br>
            <a:endParaRPr lang="de-DE" sz="1400" dirty="0">
              <a:solidFill>
                <a:schemeClr val="tx1"/>
              </a:solidFill>
            </a:endParaRPr>
          </a:p>
          <a:p>
            <a:pPr marL="285750" indent="-285750">
              <a:buFont typeface="Arial" panose="020B0604020202020204" pitchFamily="34" charset="0"/>
              <a:buChar char="•"/>
            </a:pPr>
            <a:r>
              <a:rPr lang="de-DE" sz="1400" b="1" dirty="0">
                <a:solidFill>
                  <a:schemeClr val="accent4"/>
                </a:solidFill>
              </a:rPr>
              <a:t>Methodologische Innovation</a:t>
            </a:r>
          </a:p>
          <a:p>
            <a:pPr marL="742950" lvl="1" indent="-285750">
              <a:buFont typeface="Arial" panose="020B0604020202020204" pitchFamily="34" charset="0"/>
              <a:buChar char="•"/>
            </a:pPr>
            <a:r>
              <a:rPr lang="de-DE" sz="1400" dirty="0">
                <a:solidFill>
                  <a:schemeClr val="tx1"/>
                </a:solidFill>
              </a:rPr>
              <a:t>Die Studie demonstriert </a:t>
            </a:r>
            <a:r>
              <a:rPr lang="de-DE" sz="1400" b="1" dirty="0">
                <a:solidFill>
                  <a:schemeClr val="tx1"/>
                </a:solidFill>
              </a:rPr>
              <a:t>Mehrwert moderner statistischer Methoden </a:t>
            </a:r>
            <a:r>
              <a:rPr lang="de-DE" sz="1400" dirty="0">
                <a:solidFill>
                  <a:schemeClr val="tx1"/>
                </a:solidFill>
              </a:rPr>
              <a:t>zur Messung von Organisationskultur</a:t>
            </a:r>
          </a:p>
        </p:txBody>
      </p:sp>
      <p:sp>
        <p:nvSpPr>
          <p:cNvPr id="6" name="Ellipse 5">
            <a:extLst>
              <a:ext uri="{FF2B5EF4-FFF2-40B4-BE49-F238E27FC236}">
                <a16:creationId xmlns:a16="http://schemas.microsoft.com/office/drawing/2014/main" id="{91193B12-26D8-BB6E-58F7-1D0A6C357B9D}"/>
              </a:ext>
            </a:extLst>
          </p:cNvPr>
          <p:cNvSpPr/>
          <p:nvPr/>
        </p:nvSpPr>
        <p:spPr>
          <a:xfrm>
            <a:off x="1005809" y="1775385"/>
            <a:ext cx="620682" cy="62068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sp>
        <p:nvSpPr>
          <p:cNvPr id="15" name="Ellipse 14">
            <a:extLst>
              <a:ext uri="{FF2B5EF4-FFF2-40B4-BE49-F238E27FC236}">
                <a16:creationId xmlns:a16="http://schemas.microsoft.com/office/drawing/2014/main" id="{86181F0B-01F8-8363-B6B5-04928D39D370}"/>
              </a:ext>
            </a:extLst>
          </p:cNvPr>
          <p:cNvSpPr/>
          <p:nvPr/>
        </p:nvSpPr>
        <p:spPr>
          <a:xfrm>
            <a:off x="1005809" y="2834659"/>
            <a:ext cx="620682" cy="62068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accent4"/>
              </a:solidFill>
            </a:endParaRPr>
          </a:p>
        </p:txBody>
      </p:sp>
      <p:sp>
        <p:nvSpPr>
          <p:cNvPr id="16" name="Ellipse 15">
            <a:extLst>
              <a:ext uri="{FF2B5EF4-FFF2-40B4-BE49-F238E27FC236}">
                <a16:creationId xmlns:a16="http://schemas.microsoft.com/office/drawing/2014/main" id="{41F790EB-A868-6B40-DF94-93940CEF58B4}"/>
              </a:ext>
            </a:extLst>
          </p:cNvPr>
          <p:cNvSpPr/>
          <p:nvPr/>
        </p:nvSpPr>
        <p:spPr>
          <a:xfrm>
            <a:off x="1005809" y="4549941"/>
            <a:ext cx="620682" cy="62068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27" name="Grafik 26" descr="Künstliche Intelligenz Silhouette">
            <a:extLst>
              <a:ext uri="{FF2B5EF4-FFF2-40B4-BE49-F238E27FC236}">
                <a16:creationId xmlns:a16="http://schemas.microsoft.com/office/drawing/2014/main" id="{230F206E-BF41-C151-BB30-B58DA772CD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98471" y="4642603"/>
            <a:ext cx="435358" cy="435358"/>
          </a:xfrm>
          <a:prstGeom prst="rect">
            <a:avLst/>
          </a:prstGeom>
        </p:spPr>
      </p:pic>
      <p:pic>
        <p:nvPicPr>
          <p:cNvPr id="31" name="Grafik 30" descr="Freigeben mit einfarbiger Füllung">
            <a:extLst>
              <a:ext uri="{FF2B5EF4-FFF2-40B4-BE49-F238E27FC236}">
                <a16:creationId xmlns:a16="http://schemas.microsoft.com/office/drawing/2014/main" id="{C76808D5-4E37-BF3B-459D-8F5D24B724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3259" y="2809559"/>
            <a:ext cx="645782" cy="645782"/>
          </a:xfrm>
          <a:prstGeom prst="rect">
            <a:avLst/>
          </a:prstGeom>
        </p:spPr>
      </p:pic>
      <p:pic>
        <p:nvPicPr>
          <p:cNvPr id="34" name="Grafik 33" descr="Lagerfeuer mit einfarbiger Füllung">
            <a:extLst>
              <a:ext uri="{FF2B5EF4-FFF2-40B4-BE49-F238E27FC236}">
                <a16:creationId xmlns:a16="http://schemas.microsoft.com/office/drawing/2014/main" id="{00640D1F-CD1D-F133-BDB6-C1B528B60E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8471" y="1821208"/>
            <a:ext cx="435358" cy="435358"/>
          </a:xfrm>
          <a:prstGeom prst="rect">
            <a:avLst/>
          </a:prstGeom>
        </p:spPr>
      </p:pic>
      <p:sp>
        <p:nvSpPr>
          <p:cNvPr id="36" name="Ellipse 35">
            <a:extLst>
              <a:ext uri="{FF2B5EF4-FFF2-40B4-BE49-F238E27FC236}">
                <a16:creationId xmlns:a16="http://schemas.microsoft.com/office/drawing/2014/main" id="{C2015278-BEA8-DE94-2ACB-BC215BDAF235}"/>
              </a:ext>
            </a:extLst>
          </p:cNvPr>
          <p:cNvSpPr/>
          <p:nvPr/>
        </p:nvSpPr>
        <p:spPr>
          <a:xfrm>
            <a:off x="10150290" y="279903"/>
            <a:ext cx="701948" cy="70194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37" name="Grafik 36" descr="Gedanken Silhouette">
            <a:extLst>
              <a:ext uri="{FF2B5EF4-FFF2-40B4-BE49-F238E27FC236}">
                <a16:creationId xmlns:a16="http://schemas.microsoft.com/office/drawing/2014/main" id="{4158147C-F8A3-0779-1087-209CCFD3A4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53523" y="377721"/>
            <a:ext cx="495482" cy="495482"/>
          </a:xfrm>
          <a:prstGeom prst="rect">
            <a:avLst/>
          </a:prstGeom>
        </p:spPr>
      </p:pic>
    </p:spTree>
    <p:extLst>
      <p:ext uri="{BB962C8B-B14F-4D97-AF65-F5344CB8AC3E}">
        <p14:creationId xmlns:p14="http://schemas.microsoft.com/office/powerpoint/2010/main" val="33484309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17932-3758-5FFB-FB86-1D9F1AE24EF6}"/>
            </a:ext>
          </a:extLst>
        </p:cNvPr>
        <p:cNvGrpSpPr/>
        <p:nvPr/>
      </p:nvGrpSpPr>
      <p:grpSpPr>
        <a:xfrm>
          <a:off x="0" y="0"/>
          <a:ext cx="0" cy="0"/>
          <a:chOff x="0" y="0"/>
          <a:chExt cx="0" cy="0"/>
        </a:xfrm>
      </p:grpSpPr>
      <p:sp>
        <p:nvSpPr>
          <p:cNvPr id="2" name="Textplatzhalter 1">
            <a:extLst>
              <a:ext uri="{FF2B5EF4-FFF2-40B4-BE49-F238E27FC236}">
                <a16:creationId xmlns:a16="http://schemas.microsoft.com/office/drawing/2014/main" id="{E1AA9ED3-EED2-C11E-0586-4AF54CE18264}"/>
              </a:ext>
            </a:extLst>
          </p:cNvPr>
          <p:cNvSpPr>
            <a:spLocks noGrp="1"/>
          </p:cNvSpPr>
          <p:nvPr>
            <p:ph type="body" sz="quarter" idx="10"/>
          </p:nvPr>
        </p:nvSpPr>
        <p:spPr/>
        <p:txBody>
          <a:bodyPr/>
          <a:lstStyle/>
          <a:p>
            <a:r>
              <a:rPr lang="de-DE" dirty="0">
                <a:solidFill>
                  <a:schemeClr val="tx1"/>
                </a:solidFill>
              </a:rPr>
              <a:t>Praktische Implikationen von Organisationaler Kultureller Unterschiede und Mergers &amp; Acquisitions</a:t>
            </a:r>
          </a:p>
        </p:txBody>
      </p:sp>
      <p:sp>
        <p:nvSpPr>
          <p:cNvPr id="4" name="Fußzeilenplatzhalter 3">
            <a:extLst>
              <a:ext uri="{FF2B5EF4-FFF2-40B4-BE49-F238E27FC236}">
                <a16:creationId xmlns:a16="http://schemas.microsoft.com/office/drawing/2014/main" id="{D6CA5478-96F9-8534-D1AE-17EF4AA193C0}"/>
              </a:ext>
            </a:extLst>
          </p:cNvPr>
          <p:cNvSpPr>
            <a:spLocks noGrp="1"/>
          </p:cNvSpPr>
          <p:nvPr>
            <p:ph type="ftr" sz="quarter" idx="3"/>
          </p:nvPr>
        </p:nvSpPr>
        <p:spPr/>
        <p:txBody>
          <a:bodyPr/>
          <a:lstStyle/>
          <a:p>
            <a:r>
              <a:rPr lang="de-DE" dirty="0"/>
              <a:t>Artikel 3: Mergers &amp; Acquisitions</a:t>
            </a:r>
          </a:p>
        </p:txBody>
      </p:sp>
      <p:grpSp>
        <p:nvGrpSpPr>
          <p:cNvPr id="5" name="Gruppieren 4">
            <a:extLst>
              <a:ext uri="{FF2B5EF4-FFF2-40B4-BE49-F238E27FC236}">
                <a16:creationId xmlns:a16="http://schemas.microsoft.com/office/drawing/2014/main" id="{03B587E9-957B-7658-CE09-035A7387117D}"/>
              </a:ext>
            </a:extLst>
          </p:cNvPr>
          <p:cNvGrpSpPr/>
          <p:nvPr/>
        </p:nvGrpSpPr>
        <p:grpSpPr>
          <a:xfrm>
            <a:off x="1536494" y="1821105"/>
            <a:ext cx="8449087" cy="3802455"/>
            <a:chOff x="1005809" y="1775385"/>
            <a:chExt cx="8449087" cy="3802455"/>
          </a:xfrm>
        </p:grpSpPr>
        <p:sp>
          <p:nvSpPr>
            <p:cNvPr id="3" name="Rechteck 2">
              <a:extLst>
                <a:ext uri="{FF2B5EF4-FFF2-40B4-BE49-F238E27FC236}">
                  <a16:creationId xmlns:a16="http://schemas.microsoft.com/office/drawing/2014/main" id="{F9CE859E-FA18-8C42-CC6B-B4D6B9036977}"/>
                </a:ext>
              </a:extLst>
            </p:cNvPr>
            <p:cNvSpPr/>
            <p:nvPr/>
          </p:nvSpPr>
          <p:spPr>
            <a:xfrm>
              <a:off x="1505243" y="1857375"/>
              <a:ext cx="7949653" cy="3720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108000" bIns="108000" rtlCol="0" anchor="t"/>
            <a:lstStyle/>
            <a:p>
              <a:pPr marL="285750" indent="-285750">
                <a:buFont typeface="Arial" panose="020B0604020202020204" pitchFamily="34" charset="0"/>
                <a:buChar char="•"/>
              </a:pPr>
              <a:r>
                <a:rPr lang="de-DE" sz="1400" b="1" dirty="0">
                  <a:solidFill>
                    <a:schemeClr val="accent3"/>
                  </a:solidFill>
                </a:rPr>
                <a:t>Hohe Notwendigkeit einer Kulturellen Due Diligence</a:t>
              </a:r>
              <a:endParaRPr lang="de-DE" sz="1400" dirty="0">
                <a:solidFill>
                  <a:schemeClr val="accent3"/>
                </a:solidFill>
              </a:endParaRPr>
            </a:p>
            <a:p>
              <a:pPr marL="742950" lvl="1" indent="-285750">
                <a:buFont typeface="Arial" panose="020B0604020202020204" pitchFamily="34" charset="0"/>
                <a:buChar char="•"/>
              </a:pPr>
              <a:r>
                <a:rPr lang="de-DE" sz="1400" dirty="0">
                  <a:solidFill>
                    <a:schemeClr val="tx1"/>
                  </a:solidFill>
                </a:rPr>
                <a:t>Eine frühe und </a:t>
              </a:r>
              <a:r>
                <a:rPr lang="de-DE" sz="1400" b="1" dirty="0">
                  <a:solidFill>
                    <a:schemeClr val="tx1"/>
                  </a:solidFill>
                </a:rPr>
                <a:t>systematische Analyse des </a:t>
              </a:r>
              <a:r>
                <a:rPr lang="de-DE" sz="1400" b="1" dirty="0" err="1">
                  <a:solidFill>
                    <a:schemeClr val="tx1"/>
                  </a:solidFill>
                </a:rPr>
                <a:t>cultural</a:t>
              </a:r>
              <a:r>
                <a:rPr lang="de-DE" sz="1400" b="1" dirty="0">
                  <a:solidFill>
                    <a:schemeClr val="tx1"/>
                  </a:solidFill>
                </a:rPr>
                <a:t> fit </a:t>
              </a:r>
              <a:r>
                <a:rPr lang="de-DE" sz="1400" dirty="0">
                  <a:solidFill>
                    <a:schemeClr val="tx1"/>
                  </a:solidFill>
                </a:rPr>
                <a:t>sollte ein Standardbestandteil jeder M</a:t>
              </a:r>
              <a:r>
                <a:rPr lang="de-DE" sz="1400" b="1" dirty="0">
                  <a:solidFill>
                    <a:schemeClr val="tx1"/>
                  </a:solidFill>
                </a:rPr>
                <a:t>&amp;A-Due Diligence</a:t>
              </a:r>
              <a:r>
                <a:rPr lang="de-DE" sz="1400" dirty="0">
                  <a:solidFill>
                    <a:schemeClr val="tx1"/>
                  </a:solidFill>
                </a:rPr>
                <a:t> sein.</a:t>
              </a:r>
            </a:p>
            <a:p>
              <a:pPr lvl="1"/>
              <a:endParaRPr lang="de-DE" sz="1400" dirty="0">
                <a:solidFill>
                  <a:schemeClr val="tx1"/>
                </a:solidFill>
              </a:endParaRPr>
            </a:p>
            <a:p>
              <a:pPr lvl="1"/>
              <a:endParaRPr lang="de-DE" sz="1400" dirty="0">
                <a:solidFill>
                  <a:schemeClr val="tx1"/>
                </a:solidFill>
              </a:endParaRPr>
            </a:p>
            <a:p>
              <a:pPr lvl="1"/>
              <a:endParaRPr lang="de-DE" sz="1400" dirty="0">
                <a:solidFill>
                  <a:schemeClr val="tx1"/>
                </a:solidFill>
              </a:endParaRPr>
            </a:p>
            <a:p>
              <a:pPr marL="285750" indent="-285750">
                <a:buFont typeface="Arial" panose="020B0604020202020204" pitchFamily="34" charset="0"/>
                <a:buChar char="•"/>
              </a:pPr>
              <a:r>
                <a:rPr lang="de-DE" sz="1400" b="1" dirty="0">
                  <a:solidFill>
                    <a:schemeClr val="accent3"/>
                  </a:solidFill>
                </a:rPr>
                <a:t>Bewertung des Synergiepotenzials realistischer gestalten</a:t>
              </a:r>
              <a:endParaRPr lang="de-DE" sz="1400" dirty="0">
                <a:solidFill>
                  <a:schemeClr val="accent3"/>
                </a:solidFill>
              </a:endParaRPr>
            </a:p>
            <a:p>
              <a:pPr marL="742950" lvl="1" indent="-285750">
                <a:buFont typeface="Arial" panose="020B0604020202020204" pitchFamily="34" charset="0"/>
                <a:buChar char="•"/>
              </a:pPr>
              <a:r>
                <a:rPr lang="de-DE" sz="1400" dirty="0">
                  <a:solidFill>
                    <a:schemeClr val="tx1"/>
                  </a:solidFill>
                </a:rPr>
                <a:t>Kulturelle Unterschiede führen zu </a:t>
              </a:r>
              <a:r>
                <a:rPr lang="de-DE" sz="1400" b="1" dirty="0">
                  <a:solidFill>
                    <a:schemeClr val="tx1"/>
                  </a:solidFill>
                </a:rPr>
                <a:t>syst. Überschätzung von Synergien </a:t>
              </a:r>
              <a:r>
                <a:rPr lang="de-DE" sz="1400" dirty="0">
                  <a:solidFill>
                    <a:schemeClr val="tx1"/>
                  </a:solidFill>
                </a:rPr>
                <a:t>und zu höheren Transaktions-Prämien, was in den </a:t>
              </a:r>
              <a:r>
                <a:rPr lang="de-DE" sz="1400" b="1" dirty="0">
                  <a:solidFill>
                    <a:schemeClr val="tx1"/>
                  </a:solidFill>
                </a:rPr>
                <a:t>Pricing-Strategien von Käufer-Unternehmen </a:t>
              </a:r>
              <a:r>
                <a:rPr lang="de-DE" sz="1400" dirty="0">
                  <a:solidFill>
                    <a:schemeClr val="tx1"/>
                  </a:solidFill>
                </a:rPr>
                <a:t>einfließen sollte.</a:t>
              </a:r>
            </a:p>
            <a:p>
              <a:pPr lvl="1"/>
              <a:endParaRPr lang="de-DE" sz="1400" dirty="0">
                <a:solidFill>
                  <a:schemeClr val="tx1"/>
                </a:solidFill>
              </a:endParaRPr>
            </a:p>
            <a:p>
              <a:pPr lvl="1"/>
              <a:br>
                <a:rPr lang="de-DE" sz="1400" dirty="0">
                  <a:solidFill>
                    <a:schemeClr val="tx1"/>
                  </a:solidFill>
                </a:rPr>
              </a:br>
              <a:endParaRPr lang="de-DE" sz="1400" dirty="0">
                <a:solidFill>
                  <a:schemeClr val="tx1"/>
                </a:solidFill>
              </a:endParaRPr>
            </a:p>
            <a:p>
              <a:pPr marL="285750" indent="-285750">
                <a:buFont typeface="Arial" panose="020B0604020202020204" pitchFamily="34" charset="0"/>
                <a:buChar char="•"/>
              </a:pPr>
              <a:r>
                <a:rPr lang="de-DE" sz="1400" b="1" dirty="0">
                  <a:solidFill>
                    <a:schemeClr val="accent3"/>
                  </a:solidFill>
                </a:rPr>
                <a:t> Integrationsstrategien stärker kulturabhängig planen</a:t>
              </a:r>
            </a:p>
            <a:p>
              <a:pPr marL="742950" lvl="1" indent="-285750">
                <a:buFont typeface="Arial" panose="020B0604020202020204" pitchFamily="34" charset="0"/>
                <a:buChar char="•"/>
              </a:pPr>
              <a:r>
                <a:rPr lang="de-DE" sz="1400" dirty="0">
                  <a:solidFill>
                    <a:schemeClr val="tx1"/>
                  </a:solidFill>
                </a:rPr>
                <a:t>Käufer-Unternehmen sollten ihre </a:t>
              </a:r>
              <a:r>
                <a:rPr lang="de-DE" sz="1400" b="1" dirty="0">
                  <a:solidFill>
                    <a:schemeClr val="tx1"/>
                  </a:solidFill>
                </a:rPr>
                <a:t>Post-Merger-Strategie</a:t>
              </a:r>
              <a:r>
                <a:rPr lang="de-DE" sz="1400" dirty="0">
                  <a:solidFill>
                    <a:schemeClr val="tx1"/>
                  </a:solidFill>
                </a:rPr>
                <a:t> gezielt an bestimmten kulturellen Dimensionen ausrichten(z. B. graduelle Integration, gezielte Kulturprogramme)</a:t>
              </a:r>
            </a:p>
          </p:txBody>
        </p:sp>
        <p:sp>
          <p:nvSpPr>
            <p:cNvPr id="6" name="Ellipse 5">
              <a:extLst>
                <a:ext uri="{FF2B5EF4-FFF2-40B4-BE49-F238E27FC236}">
                  <a16:creationId xmlns:a16="http://schemas.microsoft.com/office/drawing/2014/main" id="{BF195F4B-7321-3E61-2F20-079CB61555F8}"/>
                </a:ext>
              </a:extLst>
            </p:cNvPr>
            <p:cNvSpPr/>
            <p:nvPr/>
          </p:nvSpPr>
          <p:spPr>
            <a:xfrm>
              <a:off x="1005809" y="1775385"/>
              <a:ext cx="620682" cy="62068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sp>
          <p:nvSpPr>
            <p:cNvPr id="15" name="Ellipse 14">
              <a:extLst>
                <a:ext uri="{FF2B5EF4-FFF2-40B4-BE49-F238E27FC236}">
                  <a16:creationId xmlns:a16="http://schemas.microsoft.com/office/drawing/2014/main" id="{E679E572-2367-A555-E133-535D063BE754}"/>
                </a:ext>
              </a:extLst>
            </p:cNvPr>
            <p:cNvSpPr/>
            <p:nvPr/>
          </p:nvSpPr>
          <p:spPr>
            <a:xfrm>
              <a:off x="1005809" y="3049053"/>
              <a:ext cx="620682" cy="62068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accent4"/>
                </a:solidFill>
              </a:endParaRPr>
            </a:p>
          </p:txBody>
        </p:sp>
        <p:sp>
          <p:nvSpPr>
            <p:cNvPr id="16" name="Ellipse 15">
              <a:extLst>
                <a:ext uri="{FF2B5EF4-FFF2-40B4-BE49-F238E27FC236}">
                  <a16:creationId xmlns:a16="http://schemas.microsoft.com/office/drawing/2014/main" id="{EF9137F1-2A86-B72C-A137-EA42DC564DC1}"/>
                </a:ext>
              </a:extLst>
            </p:cNvPr>
            <p:cNvSpPr/>
            <p:nvPr/>
          </p:nvSpPr>
          <p:spPr>
            <a:xfrm>
              <a:off x="1005809" y="4540670"/>
              <a:ext cx="620682" cy="620682"/>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4"/>
                </a:solidFill>
              </a:endParaRPr>
            </a:p>
          </p:txBody>
        </p:sp>
        <p:pic>
          <p:nvPicPr>
            <p:cNvPr id="7" name="Grafik 6" descr="Lupe mit einfarbiger Füllung">
              <a:extLst>
                <a:ext uri="{FF2B5EF4-FFF2-40B4-BE49-F238E27FC236}">
                  <a16:creationId xmlns:a16="http://schemas.microsoft.com/office/drawing/2014/main" id="{39FA9C7F-516D-C2E1-A036-672C068968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248" y="1896824"/>
              <a:ext cx="377804" cy="377804"/>
            </a:xfrm>
            <a:prstGeom prst="rect">
              <a:avLst/>
            </a:prstGeom>
          </p:spPr>
        </p:pic>
        <p:pic>
          <p:nvPicPr>
            <p:cNvPr id="9" name="Grafik 8" descr="Zwei Männer mit einfarbiger Füllung">
              <a:extLst>
                <a:ext uri="{FF2B5EF4-FFF2-40B4-BE49-F238E27FC236}">
                  <a16:creationId xmlns:a16="http://schemas.microsoft.com/office/drawing/2014/main" id="{A62E2363-A07D-3ADD-E56B-C8E6BFF6B15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438" y="3175487"/>
              <a:ext cx="377804" cy="377804"/>
            </a:xfrm>
            <a:prstGeom prst="rect">
              <a:avLst/>
            </a:prstGeom>
          </p:spPr>
        </p:pic>
        <p:pic>
          <p:nvPicPr>
            <p:cNvPr id="11" name="Grafik 10" descr="Playbook mit einfarbiger Füllung">
              <a:extLst>
                <a:ext uri="{FF2B5EF4-FFF2-40B4-BE49-F238E27FC236}">
                  <a16:creationId xmlns:a16="http://schemas.microsoft.com/office/drawing/2014/main" id="{7C45B614-A160-6F9F-0E04-ADE423CAE1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296" y="4637707"/>
              <a:ext cx="417708" cy="417708"/>
            </a:xfrm>
            <a:prstGeom prst="rect">
              <a:avLst/>
            </a:prstGeom>
          </p:spPr>
        </p:pic>
      </p:grpSp>
    </p:spTree>
    <p:extLst>
      <p:ext uri="{BB962C8B-B14F-4D97-AF65-F5344CB8AC3E}">
        <p14:creationId xmlns:p14="http://schemas.microsoft.com/office/powerpoint/2010/main" val="10752805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4294967295"/>
          </p:nvPr>
        </p:nvSpPr>
        <p:spPr>
          <a:xfrm>
            <a:off x="403860" y="1609725"/>
            <a:ext cx="10541953" cy="2217738"/>
          </a:xfrm>
        </p:spPr>
        <p:txBody>
          <a:bodyPr/>
          <a:lstStyle/>
          <a:p>
            <a:r>
              <a:rPr lang="en-US" sz="4800" b="1" dirty="0">
                <a:solidFill>
                  <a:schemeClr val="tx1"/>
                </a:solidFill>
                <a:cs typeface="Arial"/>
              </a:rPr>
              <a:t>Danke </a:t>
            </a:r>
          </a:p>
          <a:p>
            <a:r>
              <a:rPr lang="en-US" sz="4800" b="1" dirty="0" err="1">
                <a:solidFill>
                  <a:schemeClr val="tx1"/>
                </a:solidFill>
                <a:cs typeface="Arial"/>
              </a:rPr>
              <a:t>Welche</a:t>
            </a:r>
            <a:r>
              <a:rPr lang="en-US" sz="4800" b="1" dirty="0">
                <a:solidFill>
                  <a:schemeClr val="tx1"/>
                </a:solidFill>
                <a:cs typeface="Arial"/>
              </a:rPr>
              <a:t> </a:t>
            </a:r>
            <a:r>
              <a:rPr lang="en-US" sz="4800" b="1" dirty="0" err="1">
                <a:solidFill>
                  <a:schemeClr val="tx1"/>
                </a:solidFill>
                <a:cs typeface="Arial"/>
              </a:rPr>
              <a:t>Fragen</a:t>
            </a:r>
            <a:r>
              <a:rPr lang="en-US" sz="4800" b="1" dirty="0">
                <a:solidFill>
                  <a:schemeClr val="tx1"/>
                </a:solidFill>
                <a:cs typeface="Arial"/>
              </a:rPr>
              <a:t> </a:t>
            </a:r>
            <a:r>
              <a:rPr lang="en-US" sz="4800" b="1" dirty="0" err="1">
                <a:solidFill>
                  <a:schemeClr val="tx1"/>
                </a:solidFill>
                <a:cs typeface="Arial"/>
              </a:rPr>
              <a:t>gibt</a:t>
            </a:r>
            <a:r>
              <a:rPr lang="en-US" sz="4800" b="1" dirty="0">
                <a:solidFill>
                  <a:schemeClr val="tx1"/>
                </a:solidFill>
                <a:cs typeface="Arial"/>
              </a:rPr>
              <a:t> es?</a:t>
            </a:r>
          </a:p>
        </p:txBody>
      </p:sp>
    </p:spTree>
    <p:custDataLst>
      <p:tags r:id="rId1"/>
    </p:custDataLst>
    <p:extLst>
      <p:ext uri="{BB962C8B-B14F-4D97-AF65-F5344CB8AC3E}">
        <p14:creationId xmlns:p14="http://schemas.microsoft.com/office/powerpoint/2010/main" val="717366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extLst>
              <p:ext uri="{D42A27DB-BD31-4B8C-83A1-F6EECF244321}">
                <p14:modId xmlns:p14="http://schemas.microsoft.com/office/powerpoint/2010/main" val="4018695133"/>
              </p:ext>
            </p:extLst>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en-US"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Einleitung und Überblick</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en-US"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1"/>
                  </a:ext>
                </a:extLst>
              </a:tr>
              <a:tr h="480395">
                <a:tc>
                  <a:txBody>
                    <a:bodyPr/>
                    <a:lstStyle/>
                    <a:p>
                      <a:pPr>
                        <a:lnSpc>
                          <a:spcPct val="104000"/>
                        </a:lnSpc>
                      </a:pPr>
                      <a:r>
                        <a:rPr lang="en-US"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2: Strategic Alliances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en-US"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en-US"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en-US"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en-US"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1487853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0"/>
          </p:nvPr>
        </p:nvSpPr>
        <p:spPr/>
        <p:txBody>
          <a:bodyPr/>
          <a:lstStyle/>
          <a:p>
            <a:r>
              <a:rPr lang="en-US"/>
              <a:t>Agenda</a:t>
            </a:r>
          </a:p>
        </p:txBody>
      </p:sp>
      <p:graphicFrame>
        <p:nvGraphicFramePr>
          <p:cNvPr id="5" name="Tabelle 4"/>
          <p:cNvGraphicFramePr>
            <a:graphicFrameLocks noGrp="1"/>
          </p:cNvGraphicFramePr>
          <p:nvPr/>
        </p:nvGraphicFramePr>
        <p:xfrm>
          <a:off x="2597433" y="1609200"/>
          <a:ext cx="6327209" cy="2991888"/>
        </p:xfrm>
        <a:graphic>
          <a:graphicData uri="http://schemas.openxmlformats.org/drawingml/2006/table">
            <a:tbl>
              <a:tblPr bandRow="1">
                <a:tableStyleId>{8EC20E35-A176-4012-BC5E-935CFFF8708E}</a:tableStyleId>
              </a:tblPr>
              <a:tblGrid>
                <a:gridCol w="604620">
                  <a:extLst>
                    <a:ext uri="{9D8B030D-6E8A-4147-A177-3AD203B41FA5}">
                      <a16:colId xmlns:a16="http://schemas.microsoft.com/office/drawing/2014/main" val="20000"/>
                    </a:ext>
                  </a:extLst>
                </a:gridCol>
                <a:gridCol w="5722589">
                  <a:extLst>
                    <a:ext uri="{9D8B030D-6E8A-4147-A177-3AD203B41FA5}">
                      <a16:colId xmlns:a16="http://schemas.microsoft.com/office/drawing/2014/main" val="20001"/>
                    </a:ext>
                  </a:extLst>
                </a:gridCol>
              </a:tblGrid>
              <a:tr h="487067">
                <a:tc>
                  <a:txBody>
                    <a:bodyPr/>
                    <a:lstStyle/>
                    <a:p>
                      <a:pPr>
                        <a:lnSpc>
                          <a:spcPct val="104000"/>
                        </a:lnSpc>
                      </a:pPr>
                      <a:r>
                        <a:rPr lang="de-DE" sz="2400" b="1" noProof="0">
                          <a:solidFill>
                            <a:schemeClr val="tx1"/>
                          </a:solidFill>
                          <a:latin typeface="+mj-lt"/>
                        </a:rPr>
                        <a:t>01</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Überblick über das Dissertationsprojekt</a:t>
                      </a:r>
                    </a:p>
                  </a:txBody>
                  <a:tcPr marL="108000" marR="72000" marT="72000" marB="72000" anchor="ct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87067">
                <a:tc>
                  <a:txBody>
                    <a:bodyPr/>
                    <a:lstStyle/>
                    <a:p>
                      <a:pPr>
                        <a:lnSpc>
                          <a:spcPct val="104000"/>
                        </a:lnSpc>
                      </a:pPr>
                      <a:r>
                        <a:rPr lang="de-DE" sz="2400" b="1" noProof="0">
                          <a:solidFill>
                            <a:srgbClr val="122769"/>
                          </a:solidFill>
                          <a:latin typeface="+mj-lt"/>
                        </a:rPr>
                        <a:t>02</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1: Corporate Networks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80395">
                <a:tc>
                  <a:txBody>
                    <a:bodyPr/>
                    <a:lstStyle/>
                    <a:p>
                      <a:pPr>
                        <a:lnSpc>
                          <a:spcPct val="104000"/>
                        </a:lnSpc>
                      </a:pPr>
                      <a:r>
                        <a:rPr lang="de-DE" sz="2400" b="1" noProof="0">
                          <a:solidFill>
                            <a:srgbClr val="122769"/>
                          </a:solidFill>
                          <a:latin typeface="+mj-lt"/>
                        </a:rPr>
                        <a:t>03</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2: Strategic </a:t>
                      </a:r>
                      <a:r>
                        <a:rPr lang="de-DE" sz="1400" noProof="0" dirty="0" err="1">
                          <a:solidFill>
                            <a:srgbClr val="4B4B4B"/>
                          </a:solidFill>
                          <a:latin typeface="+mn-lt"/>
                        </a:rPr>
                        <a:t>Alliances</a:t>
                      </a:r>
                      <a:endParaRPr lang="de-DE" sz="1400" noProof="0" dirty="0">
                        <a:solidFill>
                          <a:srgbClr val="4B4B4B"/>
                        </a:solidFill>
                        <a:latin typeface="+mn-lt"/>
                      </a:endParaRP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87067">
                <a:tc>
                  <a:txBody>
                    <a:bodyPr/>
                    <a:lstStyle/>
                    <a:p>
                      <a:pPr>
                        <a:lnSpc>
                          <a:spcPct val="104000"/>
                        </a:lnSpc>
                      </a:pPr>
                      <a:r>
                        <a:rPr lang="de-DE" sz="2400" b="1" noProof="0">
                          <a:solidFill>
                            <a:srgbClr val="122769"/>
                          </a:solidFill>
                          <a:latin typeface="+mj-lt"/>
                        </a:rPr>
                        <a:t>04</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Artikel 3: Mergers &amp; Acquisitions</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87067">
                <a:tc>
                  <a:txBody>
                    <a:bodyPr/>
                    <a:lstStyle/>
                    <a:p>
                      <a:pPr>
                        <a:lnSpc>
                          <a:spcPct val="104000"/>
                        </a:lnSpc>
                      </a:pPr>
                      <a:r>
                        <a:rPr lang="de-DE" sz="2400" b="1" noProof="0">
                          <a:solidFill>
                            <a:srgbClr val="122769"/>
                          </a:solidFill>
                          <a:latin typeface="+mj-lt"/>
                        </a:rPr>
                        <a:t>05</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Ausblick und weiteres Vorgehen</a:t>
                      </a:r>
                    </a:p>
                  </a:txBody>
                  <a:tcPr marL="108000" marR="72000" marT="72000" marB="72000" anchor="ct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74602507"/>
                  </a:ext>
                </a:extLst>
              </a:tr>
              <a:tr h="487067">
                <a:tc>
                  <a:txBody>
                    <a:bodyPr/>
                    <a:lstStyle/>
                    <a:p>
                      <a:pPr>
                        <a:lnSpc>
                          <a:spcPct val="104000"/>
                        </a:lnSpc>
                      </a:pPr>
                      <a:r>
                        <a:rPr lang="de-DE" sz="2400" b="1" noProof="0">
                          <a:solidFill>
                            <a:srgbClr val="122769"/>
                          </a:solidFill>
                          <a:latin typeface="+mj-lt"/>
                        </a:rPr>
                        <a:t>06</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6E6E6"/>
                    </a:solidFill>
                  </a:tcPr>
                </a:tc>
                <a:tc>
                  <a:txBody>
                    <a:bodyPr/>
                    <a:lstStyle/>
                    <a:p>
                      <a:pPr marL="0" indent="0">
                        <a:lnSpc>
                          <a:spcPct val="104000"/>
                        </a:lnSpc>
                        <a:spcBef>
                          <a:spcPts val="2400"/>
                        </a:spcBef>
                        <a:buSzPct val="150000"/>
                        <a:buFont typeface="+mj-lt"/>
                        <a:buNone/>
                      </a:pPr>
                      <a:r>
                        <a:rPr lang="de-DE" sz="1400" noProof="0" dirty="0">
                          <a:solidFill>
                            <a:srgbClr val="4B4B4B"/>
                          </a:solidFill>
                          <a:latin typeface="+mn-lt"/>
                        </a:rPr>
                        <a:t>Q&amp;A Session</a:t>
                      </a:r>
                    </a:p>
                  </a:txBody>
                  <a:tcPr marL="108000" marR="72000" marT="72000" marB="72000" anchor="ctr">
                    <a:lnT w="9525"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E6E6E6"/>
                    </a:solidFill>
                  </a:tcP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4097973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83484-D3B4-D1EE-875D-DCD624F93841}"/>
            </a:ext>
          </a:extLst>
        </p:cNvPr>
        <p:cNvGrpSpPr/>
        <p:nvPr/>
      </p:nvGrpSpPr>
      <p:grpSpPr>
        <a:xfrm>
          <a:off x="0" y="0"/>
          <a:ext cx="0" cy="0"/>
          <a:chOff x="0" y="0"/>
          <a:chExt cx="0" cy="0"/>
        </a:xfrm>
      </p:grpSpPr>
      <p:sp>
        <p:nvSpPr>
          <p:cNvPr id="4" name="Textplatzhalter 3">
            <a:extLst>
              <a:ext uri="{FF2B5EF4-FFF2-40B4-BE49-F238E27FC236}">
                <a16:creationId xmlns:a16="http://schemas.microsoft.com/office/drawing/2014/main" id="{D57472A1-322F-4F94-C079-E94FC67B8F0D}"/>
              </a:ext>
            </a:extLst>
          </p:cNvPr>
          <p:cNvSpPr>
            <a:spLocks noGrp="1"/>
          </p:cNvSpPr>
          <p:nvPr>
            <p:ph type="body" sz="quarter" idx="12"/>
          </p:nvPr>
        </p:nvSpPr>
        <p:spPr/>
        <p:txBody>
          <a:bodyPr/>
          <a:lstStyle/>
          <a:p>
            <a:r>
              <a:rPr lang="de-DE" dirty="0"/>
              <a:t>Ergebnisse</a:t>
            </a:r>
          </a:p>
        </p:txBody>
      </p:sp>
    </p:spTree>
    <p:custDataLst>
      <p:tags r:id="rId1"/>
    </p:custDataLst>
    <p:extLst>
      <p:ext uri="{BB962C8B-B14F-4D97-AF65-F5344CB8AC3E}">
        <p14:creationId xmlns:p14="http://schemas.microsoft.com/office/powerpoint/2010/main" val="10419479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Backup-</a:t>
            </a:r>
            <a:r>
              <a:rPr lang="en-US" dirty="0" err="1"/>
              <a:t>Folien</a:t>
            </a:r>
            <a:endParaRPr lang="en-US" dirty="0"/>
          </a:p>
          <a:p>
            <a:r>
              <a:rPr lang="en-US" dirty="0"/>
              <a:t>Studie 1 – Meta </a:t>
            </a:r>
            <a:r>
              <a:rPr lang="en-US" dirty="0" err="1"/>
              <a:t>Analyse</a:t>
            </a:r>
            <a:endParaRPr lang="en-US" dirty="0"/>
          </a:p>
        </p:txBody>
      </p:sp>
    </p:spTree>
    <p:custDataLst>
      <p:tags r:id="rId1"/>
    </p:custDataLst>
    <p:extLst>
      <p:ext uri="{BB962C8B-B14F-4D97-AF65-F5344CB8AC3E}">
        <p14:creationId xmlns:p14="http://schemas.microsoft.com/office/powerpoint/2010/main" val="1924133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A91040A7-9CAE-4062-A5D9-05CE3CE26840}"/>
              </a:ext>
            </a:extLst>
          </p:cNvPr>
          <p:cNvSpPr>
            <a:spLocks noGrp="1"/>
          </p:cNvSpPr>
          <p:nvPr>
            <p:ph type="body" sz="quarter" idx="10"/>
          </p:nvPr>
        </p:nvSpPr>
        <p:spPr/>
        <p:txBody>
          <a:bodyPr/>
          <a:lstStyle/>
          <a:p>
            <a:r>
              <a:rPr lang="de-CH" dirty="0"/>
              <a:t>Meta-</a:t>
            </a:r>
            <a:r>
              <a:rPr lang="de-CH" dirty="0" err="1"/>
              <a:t>analytic</a:t>
            </a:r>
            <a:r>
              <a:rPr lang="de-CH" dirty="0"/>
              <a:t> </a:t>
            </a:r>
            <a:r>
              <a:rPr lang="de-CH" dirty="0" err="1"/>
              <a:t>results</a:t>
            </a:r>
            <a:endParaRPr lang="de-CH" dirty="0"/>
          </a:p>
        </p:txBody>
      </p:sp>
      <p:pic>
        <p:nvPicPr>
          <p:cNvPr id="3" name="Grafik 2" descr="Ein Bild, das Text, Schrift, Screenshot, Zahl enthält.&#10;&#10;KI-generierte Inhalte können fehlerhaft sein.">
            <a:extLst>
              <a:ext uri="{FF2B5EF4-FFF2-40B4-BE49-F238E27FC236}">
                <a16:creationId xmlns:a16="http://schemas.microsoft.com/office/drawing/2014/main" id="{69FC664A-E49A-032F-311C-9CE111D046FB}"/>
              </a:ext>
            </a:extLst>
          </p:cNvPr>
          <p:cNvPicPr>
            <a:picLocks noChangeAspect="1"/>
          </p:cNvPicPr>
          <p:nvPr/>
        </p:nvPicPr>
        <p:blipFill>
          <a:blip r:embed="rId2"/>
          <a:srcRect t="9963"/>
          <a:stretch/>
        </p:blipFill>
        <p:spPr>
          <a:xfrm>
            <a:off x="1959331" y="1473866"/>
            <a:ext cx="7603414" cy="3759296"/>
          </a:xfrm>
          <a:prstGeom prst="rect">
            <a:avLst/>
          </a:prstGeom>
        </p:spPr>
      </p:pic>
    </p:spTree>
    <p:extLst>
      <p:ext uri="{BB962C8B-B14F-4D97-AF65-F5344CB8AC3E}">
        <p14:creationId xmlns:p14="http://schemas.microsoft.com/office/powerpoint/2010/main" val="28774393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740F209F-964C-CDA7-7D56-52F90470F70F}"/>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4F88E423-F658-8768-0229-3C79D6D37F6C}"/>
              </a:ext>
            </a:extLst>
          </p:cNvPr>
          <p:cNvSpPr>
            <a:spLocks noGrp="1"/>
          </p:cNvSpPr>
          <p:nvPr>
            <p:ph type="body" sz="quarter" idx="10"/>
          </p:nvPr>
        </p:nvSpPr>
        <p:spPr/>
        <p:txBody>
          <a:bodyPr/>
          <a:lstStyle/>
          <a:p>
            <a:r>
              <a:rPr lang="de-DE" dirty="0" err="1"/>
              <a:t>Pooled</a:t>
            </a:r>
            <a:r>
              <a:rPr lang="de-DE" dirty="0"/>
              <a:t> meta-</a:t>
            </a:r>
            <a:r>
              <a:rPr lang="de-DE" dirty="0" err="1"/>
              <a:t>analytic</a:t>
            </a:r>
            <a:r>
              <a:rPr lang="de-DE" dirty="0"/>
              <a:t> </a:t>
            </a:r>
            <a:r>
              <a:rPr lang="de-DE" dirty="0" err="1"/>
              <a:t>correlation</a:t>
            </a:r>
            <a:r>
              <a:rPr lang="de-DE" dirty="0"/>
              <a:t> </a:t>
            </a:r>
            <a:r>
              <a:rPr lang="de-DE" dirty="0" err="1"/>
              <a:t>matrix</a:t>
            </a:r>
            <a:endParaRPr lang="de-DE" dirty="0"/>
          </a:p>
        </p:txBody>
      </p:sp>
      <p:pic>
        <p:nvPicPr>
          <p:cNvPr id="5" name="Grafik 4" descr="Ein Bild, das Text, Screenshot, Schrift, Quittung enthält.&#10;&#10;KI-generierte Inhalte können fehlerhaft sein.">
            <a:extLst>
              <a:ext uri="{FF2B5EF4-FFF2-40B4-BE49-F238E27FC236}">
                <a16:creationId xmlns:a16="http://schemas.microsoft.com/office/drawing/2014/main" id="{2696615E-9C13-668E-8499-FCCB92D9E895}"/>
              </a:ext>
            </a:extLst>
          </p:cNvPr>
          <p:cNvPicPr>
            <a:picLocks noChangeAspect="1"/>
          </p:cNvPicPr>
          <p:nvPr/>
        </p:nvPicPr>
        <p:blipFill>
          <a:blip r:embed="rId2"/>
          <a:srcRect t="11201"/>
          <a:stretch/>
        </p:blipFill>
        <p:spPr>
          <a:xfrm>
            <a:off x="2335347" y="1473866"/>
            <a:ext cx="6851382" cy="3902908"/>
          </a:xfrm>
          <a:prstGeom prst="rect">
            <a:avLst/>
          </a:prstGeom>
        </p:spPr>
      </p:pic>
    </p:spTree>
    <p:extLst>
      <p:ext uri="{BB962C8B-B14F-4D97-AF65-F5344CB8AC3E}">
        <p14:creationId xmlns:p14="http://schemas.microsoft.com/office/powerpoint/2010/main" val="35142981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23A99B-C9DB-EA8A-5347-68C87DEFEC0E}"/>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C4D9D5CC-ADC2-3812-3505-3439DED4FC64}"/>
              </a:ext>
            </a:extLst>
          </p:cNvPr>
          <p:cNvSpPr>
            <a:spLocks noGrp="1"/>
          </p:cNvSpPr>
          <p:nvPr>
            <p:ph type="body" sz="quarter" idx="10"/>
          </p:nvPr>
        </p:nvSpPr>
        <p:spPr/>
        <p:txBody>
          <a:bodyPr/>
          <a:lstStyle/>
          <a:p>
            <a:r>
              <a:rPr lang="de-DE" dirty="0"/>
              <a:t>OSMASEM </a:t>
            </a:r>
            <a:r>
              <a:rPr lang="de-DE" dirty="0" err="1"/>
              <a:t>results</a:t>
            </a:r>
            <a:endParaRPr lang="de-DE" dirty="0"/>
          </a:p>
        </p:txBody>
      </p:sp>
      <p:pic>
        <p:nvPicPr>
          <p:cNvPr id="5" name="Grafik 4" descr="Ein Bild, das Text, Screenshot, Schrift, Zahl enthält.&#10;&#10;KI-generierte Inhalte können fehlerhaft sein.">
            <a:extLst>
              <a:ext uri="{FF2B5EF4-FFF2-40B4-BE49-F238E27FC236}">
                <a16:creationId xmlns:a16="http://schemas.microsoft.com/office/drawing/2014/main" id="{E0FF735A-AA82-A6AF-5E05-1F7F3189460D}"/>
              </a:ext>
            </a:extLst>
          </p:cNvPr>
          <p:cNvPicPr>
            <a:picLocks noChangeAspect="1"/>
          </p:cNvPicPr>
          <p:nvPr/>
        </p:nvPicPr>
        <p:blipFill>
          <a:blip r:embed="rId2"/>
          <a:srcRect t="6852" b="16973"/>
          <a:stretch/>
        </p:blipFill>
        <p:spPr>
          <a:xfrm>
            <a:off x="2454986" y="1446471"/>
            <a:ext cx="6612102" cy="4098792"/>
          </a:xfrm>
          <a:prstGeom prst="rect">
            <a:avLst/>
          </a:prstGeom>
        </p:spPr>
      </p:pic>
    </p:spTree>
    <p:extLst>
      <p:ext uri="{BB962C8B-B14F-4D97-AF65-F5344CB8AC3E}">
        <p14:creationId xmlns:p14="http://schemas.microsoft.com/office/powerpoint/2010/main" val="2608523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519B142-36C0-A4DE-337F-981474B5969B}"/>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581DDA51-B261-9C88-C066-D9540F3D4E8C}"/>
              </a:ext>
            </a:extLst>
          </p:cNvPr>
          <p:cNvSpPr>
            <a:spLocks noGrp="1"/>
          </p:cNvSpPr>
          <p:nvPr>
            <p:ph type="body" sz="quarter" idx="10"/>
          </p:nvPr>
        </p:nvSpPr>
        <p:spPr/>
        <p:txBody>
          <a:bodyPr/>
          <a:lstStyle/>
          <a:p>
            <a:r>
              <a:rPr lang="de-DE" dirty="0"/>
              <a:t>OSMASEM – Moderation </a:t>
            </a:r>
            <a:r>
              <a:rPr lang="de-DE" dirty="0" err="1"/>
              <a:t>analysis</a:t>
            </a:r>
            <a:endParaRPr lang="de-DE" dirty="0"/>
          </a:p>
        </p:txBody>
      </p:sp>
      <p:pic>
        <p:nvPicPr>
          <p:cNvPr id="5" name="Grafik 4" descr="Ein Bild, das Text, Schrift, Screenshot, Karte Menü enthält.&#10;&#10;KI-generierte Inhalte können fehlerhaft sein.">
            <a:extLst>
              <a:ext uri="{FF2B5EF4-FFF2-40B4-BE49-F238E27FC236}">
                <a16:creationId xmlns:a16="http://schemas.microsoft.com/office/drawing/2014/main" id="{D686110F-37A3-DAFF-F977-2B0EC8AD36C9}"/>
              </a:ext>
            </a:extLst>
          </p:cNvPr>
          <p:cNvPicPr>
            <a:picLocks noChangeAspect="1"/>
          </p:cNvPicPr>
          <p:nvPr/>
        </p:nvPicPr>
        <p:blipFill>
          <a:blip r:embed="rId2"/>
          <a:srcRect t="4570" b="24886"/>
          <a:stretch/>
        </p:blipFill>
        <p:spPr>
          <a:xfrm>
            <a:off x="3167063" y="1175972"/>
            <a:ext cx="5187950" cy="4574760"/>
          </a:xfrm>
          <a:prstGeom prst="rect">
            <a:avLst/>
          </a:prstGeom>
        </p:spPr>
      </p:pic>
    </p:spTree>
    <p:extLst>
      <p:ext uri="{BB962C8B-B14F-4D97-AF65-F5344CB8AC3E}">
        <p14:creationId xmlns:p14="http://schemas.microsoft.com/office/powerpoint/2010/main" val="14376570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5D0010DE-D2CE-D29F-E464-18E56BA8C9A6}"/>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3E2B30AA-BB0D-53C3-B1C0-B330B7C9591C}"/>
              </a:ext>
            </a:extLst>
          </p:cNvPr>
          <p:cNvSpPr>
            <a:spLocks noGrp="1"/>
          </p:cNvSpPr>
          <p:nvPr>
            <p:ph type="body" sz="quarter" idx="10"/>
          </p:nvPr>
        </p:nvSpPr>
        <p:spPr/>
        <p:txBody>
          <a:bodyPr/>
          <a:lstStyle/>
          <a:p>
            <a:r>
              <a:rPr lang="de-DE" dirty="0"/>
              <a:t>Post-hoc </a:t>
            </a:r>
            <a:r>
              <a:rPr lang="de-DE" dirty="0" err="1"/>
              <a:t>moderation</a:t>
            </a:r>
            <a:r>
              <a:rPr lang="de-DE" dirty="0"/>
              <a:t> </a:t>
            </a:r>
            <a:r>
              <a:rPr lang="de-DE" dirty="0" err="1"/>
              <a:t>analysis</a:t>
            </a:r>
            <a:endParaRPr lang="de-DE" dirty="0"/>
          </a:p>
        </p:txBody>
      </p:sp>
      <p:pic>
        <p:nvPicPr>
          <p:cNvPr id="5" name="Grafik 4" descr="Ein Bild, das Text, Karte Menü, Screenshot, Dokument enthält.&#10;&#10;KI-generierte Inhalte können fehlerhaft sein.">
            <a:extLst>
              <a:ext uri="{FF2B5EF4-FFF2-40B4-BE49-F238E27FC236}">
                <a16:creationId xmlns:a16="http://schemas.microsoft.com/office/drawing/2014/main" id="{3924798F-2EFE-943B-0FC6-73EE2730A286}"/>
              </a:ext>
            </a:extLst>
          </p:cNvPr>
          <p:cNvPicPr>
            <a:picLocks noChangeAspect="1"/>
          </p:cNvPicPr>
          <p:nvPr/>
        </p:nvPicPr>
        <p:blipFill>
          <a:blip r:embed="rId2"/>
          <a:srcRect t="5211" b="13684"/>
          <a:stretch/>
        </p:blipFill>
        <p:spPr>
          <a:xfrm>
            <a:off x="3099555" y="1175971"/>
            <a:ext cx="5322964" cy="4694047"/>
          </a:xfrm>
          <a:prstGeom prst="rect">
            <a:avLst/>
          </a:prstGeom>
        </p:spPr>
      </p:pic>
    </p:spTree>
    <p:extLst>
      <p:ext uri="{BB962C8B-B14F-4D97-AF65-F5344CB8AC3E}">
        <p14:creationId xmlns:p14="http://schemas.microsoft.com/office/powerpoint/2010/main" val="12341187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021BE42D-82D0-17C3-5F04-BD5B8F8D9CED}"/>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6CC07F5E-E2F0-EDA0-91E6-418B44D42C0E}"/>
              </a:ext>
            </a:extLst>
          </p:cNvPr>
          <p:cNvSpPr>
            <a:spLocks noGrp="1"/>
          </p:cNvSpPr>
          <p:nvPr>
            <p:ph type="body" sz="quarter" idx="10"/>
          </p:nvPr>
        </p:nvSpPr>
        <p:spPr/>
        <p:txBody>
          <a:bodyPr/>
          <a:lstStyle/>
          <a:p>
            <a:r>
              <a:rPr lang="de-DE" dirty="0"/>
              <a:t>Post-hoc </a:t>
            </a:r>
            <a:r>
              <a:rPr lang="de-DE" dirty="0" err="1"/>
              <a:t>moderation</a:t>
            </a:r>
            <a:r>
              <a:rPr lang="de-DE" dirty="0"/>
              <a:t> </a:t>
            </a:r>
            <a:r>
              <a:rPr lang="de-DE" dirty="0" err="1"/>
              <a:t>analysis</a:t>
            </a:r>
            <a:r>
              <a:rPr lang="de-DE" dirty="0"/>
              <a:t> – CEO Power</a:t>
            </a:r>
          </a:p>
        </p:txBody>
      </p:sp>
      <p:pic>
        <p:nvPicPr>
          <p:cNvPr id="5" name="Grafik 4" descr="Ein Bild, das Text, Karte Menü, Screenshot, Schrift enthält.&#10;&#10;KI-generierte Inhalte können fehlerhaft sein.">
            <a:extLst>
              <a:ext uri="{FF2B5EF4-FFF2-40B4-BE49-F238E27FC236}">
                <a16:creationId xmlns:a16="http://schemas.microsoft.com/office/drawing/2014/main" id="{5119B897-5887-BB95-E214-4B6F1AA2DCA1}"/>
              </a:ext>
            </a:extLst>
          </p:cNvPr>
          <p:cNvPicPr>
            <a:picLocks noChangeAspect="1"/>
          </p:cNvPicPr>
          <p:nvPr/>
        </p:nvPicPr>
        <p:blipFill>
          <a:blip r:embed="rId2"/>
          <a:srcRect t="5583" b="13553"/>
          <a:stretch/>
        </p:blipFill>
        <p:spPr>
          <a:xfrm>
            <a:off x="3051132" y="1175972"/>
            <a:ext cx="5419811" cy="4688543"/>
          </a:xfrm>
          <a:prstGeom prst="rect">
            <a:avLst/>
          </a:prstGeom>
        </p:spPr>
      </p:pic>
    </p:spTree>
    <p:extLst>
      <p:ext uri="{BB962C8B-B14F-4D97-AF65-F5344CB8AC3E}">
        <p14:creationId xmlns:p14="http://schemas.microsoft.com/office/powerpoint/2010/main" val="41983219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15626-4801-4595-B975-41E184B05BFB}"/>
            </a:ext>
          </a:extLst>
        </p:cNvPr>
        <p:cNvGrpSpPr/>
        <p:nvPr/>
      </p:nvGrpSpPr>
      <p:grpSpPr>
        <a:xfrm>
          <a:off x="0" y="0"/>
          <a:ext cx="0" cy="0"/>
          <a:chOff x="0" y="0"/>
          <a:chExt cx="0" cy="0"/>
        </a:xfrm>
      </p:grpSpPr>
      <p:sp>
        <p:nvSpPr>
          <p:cNvPr id="6" name="Textplatzhalter 5">
            <a:extLst>
              <a:ext uri="{FF2B5EF4-FFF2-40B4-BE49-F238E27FC236}">
                <a16:creationId xmlns:a16="http://schemas.microsoft.com/office/drawing/2014/main" id="{0805E375-B1C8-2D9C-362E-28877F5502E7}"/>
              </a:ext>
            </a:extLst>
          </p:cNvPr>
          <p:cNvSpPr>
            <a:spLocks noGrp="1"/>
          </p:cNvSpPr>
          <p:nvPr>
            <p:ph type="body" sz="quarter" idx="12"/>
          </p:nvPr>
        </p:nvSpPr>
        <p:spPr/>
        <p:txBody>
          <a:bodyPr/>
          <a:lstStyle/>
          <a:p>
            <a:r>
              <a:rPr lang="en-US" dirty="0"/>
              <a:t>Backup-</a:t>
            </a:r>
            <a:r>
              <a:rPr lang="en-US" dirty="0" err="1"/>
              <a:t>Folien</a:t>
            </a:r>
            <a:endParaRPr lang="en-US" dirty="0"/>
          </a:p>
          <a:p>
            <a:r>
              <a:rPr lang="en-US" dirty="0"/>
              <a:t>Studie 2</a:t>
            </a:r>
          </a:p>
        </p:txBody>
      </p:sp>
    </p:spTree>
    <p:custDataLst>
      <p:tags r:id="rId1"/>
    </p:custDataLst>
    <p:extLst>
      <p:ext uri="{BB962C8B-B14F-4D97-AF65-F5344CB8AC3E}">
        <p14:creationId xmlns:p14="http://schemas.microsoft.com/office/powerpoint/2010/main" val="66223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A36ED-CD6E-B111-E345-0A8987A50BFC}"/>
            </a:ext>
          </a:extLst>
        </p:cNvPr>
        <p:cNvGrpSpPr/>
        <p:nvPr/>
      </p:nvGrpSpPr>
      <p:grpSpPr>
        <a:xfrm>
          <a:off x="0" y="0"/>
          <a:ext cx="0" cy="0"/>
          <a:chOff x="0" y="0"/>
          <a:chExt cx="0" cy="0"/>
        </a:xfrm>
      </p:grpSpPr>
      <p:graphicFrame>
        <p:nvGraphicFramePr>
          <p:cNvPr id="16" name="think-cell data - do not delete" hidden="1">
            <a:extLst>
              <a:ext uri="{FF2B5EF4-FFF2-40B4-BE49-F238E27FC236}">
                <a16:creationId xmlns:a16="http://schemas.microsoft.com/office/drawing/2014/main" id="{7E52433E-B93B-E0FC-747B-9427C79ED8F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16" name="think-cell data - do not delete" hidden="1">
                        <a:extLst>
                          <a:ext uri="{FF2B5EF4-FFF2-40B4-BE49-F238E27FC236}">
                            <a16:creationId xmlns:a16="http://schemas.microsoft.com/office/drawing/2014/main" id="{93008DCB-0B93-4EB0-8D7A-B79583CC0A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FD033F1F-F9C1-F69B-F16F-FBE5A0551990}"/>
              </a:ext>
            </a:extLst>
          </p:cNvPr>
          <p:cNvSpPr>
            <a:spLocks noGrp="1"/>
          </p:cNvSpPr>
          <p:nvPr>
            <p:ph type="ftr" sz="quarter" idx="3"/>
          </p:nvPr>
        </p:nvSpPr>
        <p:spPr/>
        <p:txBody>
          <a:bodyPr/>
          <a:lstStyle/>
          <a:p>
            <a:r>
              <a:rPr lang="de-DE" dirty="0"/>
              <a:t>Artikel 1: Corporate Networks</a:t>
            </a:r>
          </a:p>
        </p:txBody>
      </p:sp>
      <p:sp>
        <p:nvSpPr>
          <p:cNvPr id="3" name="Textplatzhalter 2">
            <a:extLst>
              <a:ext uri="{FF2B5EF4-FFF2-40B4-BE49-F238E27FC236}">
                <a16:creationId xmlns:a16="http://schemas.microsoft.com/office/drawing/2014/main" id="{91F5528E-14F8-22F9-0804-A30B46AD312C}"/>
              </a:ext>
            </a:extLst>
          </p:cNvPr>
          <p:cNvSpPr>
            <a:spLocks noGrp="1"/>
          </p:cNvSpPr>
          <p:nvPr>
            <p:ph type="body" sz="quarter" idx="10"/>
          </p:nvPr>
        </p:nvSpPr>
        <p:spPr/>
        <p:txBody>
          <a:bodyPr/>
          <a:lstStyle/>
          <a:p>
            <a:r>
              <a:rPr lang="de-DE" dirty="0">
                <a:solidFill>
                  <a:schemeClr val="tx1"/>
                </a:solidFill>
              </a:rPr>
              <a:t>Welchen Einfluss haben Organisationale Netzwerke auf den Unternehmenserfolg? –Netzwerkperspektive</a:t>
            </a:r>
          </a:p>
        </p:txBody>
      </p:sp>
      <p:sp>
        <p:nvSpPr>
          <p:cNvPr id="97" name="Rechteck 96">
            <a:extLst>
              <a:ext uri="{FF2B5EF4-FFF2-40B4-BE49-F238E27FC236}">
                <a16:creationId xmlns:a16="http://schemas.microsoft.com/office/drawing/2014/main" id="{BE9F6C1C-A0A8-A445-C65D-FC5FD62B918C}"/>
              </a:ext>
            </a:extLst>
          </p:cNvPr>
          <p:cNvSpPr/>
          <p:nvPr/>
        </p:nvSpPr>
        <p:spPr>
          <a:xfrm>
            <a:off x="1409677" y="1648175"/>
            <a:ext cx="1688283" cy="276999"/>
          </a:xfrm>
          <a:prstGeom prst="rect">
            <a:avLst/>
          </a:prstGeom>
        </p:spPr>
        <p:txBody>
          <a:bodyPr wrap="none">
            <a:spAutoFit/>
          </a:bodyPr>
          <a:lstStyle/>
          <a:p>
            <a:pPr algn="ctr"/>
            <a:r>
              <a:rPr lang="de-DE" sz="1200" b="1" dirty="0">
                <a:solidFill>
                  <a:schemeClr val="accent1"/>
                </a:solidFill>
              </a:rPr>
              <a:t>Unternehmenserfolg</a:t>
            </a:r>
          </a:p>
        </p:txBody>
      </p:sp>
      <p:sp>
        <p:nvSpPr>
          <p:cNvPr id="80" name="Rechteck 79">
            <a:extLst>
              <a:ext uri="{FF2B5EF4-FFF2-40B4-BE49-F238E27FC236}">
                <a16:creationId xmlns:a16="http://schemas.microsoft.com/office/drawing/2014/main" id="{D0B17058-2022-403E-E2E2-107E6B455A2B}"/>
              </a:ext>
            </a:extLst>
          </p:cNvPr>
          <p:cNvSpPr/>
          <p:nvPr/>
        </p:nvSpPr>
        <p:spPr>
          <a:xfrm>
            <a:off x="1383206" y="1845645"/>
            <a:ext cx="1744388" cy="276999"/>
          </a:xfrm>
          <a:prstGeom prst="rect">
            <a:avLst/>
          </a:prstGeom>
        </p:spPr>
        <p:txBody>
          <a:bodyPr wrap="none">
            <a:spAutoFit/>
          </a:bodyPr>
          <a:lstStyle/>
          <a:p>
            <a:r>
              <a:rPr lang="de-DE" sz="1200" dirty="0">
                <a:solidFill>
                  <a:schemeClr val="bg2"/>
                </a:solidFill>
              </a:rPr>
              <a:t>Corporate </a:t>
            </a:r>
            <a:r>
              <a:rPr lang="de-DE" sz="1200" dirty="0" err="1">
                <a:solidFill>
                  <a:schemeClr val="bg2"/>
                </a:solidFill>
              </a:rPr>
              <a:t>Governance</a:t>
            </a:r>
            <a:endParaRPr lang="de-DE" sz="1200" dirty="0">
              <a:solidFill>
                <a:schemeClr val="bg2"/>
              </a:solidFill>
            </a:endParaRPr>
          </a:p>
        </p:txBody>
      </p:sp>
      <p:sp>
        <p:nvSpPr>
          <p:cNvPr id="98" name="Rechteck 97">
            <a:extLst>
              <a:ext uri="{FF2B5EF4-FFF2-40B4-BE49-F238E27FC236}">
                <a16:creationId xmlns:a16="http://schemas.microsoft.com/office/drawing/2014/main" id="{CB7AFBCB-8D30-4276-64E9-73ECB1A8872A}"/>
              </a:ext>
            </a:extLst>
          </p:cNvPr>
          <p:cNvSpPr/>
          <p:nvPr/>
        </p:nvSpPr>
        <p:spPr>
          <a:xfrm>
            <a:off x="711191" y="1308636"/>
            <a:ext cx="3085254" cy="369332"/>
          </a:xfrm>
          <a:prstGeom prst="rect">
            <a:avLst/>
          </a:prstGeom>
          <a:solidFill>
            <a:schemeClr val="bg1"/>
          </a:solidFill>
        </p:spPr>
        <p:txBody>
          <a:bodyPr wrap="square">
            <a:spAutoFit/>
          </a:bodyPr>
          <a:lstStyle/>
          <a:p>
            <a:pPr algn="ctr"/>
            <a:r>
              <a:rPr lang="de-DE" b="1" dirty="0"/>
              <a:t>Artikel 1</a:t>
            </a:r>
          </a:p>
        </p:txBody>
      </p:sp>
      <p:sp>
        <p:nvSpPr>
          <p:cNvPr id="96" name="Rechteck 95">
            <a:extLst>
              <a:ext uri="{FF2B5EF4-FFF2-40B4-BE49-F238E27FC236}">
                <a16:creationId xmlns:a16="http://schemas.microsoft.com/office/drawing/2014/main" id="{8E07E6A6-6CF8-41FD-C864-AA9085EA92CE}"/>
              </a:ext>
            </a:extLst>
          </p:cNvPr>
          <p:cNvSpPr/>
          <p:nvPr/>
        </p:nvSpPr>
        <p:spPr>
          <a:xfrm>
            <a:off x="4146547" y="1648175"/>
            <a:ext cx="3226717" cy="276999"/>
          </a:xfrm>
          <a:prstGeom prst="rect">
            <a:avLst/>
          </a:prstGeom>
        </p:spPr>
        <p:txBody>
          <a:bodyPr wrap="none">
            <a:spAutoFit/>
          </a:bodyPr>
          <a:lstStyle/>
          <a:p>
            <a:pPr algn="ctr"/>
            <a:r>
              <a:rPr lang="de-DE" sz="1200" b="1" dirty="0">
                <a:solidFill>
                  <a:schemeClr val="accent3"/>
                </a:solidFill>
              </a:rPr>
              <a:t>Kooperation und Wettbewerb in Allianzen</a:t>
            </a:r>
          </a:p>
        </p:txBody>
      </p:sp>
      <p:sp>
        <p:nvSpPr>
          <p:cNvPr id="79" name="Rechteck 78">
            <a:extLst>
              <a:ext uri="{FF2B5EF4-FFF2-40B4-BE49-F238E27FC236}">
                <a16:creationId xmlns:a16="http://schemas.microsoft.com/office/drawing/2014/main" id="{6E8A2D3C-38D9-B2E8-DBBB-E056B32E5BF7}"/>
              </a:ext>
            </a:extLst>
          </p:cNvPr>
          <p:cNvSpPr/>
          <p:nvPr/>
        </p:nvSpPr>
        <p:spPr>
          <a:xfrm>
            <a:off x="5041028" y="1845645"/>
            <a:ext cx="1437766" cy="276999"/>
          </a:xfrm>
          <a:prstGeom prst="rect">
            <a:avLst/>
          </a:prstGeom>
        </p:spPr>
        <p:txBody>
          <a:bodyPr wrap="none">
            <a:spAutoFit/>
          </a:bodyPr>
          <a:lstStyle/>
          <a:p>
            <a:pPr algn="ctr"/>
            <a:r>
              <a:rPr lang="de-DE" sz="1200" dirty="0">
                <a:solidFill>
                  <a:schemeClr val="bg2"/>
                </a:solidFill>
              </a:rPr>
              <a:t>Strategic </a:t>
            </a:r>
            <a:r>
              <a:rPr lang="de-DE" sz="1200" dirty="0" err="1">
                <a:solidFill>
                  <a:schemeClr val="bg2"/>
                </a:solidFill>
              </a:rPr>
              <a:t>Alliances</a:t>
            </a:r>
            <a:endParaRPr lang="de-DE" sz="1200" dirty="0">
              <a:solidFill>
                <a:schemeClr val="bg2"/>
              </a:solidFill>
            </a:endParaRPr>
          </a:p>
        </p:txBody>
      </p:sp>
      <p:sp>
        <p:nvSpPr>
          <p:cNvPr id="93" name="Rechteck 92">
            <a:extLst>
              <a:ext uri="{FF2B5EF4-FFF2-40B4-BE49-F238E27FC236}">
                <a16:creationId xmlns:a16="http://schemas.microsoft.com/office/drawing/2014/main" id="{AA6D6382-89D4-44C5-5F18-1DEC4B4BE84C}"/>
              </a:ext>
            </a:extLst>
          </p:cNvPr>
          <p:cNvSpPr/>
          <p:nvPr/>
        </p:nvSpPr>
        <p:spPr>
          <a:xfrm>
            <a:off x="5212319" y="1308636"/>
            <a:ext cx="1095173" cy="369332"/>
          </a:xfrm>
          <a:prstGeom prst="rect">
            <a:avLst/>
          </a:prstGeom>
        </p:spPr>
        <p:txBody>
          <a:bodyPr wrap="none">
            <a:spAutoFit/>
          </a:bodyPr>
          <a:lstStyle/>
          <a:p>
            <a:pPr algn="ctr"/>
            <a:r>
              <a:rPr lang="de-DE" b="1" dirty="0"/>
              <a:t>Artikel 2</a:t>
            </a:r>
          </a:p>
        </p:txBody>
      </p:sp>
      <p:sp>
        <p:nvSpPr>
          <p:cNvPr id="49" name="Rechteck 48">
            <a:extLst>
              <a:ext uri="{FF2B5EF4-FFF2-40B4-BE49-F238E27FC236}">
                <a16:creationId xmlns:a16="http://schemas.microsoft.com/office/drawing/2014/main" id="{16E8AEE7-0AD4-4959-BAC6-D3E895101E22}"/>
              </a:ext>
            </a:extLst>
          </p:cNvPr>
          <p:cNvSpPr/>
          <p:nvPr/>
        </p:nvSpPr>
        <p:spPr>
          <a:xfrm>
            <a:off x="1334336" y="4648562"/>
            <a:ext cx="1838965" cy="276999"/>
          </a:xfrm>
          <a:prstGeom prst="rect">
            <a:avLst/>
          </a:prstGeom>
        </p:spPr>
        <p:txBody>
          <a:bodyPr wrap="none">
            <a:spAutoFit/>
          </a:bodyPr>
          <a:lstStyle/>
          <a:p>
            <a:pPr algn="ctr"/>
            <a:r>
              <a:rPr lang="de-DE" sz="1200" dirty="0"/>
              <a:t>Egozentriertes Netzwerk</a:t>
            </a:r>
          </a:p>
        </p:txBody>
      </p:sp>
      <p:sp>
        <p:nvSpPr>
          <p:cNvPr id="47" name="Rechteck 46">
            <a:extLst>
              <a:ext uri="{FF2B5EF4-FFF2-40B4-BE49-F238E27FC236}">
                <a16:creationId xmlns:a16="http://schemas.microsoft.com/office/drawing/2014/main" id="{06191970-8FFF-0DEF-D951-B125859C4641}"/>
              </a:ext>
            </a:extLst>
          </p:cNvPr>
          <p:cNvSpPr/>
          <p:nvPr/>
        </p:nvSpPr>
        <p:spPr>
          <a:xfrm>
            <a:off x="4931322" y="4648562"/>
            <a:ext cx="1659430" cy="276999"/>
          </a:xfrm>
          <a:prstGeom prst="rect">
            <a:avLst/>
          </a:prstGeom>
        </p:spPr>
        <p:txBody>
          <a:bodyPr wrap="none">
            <a:spAutoFit/>
          </a:bodyPr>
          <a:lstStyle/>
          <a:p>
            <a:pPr algn="ctr"/>
            <a:r>
              <a:rPr lang="de-DE" sz="1200" dirty="0"/>
              <a:t>Dyadisches Netzwerk</a:t>
            </a:r>
          </a:p>
        </p:txBody>
      </p:sp>
      <p:sp>
        <p:nvSpPr>
          <p:cNvPr id="56" name="Rechteck 55">
            <a:extLst>
              <a:ext uri="{FF2B5EF4-FFF2-40B4-BE49-F238E27FC236}">
                <a16:creationId xmlns:a16="http://schemas.microsoft.com/office/drawing/2014/main" id="{375E7A93-FEDE-72E6-FD9D-F405971619A6}"/>
              </a:ext>
            </a:extLst>
          </p:cNvPr>
          <p:cNvSpPr/>
          <p:nvPr/>
        </p:nvSpPr>
        <p:spPr>
          <a:xfrm>
            <a:off x="8328414" y="4648562"/>
            <a:ext cx="1659429" cy="276999"/>
          </a:xfrm>
          <a:prstGeom prst="rect">
            <a:avLst/>
          </a:prstGeom>
        </p:spPr>
        <p:txBody>
          <a:bodyPr wrap="none">
            <a:spAutoFit/>
          </a:bodyPr>
          <a:lstStyle/>
          <a:p>
            <a:pPr algn="ctr"/>
            <a:r>
              <a:rPr lang="de-DE" sz="1200" dirty="0"/>
              <a:t>Dyadisches Netzwerk</a:t>
            </a:r>
          </a:p>
        </p:txBody>
      </p:sp>
      <p:sp>
        <p:nvSpPr>
          <p:cNvPr id="50" name="Rechteck 49">
            <a:extLst>
              <a:ext uri="{FF2B5EF4-FFF2-40B4-BE49-F238E27FC236}">
                <a16:creationId xmlns:a16="http://schemas.microsoft.com/office/drawing/2014/main" id="{59045747-756F-C5D0-27A0-A05B28D803D4}"/>
              </a:ext>
            </a:extLst>
          </p:cNvPr>
          <p:cNvSpPr/>
          <p:nvPr/>
        </p:nvSpPr>
        <p:spPr>
          <a:xfrm>
            <a:off x="1455587" y="5021891"/>
            <a:ext cx="1596463" cy="276999"/>
          </a:xfrm>
          <a:prstGeom prst="rect">
            <a:avLst/>
          </a:prstGeom>
        </p:spPr>
        <p:txBody>
          <a:bodyPr wrap="none">
            <a:spAutoFit/>
          </a:bodyPr>
          <a:lstStyle/>
          <a:p>
            <a:pPr algn="ctr"/>
            <a:r>
              <a:rPr lang="de-DE" sz="1200" dirty="0" err="1"/>
              <a:t>Uniplexe</a:t>
            </a:r>
            <a:r>
              <a:rPr lang="de-DE" sz="1200" dirty="0"/>
              <a:t> Verbindung</a:t>
            </a:r>
          </a:p>
        </p:txBody>
      </p:sp>
      <p:sp>
        <p:nvSpPr>
          <p:cNvPr id="51" name="Rechteck 50">
            <a:extLst>
              <a:ext uri="{FF2B5EF4-FFF2-40B4-BE49-F238E27FC236}">
                <a16:creationId xmlns:a16="http://schemas.microsoft.com/office/drawing/2014/main" id="{14542DCA-1E4E-52F6-20D7-31D4A68AA807}"/>
              </a:ext>
            </a:extLst>
          </p:cNvPr>
          <p:cNvSpPr/>
          <p:nvPr/>
        </p:nvSpPr>
        <p:spPr>
          <a:xfrm>
            <a:off x="4915517" y="5021891"/>
            <a:ext cx="1691040" cy="276999"/>
          </a:xfrm>
          <a:prstGeom prst="rect">
            <a:avLst/>
          </a:prstGeom>
        </p:spPr>
        <p:txBody>
          <a:bodyPr wrap="none">
            <a:spAutoFit/>
          </a:bodyPr>
          <a:lstStyle/>
          <a:p>
            <a:pPr algn="ctr"/>
            <a:r>
              <a:rPr lang="de-DE" sz="1200" dirty="0"/>
              <a:t>Multiplexe Verbindung</a:t>
            </a:r>
          </a:p>
        </p:txBody>
      </p:sp>
      <p:sp>
        <p:nvSpPr>
          <p:cNvPr id="57" name="Rechteck 56">
            <a:extLst>
              <a:ext uri="{FF2B5EF4-FFF2-40B4-BE49-F238E27FC236}">
                <a16:creationId xmlns:a16="http://schemas.microsoft.com/office/drawing/2014/main" id="{BCF4D18A-86C8-B699-9DA9-913BF6A91B03}"/>
              </a:ext>
            </a:extLst>
          </p:cNvPr>
          <p:cNvSpPr/>
          <p:nvPr/>
        </p:nvSpPr>
        <p:spPr>
          <a:xfrm>
            <a:off x="8312608" y="5021891"/>
            <a:ext cx="1691040" cy="276999"/>
          </a:xfrm>
          <a:prstGeom prst="rect">
            <a:avLst/>
          </a:prstGeom>
        </p:spPr>
        <p:txBody>
          <a:bodyPr wrap="none">
            <a:spAutoFit/>
          </a:bodyPr>
          <a:lstStyle/>
          <a:p>
            <a:pPr algn="ctr"/>
            <a:r>
              <a:rPr lang="de-DE" sz="1200" dirty="0"/>
              <a:t>Multiplexe Verbindung</a:t>
            </a:r>
          </a:p>
        </p:txBody>
      </p:sp>
      <p:sp>
        <p:nvSpPr>
          <p:cNvPr id="54" name="Rechteck 53">
            <a:extLst>
              <a:ext uri="{FF2B5EF4-FFF2-40B4-BE49-F238E27FC236}">
                <a16:creationId xmlns:a16="http://schemas.microsoft.com/office/drawing/2014/main" id="{862E1136-2EC8-39EC-0564-D11344CF15D1}"/>
              </a:ext>
            </a:extLst>
          </p:cNvPr>
          <p:cNvSpPr/>
          <p:nvPr/>
        </p:nvSpPr>
        <p:spPr>
          <a:xfrm>
            <a:off x="1079458" y="4275233"/>
            <a:ext cx="2348720" cy="276999"/>
          </a:xfrm>
          <a:prstGeom prst="rect">
            <a:avLst/>
          </a:prstGeom>
        </p:spPr>
        <p:txBody>
          <a:bodyPr wrap="none">
            <a:spAutoFit/>
          </a:bodyPr>
          <a:lstStyle/>
          <a:p>
            <a:pPr algn="ctr"/>
            <a:r>
              <a:rPr lang="de-DE" sz="1200" dirty="0"/>
              <a:t>Inter-organisationale Netzwerke</a:t>
            </a:r>
          </a:p>
        </p:txBody>
      </p:sp>
      <p:sp>
        <p:nvSpPr>
          <p:cNvPr id="53" name="Rechteck 52">
            <a:extLst>
              <a:ext uri="{FF2B5EF4-FFF2-40B4-BE49-F238E27FC236}">
                <a16:creationId xmlns:a16="http://schemas.microsoft.com/office/drawing/2014/main" id="{36DF5EDB-5A7D-2816-22EB-D21FD827D61E}"/>
              </a:ext>
            </a:extLst>
          </p:cNvPr>
          <p:cNvSpPr/>
          <p:nvPr/>
        </p:nvSpPr>
        <p:spPr>
          <a:xfrm>
            <a:off x="4586677" y="4275233"/>
            <a:ext cx="2348720" cy="276999"/>
          </a:xfrm>
          <a:prstGeom prst="rect">
            <a:avLst/>
          </a:prstGeom>
        </p:spPr>
        <p:txBody>
          <a:bodyPr wrap="none">
            <a:spAutoFit/>
          </a:bodyPr>
          <a:lstStyle/>
          <a:p>
            <a:pPr algn="ctr"/>
            <a:r>
              <a:rPr lang="de-DE" sz="1200" dirty="0"/>
              <a:t>Inter-organisationale Netzwerke</a:t>
            </a:r>
          </a:p>
        </p:txBody>
      </p:sp>
      <p:sp>
        <p:nvSpPr>
          <p:cNvPr id="58" name="Rechteck 57">
            <a:extLst>
              <a:ext uri="{FF2B5EF4-FFF2-40B4-BE49-F238E27FC236}">
                <a16:creationId xmlns:a16="http://schemas.microsoft.com/office/drawing/2014/main" id="{74A307A6-B334-3D66-FB56-E072AD888911}"/>
              </a:ext>
            </a:extLst>
          </p:cNvPr>
          <p:cNvSpPr/>
          <p:nvPr/>
        </p:nvSpPr>
        <p:spPr>
          <a:xfrm>
            <a:off x="7983768" y="4275233"/>
            <a:ext cx="2348720" cy="276999"/>
          </a:xfrm>
          <a:prstGeom prst="rect">
            <a:avLst/>
          </a:prstGeom>
        </p:spPr>
        <p:txBody>
          <a:bodyPr wrap="none">
            <a:spAutoFit/>
          </a:bodyPr>
          <a:lstStyle/>
          <a:p>
            <a:pPr algn="ctr"/>
            <a:r>
              <a:rPr lang="de-DE" sz="1200" dirty="0"/>
              <a:t>Intra-organisationale Netzwerke</a:t>
            </a:r>
          </a:p>
        </p:txBody>
      </p:sp>
      <p:sp>
        <p:nvSpPr>
          <p:cNvPr id="60" name="Rechteck 59">
            <a:extLst>
              <a:ext uri="{FF2B5EF4-FFF2-40B4-BE49-F238E27FC236}">
                <a16:creationId xmlns:a16="http://schemas.microsoft.com/office/drawing/2014/main" id="{29AEE942-ED41-4EF8-859E-0703784BF05F}"/>
              </a:ext>
            </a:extLst>
          </p:cNvPr>
          <p:cNvSpPr/>
          <p:nvPr/>
        </p:nvSpPr>
        <p:spPr>
          <a:xfrm>
            <a:off x="8067124" y="1648175"/>
            <a:ext cx="2182008" cy="276999"/>
          </a:xfrm>
          <a:prstGeom prst="rect">
            <a:avLst/>
          </a:prstGeom>
        </p:spPr>
        <p:txBody>
          <a:bodyPr wrap="none">
            <a:spAutoFit/>
          </a:bodyPr>
          <a:lstStyle/>
          <a:p>
            <a:pPr algn="ctr"/>
            <a:r>
              <a:rPr lang="de-DE" sz="1200" b="1" dirty="0">
                <a:solidFill>
                  <a:schemeClr val="accent5"/>
                </a:solidFill>
              </a:rPr>
              <a:t>M&amp;A-Erfolg und Innovation</a:t>
            </a:r>
          </a:p>
        </p:txBody>
      </p:sp>
      <p:sp>
        <p:nvSpPr>
          <p:cNvPr id="81" name="Rechteck 80">
            <a:extLst>
              <a:ext uri="{FF2B5EF4-FFF2-40B4-BE49-F238E27FC236}">
                <a16:creationId xmlns:a16="http://schemas.microsoft.com/office/drawing/2014/main" id="{324C5EF3-9C0C-C0A6-A209-C3371BEFCC56}"/>
              </a:ext>
            </a:extLst>
          </p:cNvPr>
          <p:cNvSpPr/>
          <p:nvPr/>
        </p:nvSpPr>
        <p:spPr>
          <a:xfrm>
            <a:off x="8285359" y="1845645"/>
            <a:ext cx="1745542" cy="276999"/>
          </a:xfrm>
          <a:prstGeom prst="rect">
            <a:avLst/>
          </a:prstGeom>
        </p:spPr>
        <p:txBody>
          <a:bodyPr wrap="none">
            <a:spAutoFit/>
          </a:bodyPr>
          <a:lstStyle/>
          <a:p>
            <a:pPr algn="ctr"/>
            <a:r>
              <a:rPr lang="de-DE" sz="1200" dirty="0">
                <a:solidFill>
                  <a:schemeClr val="bg2"/>
                </a:solidFill>
              </a:rPr>
              <a:t>Mergers &amp; Acquisitions</a:t>
            </a:r>
          </a:p>
        </p:txBody>
      </p:sp>
      <p:grpSp>
        <p:nvGrpSpPr>
          <p:cNvPr id="99" name="Gruppieren 98">
            <a:extLst>
              <a:ext uri="{FF2B5EF4-FFF2-40B4-BE49-F238E27FC236}">
                <a16:creationId xmlns:a16="http://schemas.microsoft.com/office/drawing/2014/main" id="{0056DBB8-A9A0-B2F1-D3D1-9D86958624D1}"/>
              </a:ext>
            </a:extLst>
          </p:cNvPr>
          <p:cNvGrpSpPr/>
          <p:nvPr/>
        </p:nvGrpSpPr>
        <p:grpSpPr>
          <a:xfrm>
            <a:off x="1227337" y="2214384"/>
            <a:ext cx="2052962" cy="2054540"/>
            <a:chOff x="1337196" y="2252681"/>
            <a:chExt cx="2052962" cy="2054540"/>
          </a:xfrm>
        </p:grpSpPr>
        <p:sp>
          <p:nvSpPr>
            <p:cNvPr id="8" name="Freeform 5">
              <a:extLst>
                <a:ext uri="{FF2B5EF4-FFF2-40B4-BE49-F238E27FC236}">
                  <a16:creationId xmlns:a16="http://schemas.microsoft.com/office/drawing/2014/main" id="{1F363E8A-9D1B-848A-23DC-3E78D9DAC618}"/>
                </a:ext>
              </a:extLst>
            </p:cNvPr>
            <p:cNvSpPr>
              <a:spLocks noEditPoints="1"/>
            </p:cNvSpPr>
            <p:nvPr/>
          </p:nvSpPr>
          <p:spPr bwMode="auto">
            <a:xfrm rot="5400000">
              <a:off x="1336407" y="2253470"/>
              <a:ext cx="2054540" cy="2052962"/>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
          <p:nvSpPr>
            <p:cNvPr id="36" name="Ellipse 35">
              <a:extLst>
                <a:ext uri="{FF2B5EF4-FFF2-40B4-BE49-F238E27FC236}">
                  <a16:creationId xmlns:a16="http://schemas.microsoft.com/office/drawing/2014/main" id="{D10F54BC-D2C4-3C17-759E-78EDF85D1E18}"/>
                </a:ext>
              </a:extLst>
            </p:cNvPr>
            <p:cNvSpPr/>
            <p:nvPr/>
          </p:nvSpPr>
          <p:spPr>
            <a:xfrm>
              <a:off x="1608841" y="2838316"/>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F12688FD-2655-12A1-8903-652473DD5EE9}"/>
                </a:ext>
              </a:extLst>
            </p:cNvPr>
            <p:cNvSpPr/>
            <p:nvPr/>
          </p:nvSpPr>
          <p:spPr>
            <a:xfrm>
              <a:off x="1653637" y="299420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26A4414A-5602-3F54-CDD1-D0D50AE04D9F}"/>
                </a:ext>
              </a:extLst>
            </p:cNvPr>
            <p:cNvSpPr/>
            <p:nvPr/>
          </p:nvSpPr>
          <p:spPr>
            <a:xfrm>
              <a:off x="1751608" y="296202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8B67B4AC-BE9C-D491-3EED-083E8474CE2A}"/>
                </a:ext>
              </a:extLst>
            </p:cNvPr>
            <p:cNvSpPr/>
            <p:nvPr/>
          </p:nvSpPr>
          <p:spPr>
            <a:xfrm>
              <a:off x="1957247" y="284349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8E694176-1960-A18C-5D0F-E19FF9192789}"/>
                </a:ext>
              </a:extLst>
            </p:cNvPr>
            <p:cNvSpPr/>
            <p:nvPr/>
          </p:nvSpPr>
          <p:spPr>
            <a:xfrm>
              <a:off x="2081893" y="26342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Ellipse 41">
              <a:extLst>
                <a:ext uri="{FF2B5EF4-FFF2-40B4-BE49-F238E27FC236}">
                  <a16:creationId xmlns:a16="http://schemas.microsoft.com/office/drawing/2014/main" id="{9C7EEE54-ED9F-38C9-34F6-16865380F4E8}"/>
                </a:ext>
              </a:extLst>
            </p:cNvPr>
            <p:cNvSpPr/>
            <p:nvPr/>
          </p:nvSpPr>
          <p:spPr>
            <a:xfrm>
              <a:off x="1957247" y="2483737"/>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1E6348A2-67C1-9B55-0A40-C917A6A2452E}"/>
                </a:ext>
              </a:extLst>
            </p:cNvPr>
            <p:cNvSpPr/>
            <p:nvPr/>
          </p:nvSpPr>
          <p:spPr>
            <a:xfrm>
              <a:off x="2100960" y="25645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8" name="Gerader Verbinder 47">
              <a:extLst>
                <a:ext uri="{FF2B5EF4-FFF2-40B4-BE49-F238E27FC236}">
                  <a16:creationId xmlns:a16="http://schemas.microsoft.com/office/drawing/2014/main" id="{4F7FE73C-2189-E7E9-8843-493A04733651}"/>
                </a:ext>
              </a:extLst>
            </p:cNvPr>
            <p:cNvCxnSpPr>
              <a:cxnSpLocks/>
              <a:stCxn id="35" idx="2"/>
              <a:endCxn id="34" idx="6"/>
            </p:cNvCxnSpPr>
            <p:nvPr/>
          </p:nvCxnSpPr>
          <p:spPr>
            <a:xfrm>
              <a:off x="1605258" y="2781174"/>
              <a:ext cx="351094" cy="19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2E6B9BB3-3D74-26D1-55F2-5A49B8674D8D}"/>
                </a:ext>
              </a:extLst>
            </p:cNvPr>
            <p:cNvCxnSpPr>
              <a:cxnSpLocks/>
              <a:stCxn id="37" idx="7"/>
              <a:endCxn id="34" idx="3"/>
            </p:cNvCxnSpPr>
            <p:nvPr/>
          </p:nvCxnSpPr>
          <p:spPr>
            <a:xfrm flipV="1">
              <a:off x="1707992" y="2851320"/>
              <a:ext cx="127006" cy="1523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Gerader Verbinder 58">
              <a:extLst>
                <a:ext uri="{FF2B5EF4-FFF2-40B4-BE49-F238E27FC236}">
                  <a16:creationId xmlns:a16="http://schemas.microsoft.com/office/drawing/2014/main" id="{EB1EEFA2-DA5C-9FDC-ECA9-AFF720809D69}"/>
                </a:ext>
              </a:extLst>
            </p:cNvPr>
            <p:cNvCxnSpPr>
              <a:cxnSpLocks/>
              <a:stCxn id="34" idx="2"/>
              <a:endCxn id="40" idx="3"/>
            </p:cNvCxnSpPr>
            <p:nvPr/>
          </p:nvCxnSpPr>
          <p:spPr>
            <a:xfrm flipV="1">
              <a:off x="1814178" y="2689166"/>
              <a:ext cx="277042" cy="1113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65" name="Ellipse 64">
              <a:extLst>
                <a:ext uri="{FF2B5EF4-FFF2-40B4-BE49-F238E27FC236}">
                  <a16:creationId xmlns:a16="http://schemas.microsoft.com/office/drawing/2014/main" id="{214733F7-4044-9471-000F-E08659777BDB}"/>
                </a:ext>
              </a:extLst>
            </p:cNvPr>
            <p:cNvSpPr/>
            <p:nvPr/>
          </p:nvSpPr>
          <p:spPr>
            <a:xfrm>
              <a:off x="1892600" y="305855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1" name="Gerader Verbinder 70">
              <a:extLst>
                <a:ext uri="{FF2B5EF4-FFF2-40B4-BE49-F238E27FC236}">
                  <a16:creationId xmlns:a16="http://schemas.microsoft.com/office/drawing/2014/main" id="{5BC585EA-11C7-FCAC-D646-427425A09EC9}"/>
                </a:ext>
              </a:extLst>
            </p:cNvPr>
            <p:cNvCxnSpPr>
              <a:cxnSpLocks/>
              <a:stCxn id="34" idx="0"/>
              <a:endCxn id="39" idx="1"/>
            </p:cNvCxnSpPr>
            <p:nvPr/>
          </p:nvCxnSpPr>
          <p:spPr>
            <a:xfrm>
              <a:off x="1885265" y="2728691"/>
              <a:ext cx="81309" cy="12422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7C275FBF-5A35-27A3-7C8E-3CC5530A49B0}"/>
                </a:ext>
              </a:extLst>
            </p:cNvPr>
            <p:cNvCxnSpPr>
              <a:cxnSpLocks/>
            </p:cNvCxnSpPr>
            <p:nvPr/>
          </p:nvCxnSpPr>
          <p:spPr>
            <a:xfrm>
              <a:off x="1938435" y="2805901"/>
              <a:ext cx="257834" cy="785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Gerader Verbinder 54">
              <a:extLst>
                <a:ext uri="{FF2B5EF4-FFF2-40B4-BE49-F238E27FC236}">
                  <a16:creationId xmlns:a16="http://schemas.microsoft.com/office/drawing/2014/main" id="{4731A7EB-A6D3-F613-BFAF-BC44CA862556}"/>
                </a:ext>
              </a:extLst>
            </p:cNvPr>
            <p:cNvCxnSpPr>
              <a:cxnSpLocks/>
              <a:stCxn id="41" idx="5"/>
              <a:endCxn id="8" idx="32"/>
            </p:cNvCxnSpPr>
            <p:nvPr/>
          </p:nvCxnSpPr>
          <p:spPr>
            <a:xfrm>
              <a:off x="1776926" y="2644261"/>
              <a:ext cx="127039" cy="1350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Ellipse 34">
              <a:extLst>
                <a:ext uri="{FF2B5EF4-FFF2-40B4-BE49-F238E27FC236}">
                  <a16:creationId xmlns:a16="http://schemas.microsoft.com/office/drawing/2014/main" id="{83112FE6-A697-6581-9CF5-88D1B78586D9}"/>
                </a:ext>
              </a:extLst>
            </p:cNvPr>
            <p:cNvSpPr/>
            <p:nvPr/>
          </p:nvSpPr>
          <p:spPr>
            <a:xfrm>
              <a:off x="1605258" y="274899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68" name="Gerader Verbinder 67">
              <a:extLst>
                <a:ext uri="{FF2B5EF4-FFF2-40B4-BE49-F238E27FC236}">
                  <a16:creationId xmlns:a16="http://schemas.microsoft.com/office/drawing/2014/main" id="{049CCEEA-04EF-E9D1-F240-D5B546EBFC3B}"/>
                </a:ext>
              </a:extLst>
            </p:cNvPr>
            <p:cNvCxnSpPr>
              <a:cxnSpLocks/>
              <a:stCxn id="34" idx="0"/>
              <a:endCxn id="43" idx="4"/>
            </p:cNvCxnSpPr>
            <p:nvPr/>
          </p:nvCxnSpPr>
          <p:spPr>
            <a:xfrm flipH="1" flipV="1">
              <a:off x="1880470" y="2604460"/>
              <a:ext cx="4795" cy="1242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Ellipse 44">
              <a:extLst>
                <a:ext uri="{FF2B5EF4-FFF2-40B4-BE49-F238E27FC236}">
                  <a16:creationId xmlns:a16="http://schemas.microsoft.com/office/drawing/2014/main" id="{B5FA6F9B-7007-4E85-8AA8-DB0335943727}"/>
                </a:ext>
              </a:extLst>
            </p:cNvPr>
            <p:cNvSpPr/>
            <p:nvPr/>
          </p:nvSpPr>
          <p:spPr>
            <a:xfrm>
              <a:off x="2150505" y="2846860"/>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Ellipse 65">
              <a:extLst>
                <a:ext uri="{FF2B5EF4-FFF2-40B4-BE49-F238E27FC236}">
                  <a16:creationId xmlns:a16="http://schemas.microsoft.com/office/drawing/2014/main" id="{17C315FB-A571-648A-0D9F-1FA0F045C6C1}"/>
                </a:ext>
              </a:extLst>
            </p:cNvPr>
            <p:cNvSpPr/>
            <p:nvPr/>
          </p:nvSpPr>
          <p:spPr>
            <a:xfrm>
              <a:off x="1827071" y="270361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8B0B501F-F95F-6D7C-C43F-6B5C2D0C883A}"/>
                </a:ext>
              </a:extLst>
            </p:cNvPr>
            <p:cNvSpPr/>
            <p:nvPr/>
          </p:nvSpPr>
          <p:spPr>
            <a:xfrm>
              <a:off x="1722571" y="258933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0EFFC757-83AA-D202-8CED-00C62123B372}"/>
                </a:ext>
              </a:extLst>
            </p:cNvPr>
            <p:cNvSpPr/>
            <p:nvPr/>
          </p:nvSpPr>
          <p:spPr>
            <a:xfrm>
              <a:off x="1839837" y="2523194"/>
              <a:ext cx="81266" cy="812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0" name="Gerader Verbinder 89">
              <a:extLst>
                <a:ext uri="{FF2B5EF4-FFF2-40B4-BE49-F238E27FC236}">
                  <a16:creationId xmlns:a16="http://schemas.microsoft.com/office/drawing/2014/main" id="{F102EB96-DAB4-3284-F029-783FCCE298DC}"/>
                </a:ext>
              </a:extLst>
            </p:cNvPr>
            <p:cNvCxnSpPr>
              <a:cxnSpLocks/>
            </p:cNvCxnSpPr>
            <p:nvPr/>
          </p:nvCxnSpPr>
          <p:spPr>
            <a:xfrm flipH="1">
              <a:off x="1935531" y="2621258"/>
              <a:ext cx="174755" cy="1302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Gerader Verbinder 93">
              <a:extLst>
                <a:ext uri="{FF2B5EF4-FFF2-40B4-BE49-F238E27FC236}">
                  <a16:creationId xmlns:a16="http://schemas.microsoft.com/office/drawing/2014/main" id="{B44D64F8-6BAE-76BA-91DC-7274972A5E56}"/>
                </a:ext>
              </a:extLst>
            </p:cNvPr>
            <p:cNvCxnSpPr>
              <a:cxnSpLocks/>
            </p:cNvCxnSpPr>
            <p:nvPr/>
          </p:nvCxnSpPr>
          <p:spPr>
            <a:xfrm flipH="1" flipV="1">
              <a:off x="1885265" y="2732275"/>
              <a:ext cx="39176" cy="329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C7D73663-FB3C-23DF-ECA3-B96E246D7775}"/>
                </a:ext>
              </a:extLst>
            </p:cNvPr>
            <p:cNvSpPr/>
            <p:nvPr/>
          </p:nvSpPr>
          <p:spPr>
            <a:xfrm>
              <a:off x="1814178" y="2728691"/>
              <a:ext cx="142174" cy="143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536FBA8B-DC5E-7954-04B7-933F78764E04}"/>
              </a:ext>
            </a:extLst>
          </p:cNvPr>
          <p:cNvGrpSpPr/>
          <p:nvPr/>
        </p:nvGrpSpPr>
        <p:grpSpPr>
          <a:xfrm>
            <a:off x="4467006" y="2636592"/>
            <a:ext cx="2585799" cy="984232"/>
            <a:chOff x="4416564" y="2316443"/>
            <a:chExt cx="2585799" cy="984232"/>
          </a:xfrm>
        </p:grpSpPr>
        <p:cxnSp>
          <p:nvCxnSpPr>
            <p:cNvPr id="14" name="Gerade Verbindung mit Pfeil 13">
              <a:extLst>
                <a:ext uri="{FF2B5EF4-FFF2-40B4-BE49-F238E27FC236}">
                  <a16:creationId xmlns:a16="http://schemas.microsoft.com/office/drawing/2014/main" id="{A8CC7D87-6EE4-D463-B93B-FD9AAA1B095E}"/>
                </a:ext>
              </a:extLst>
            </p:cNvPr>
            <p:cNvCxnSpPr>
              <a:cxnSpLocks/>
            </p:cNvCxnSpPr>
            <p:nvPr/>
          </p:nvCxnSpPr>
          <p:spPr>
            <a:xfrm>
              <a:off x="5300663" y="2462496"/>
              <a:ext cx="829489" cy="33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Gerade Verbindung mit Pfeil 62">
              <a:extLst>
                <a:ext uri="{FF2B5EF4-FFF2-40B4-BE49-F238E27FC236}">
                  <a16:creationId xmlns:a16="http://schemas.microsoft.com/office/drawing/2014/main" id="{46869736-42A1-FA9D-AF92-3283FC61A629}"/>
                </a:ext>
              </a:extLst>
            </p:cNvPr>
            <p:cNvCxnSpPr>
              <a:cxnSpLocks/>
            </p:cNvCxnSpPr>
            <p:nvPr/>
          </p:nvCxnSpPr>
          <p:spPr>
            <a:xfrm flipH="1">
              <a:off x="5351621" y="2542929"/>
              <a:ext cx="70894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Gerade Verbindung mit Pfeil 68">
              <a:extLst>
                <a:ext uri="{FF2B5EF4-FFF2-40B4-BE49-F238E27FC236}">
                  <a16:creationId xmlns:a16="http://schemas.microsoft.com/office/drawing/2014/main" id="{877334B7-CECC-8C70-5A1E-B4A0289829A8}"/>
                </a:ext>
              </a:extLst>
            </p:cNvPr>
            <p:cNvCxnSpPr>
              <a:cxnSpLocks/>
            </p:cNvCxnSpPr>
            <p:nvPr/>
          </p:nvCxnSpPr>
          <p:spPr>
            <a:xfrm>
              <a:off x="5300663" y="3174489"/>
              <a:ext cx="829489" cy="336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0" name="Gerade Verbindung mit Pfeil 69">
              <a:extLst>
                <a:ext uri="{FF2B5EF4-FFF2-40B4-BE49-F238E27FC236}">
                  <a16:creationId xmlns:a16="http://schemas.microsoft.com/office/drawing/2014/main" id="{8BE4CECA-1C72-B9B8-0424-ED7936BE2228}"/>
                </a:ext>
              </a:extLst>
            </p:cNvPr>
            <p:cNvCxnSpPr>
              <a:cxnSpLocks/>
            </p:cNvCxnSpPr>
            <p:nvPr/>
          </p:nvCxnSpPr>
          <p:spPr>
            <a:xfrm flipH="1">
              <a:off x="5351621" y="3112048"/>
              <a:ext cx="708946"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26" name="Gruppieren 25">
              <a:extLst>
                <a:ext uri="{FF2B5EF4-FFF2-40B4-BE49-F238E27FC236}">
                  <a16:creationId xmlns:a16="http://schemas.microsoft.com/office/drawing/2014/main" id="{3647B012-787E-8205-F606-3DE87EC37511}"/>
                </a:ext>
              </a:extLst>
            </p:cNvPr>
            <p:cNvGrpSpPr/>
            <p:nvPr/>
          </p:nvGrpSpPr>
          <p:grpSpPr>
            <a:xfrm>
              <a:off x="5417401" y="2869503"/>
              <a:ext cx="577386" cy="73425"/>
              <a:chOff x="5269707" y="2618184"/>
              <a:chExt cx="829489" cy="73425"/>
            </a:xfrm>
          </p:grpSpPr>
          <p:cxnSp>
            <p:nvCxnSpPr>
              <p:cNvPr id="72" name="Gerade Verbindung mit Pfeil 71">
                <a:extLst>
                  <a:ext uri="{FF2B5EF4-FFF2-40B4-BE49-F238E27FC236}">
                    <a16:creationId xmlns:a16="http://schemas.microsoft.com/office/drawing/2014/main" id="{EBF51A47-D820-F62D-3794-41401C0408B7}"/>
                  </a:ext>
                </a:extLst>
              </p:cNvPr>
              <p:cNvCxnSpPr>
                <a:cxnSpLocks/>
              </p:cNvCxnSpPr>
              <p:nvPr/>
            </p:nvCxnSpPr>
            <p:spPr>
              <a:xfrm>
                <a:off x="5269707" y="2688245"/>
                <a:ext cx="829489" cy="3364"/>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3" name="Gerade Verbindung mit Pfeil 72">
                <a:extLst>
                  <a:ext uri="{FF2B5EF4-FFF2-40B4-BE49-F238E27FC236}">
                    <a16:creationId xmlns:a16="http://schemas.microsoft.com/office/drawing/2014/main" id="{3BC884FD-7D4C-8497-C169-8F2F57BE9FA8}"/>
                  </a:ext>
                </a:extLst>
              </p:cNvPr>
              <p:cNvCxnSpPr>
                <a:cxnSpLocks/>
              </p:cNvCxnSpPr>
              <p:nvPr/>
            </p:nvCxnSpPr>
            <p:spPr>
              <a:xfrm flipH="1">
                <a:off x="5320665" y="2618184"/>
                <a:ext cx="708946" cy="0"/>
              </a:xfrm>
              <a:prstGeom prst="straightConnector1">
                <a:avLst/>
              </a:prstGeom>
              <a:ln>
                <a:solidFill>
                  <a:schemeClr val="tx1">
                    <a:alpha val="15000"/>
                  </a:schemeClr>
                </a:solidFill>
                <a:headEnd type="triangle"/>
                <a:tailEnd type="none"/>
              </a:ln>
            </p:spPr>
            <p:style>
              <a:lnRef idx="1">
                <a:schemeClr val="accent1"/>
              </a:lnRef>
              <a:fillRef idx="0">
                <a:schemeClr val="accent1"/>
              </a:fillRef>
              <a:effectRef idx="0">
                <a:schemeClr val="accent1"/>
              </a:effectRef>
              <a:fontRef idx="minor">
                <a:schemeClr val="tx1"/>
              </a:fontRef>
            </p:style>
          </p:cxnSp>
        </p:grpSp>
        <p:grpSp>
          <p:nvGrpSpPr>
            <p:cNvPr id="75" name="Gruppieren 74">
              <a:extLst>
                <a:ext uri="{FF2B5EF4-FFF2-40B4-BE49-F238E27FC236}">
                  <a16:creationId xmlns:a16="http://schemas.microsoft.com/office/drawing/2014/main" id="{5E2AAB2F-7250-7646-D7F2-0020703792D1}"/>
                </a:ext>
              </a:extLst>
            </p:cNvPr>
            <p:cNvGrpSpPr/>
            <p:nvPr/>
          </p:nvGrpSpPr>
          <p:grpSpPr>
            <a:xfrm rot="10800000">
              <a:off x="5410595" y="2670279"/>
              <a:ext cx="577386" cy="73425"/>
              <a:chOff x="5269707" y="2648664"/>
              <a:chExt cx="829489" cy="73425"/>
            </a:xfrm>
          </p:grpSpPr>
          <p:cxnSp>
            <p:nvCxnSpPr>
              <p:cNvPr id="76" name="Gerade Verbindung mit Pfeil 75">
                <a:extLst>
                  <a:ext uri="{FF2B5EF4-FFF2-40B4-BE49-F238E27FC236}">
                    <a16:creationId xmlns:a16="http://schemas.microsoft.com/office/drawing/2014/main" id="{FD468829-0507-5BB0-4F45-EDD47C49F76A}"/>
                  </a:ext>
                </a:extLst>
              </p:cNvPr>
              <p:cNvCxnSpPr>
                <a:cxnSpLocks/>
              </p:cNvCxnSpPr>
              <p:nvPr/>
            </p:nvCxnSpPr>
            <p:spPr>
              <a:xfrm>
                <a:off x="5269707" y="2718725"/>
                <a:ext cx="829489" cy="3364"/>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7" name="Gerade Verbindung mit Pfeil 76">
                <a:extLst>
                  <a:ext uri="{FF2B5EF4-FFF2-40B4-BE49-F238E27FC236}">
                    <a16:creationId xmlns:a16="http://schemas.microsoft.com/office/drawing/2014/main" id="{8AE5C964-0773-4233-8D58-0D0C33378717}"/>
                  </a:ext>
                </a:extLst>
              </p:cNvPr>
              <p:cNvCxnSpPr>
                <a:cxnSpLocks/>
              </p:cNvCxnSpPr>
              <p:nvPr/>
            </p:nvCxnSpPr>
            <p:spPr>
              <a:xfrm flipH="1">
                <a:off x="5320666" y="2648664"/>
                <a:ext cx="708946" cy="0"/>
              </a:xfrm>
              <a:prstGeom prst="straightConnector1">
                <a:avLst/>
              </a:prstGeom>
              <a:ln>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grpSp>
        <p:sp>
          <p:nvSpPr>
            <p:cNvPr id="22" name="Ellipse 21">
              <a:extLst>
                <a:ext uri="{FF2B5EF4-FFF2-40B4-BE49-F238E27FC236}">
                  <a16:creationId xmlns:a16="http://schemas.microsoft.com/office/drawing/2014/main" id="{901095C1-C4F5-9E0D-EEFC-F74F42C9AB1C}"/>
                </a:ext>
              </a:extLst>
            </p:cNvPr>
            <p:cNvSpPr/>
            <p:nvPr/>
          </p:nvSpPr>
          <p:spPr>
            <a:xfrm>
              <a:off x="4416564" y="2325315"/>
              <a:ext cx="975360" cy="9753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F6EF1B11-7264-C1B2-BA11-CB7D7564A57F}"/>
                </a:ext>
              </a:extLst>
            </p:cNvPr>
            <p:cNvSpPr/>
            <p:nvPr/>
          </p:nvSpPr>
          <p:spPr>
            <a:xfrm>
              <a:off x="6027003" y="2316443"/>
              <a:ext cx="975360" cy="975360"/>
            </a:xfrm>
            <a:prstGeom prst="ellipse">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grpSp>
        <p:nvGrpSpPr>
          <p:cNvPr id="10" name="Gruppieren 9">
            <a:extLst>
              <a:ext uri="{FF2B5EF4-FFF2-40B4-BE49-F238E27FC236}">
                <a16:creationId xmlns:a16="http://schemas.microsoft.com/office/drawing/2014/main" id="{95A3AEA0-CF29-2CBB-6B02-D58576952483}"/>
              </a:ext>
            </a:extLst>
          </p:cNvPr>
          <p:cNvGrpSpPr/>
          <p:nvPr/>
        </p:nvGrpSpPr>
        <p:grpSpPr>
          <a:xfrm>
            <a:off x="7865229" y="2636592"/>
            <a:ext cx="2585799" cy="984232"/>
            <a:chOff x="7865229" y="2636483"/>
            <a:chExt cx="2585799" cy="984232"/>
          </a:xfrm>
        </p:grpSpPr>
        <p:grpSp>
          <p:nvGrpSpPr>
            <p:cNvPr id="29" name="Gruppieren 28">
              <a:extLst>
                <a:ext uri="{FF2B5EF4-FFF2-40B4-BE49-F238E27FC236}">
                  <a16:creationId xmlns:a16="http://schemas.microsoft.com/office/drawing/2014/main" id="{EB135EC5-3455-1BAC-09F7-0509401EB090}"/>
                </a:ext>
              </a:extLst>
            </p:cNvPr>
            <p:cNvGrpSpPr/>
            <p:nvPr/>
          </p:nvGrpSpPr>
          <p:grpSpPr>
            <a:xfrm>
              <a:off x="7865229" y="2636483"/>
              <a:ext cx="2585799" cy="984232"/>
              <a:chOff x="4416564" y="2125943"/>
              <a:chExt cx="2585799" cy="984232"/>
            </a:xfrm>
          </p:grpSpPr>
          <p:grpSp>
            <p:nvGrpSpPr>
              <p:cNvPr id="17" name="Gruppieren 16">
                <a:extLst>
                  <a:ext uri="{FF2B5EF4-FFF2-40B4-BE49-F238E27FC236}">
                    <a16:creationId xmlns:a16="http://schemas.microsoft.com/office/drawing/2014/main" id="{38BA287C-D477-F42E-E615-0361E8B89E76}"/>
                  </a:ext>
                </a:extLst>
              </p:cNvPr>
              <p:cNvGrpSpPr/>
              <p:nvPr/>
            </p:nvGrpSpPr>
            <p:grpSpPr>
              <a:xfrm>
                <a:off x="4416564" y="2134815"/>
                <a:ext cx="975360" cy="975360"/>
                <a:chOff x="8142064" y="2757324"/>
                <a:chExt cx="975360" cy="975360"/>
              </a:xfrm>
            </p:grpSpPr>
            <p:sp>
              <p:nvSpPr>
                <p:cNvPr id="15" name="Ellipse 14">
                  <a:extLst>
                    <a:ext uri="{FF2B5EF4-FFF2-40B4-BE49-F238E27FC236}">
                      <a16:creationId xmlns:a16="http://schemas.microsoft.com/office/drawing/2014/main" id="{89DD700D-85CC-4674-0848-248BA7649B10}"/>
                    </a:ext>
                  </a:extLst>
                </p:cNvPr>
                <p:cNvSpPr/>
                <p:nvPr/>
              </p:nvSpPr>
              <p:spPr>
                <a:xfrm>
                  <a:off x="8142064" y="2757324"/>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eform 5">
                  <a:extLst>
                    <a:ext uri="{FF2B5EF4-FFF2-40B4-BE49-F238E27FC236}">
                      <a16:creationId xmlns:a16="http://schemas.microsoft.com/office/drawing/2014/main" id="{213B413A-D447-B8D8-BA20-987B68106557}"/>
                    </a:ext>
                  </a:extLst>
                </p:cNvPr>
                <p:cNvSpPr>
                  <a:spLocks noEditPoints="1"/>
                </p:cNvSpPr>
                <p:nvPr/>
              </p:nvSpPr>
              <p:spPr bwMode="auto">
                <a:xfrm rot="5400000">
                  <a:off x="8165138" y="2780754"/>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sp>
            <p:nvSpPr>
              <p:cNvPr id="104" name="Ellipse 103">
                <a:extLst>
                  <a:ext uri="{FF2B5EF4-FFF2-40B4-BE49-F238E27FC236}">
                    <a16:creationId xmlns:a16="http://schemas.microsoft.com/office/drawing/2014/main" id="{769605BF-6F86-2454-4FA0-CAF9EF69F856}"/>
                  </a:ext>
                </a:extLst>
              </p:cNvPr>
              <p:cNvSpPr/>
              <p:nvPr/>
            </p:nvSpPr>
            <p:spPr>
              <a:xfrm>
                <a:off x="6027003" y="2125943"/>
                <a:ext cx="975360" cy="97536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5" name="Freeform 5">
                <a:extLst>
                  <a:ext uri="{FF2B5EF4-FFF2-40B4-BE49-F238E27FC236}">
                    <a16:creationId xmlns:a16="http://schemas.microsoft.com/office/drawing/2014/main" id="{B1E8A207-71B1-4B06-F6A3-1FDF01B849F5}"/>
                  </a:ext>
                </a:extLst>
              </p:cNvPr>
              <p:cNvSpPr>
                <a:spLocks noEditPoints="1"/>
              </p:cNvSpPr>
              <p:nvPr/>
            </p:nvSpPr>
            <p:spPr bwMode="auto">
              <a:xfrm rot="5400000">
                <a:off x="6050077" y="2149373"/>
                <a:ext cx="929212" cy="928500"/>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grpSp>
        <p:cxnSp>
          <p:nvCxnSpPr>
            <p:cNvPr id="85" name="Gerade Verbindung mit Pfeil 84">
              <a:extLst>
                <a:ext uri="{FF2B5EF4-FFF2-40B4-BE49-F238E27FC236}">
                  <a16:creationId xmlns:a16="http://schemas.microsoft.com/office/drawing/2014/main" id="{51794B8D-116A-1BAB-A947-EDBDFA913FEB}"/>
                </a:ext>
              </a:extLst>
            </p:cNvPr>
            <p:cNvCxnSpPr>
              <a:cxnSpLocks/>
              <a:stCxn id="15" idx="6"/>
              <a:endCxn id="104" idx="2"/>
            </p:cNvCxnSpPr>
            <p:nvPr/>
          </p:nvCxnSpPr>
          <p:spPr>
            <a:xfrm flipV="1">
              <a:off x="8840589" y="3124163"/>
              <a:ext cx="635079" cy="88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5" name="Rechteck 94">
            <a:extLst>
              <a:ext uri="{FF2B5EF4-FFF2-40B4-BE49-F238E27FC236}">
                <a16:creationId xmlns:a16="http://schemas.microsoft.com/office/drawing/2014/main" id="{A369D958-01E3-6CAF-CA0C-A4EC9C62A221}"/>
              </a:ext>
            </a:extLst>
          </p:cNvPr>
          <p:cNvSpPr/>
          <p:nvPr/>
        </p:nvSpPr>
        <p:spPr>
          <a:xfrm>
            <a:off x="8610542" y="1308636"/>
            <a:ext cx="1095173" cy="369332"/>
          </a:xfrm>
          <a:prstGeom prst="rect">
            <a:avLst/>
          </a:prstGeom>
        </p:spPr>
        <p:txBody>
          <a:bodyPr wrap="none">
            <a:spAutoFit/>
          </a:bodyPr>
          <a:lstStyle/>
          <a:p>
            <a:pPr algn="ctr"/>
            <a:r>
              <a:rPr lang="de-DE" b="1" dirty="0"/>
              <a:t>Artikel 3</a:t>
            </a:r>
          </a:p>
        </p:txBody>
      </p:sp>
      <p:sp>
        <p:nvSpPr>
          <p:cNvPr id="87" name="Rechteck 86">
            <a:extLst>
              <a:ext uri="{FF2B5EF4-FFF2-40B4-BE49-F238E27FC236}">
                <a16:creationId xmlns:a16="http://schemas.microsoft.com/office/drawing/2014/main" id="{9B77D410-25A3-D30D-50F9-E2321C701908}"/>
              </a:ext>
            </a:extLst>
          </p:cNvPr>
          <p:cNvSpPr/>
          <p:nvPr/>
        </p:nvSpPr>
        <p:spPr>
          <a:xfrm>
            <a:off x="1769551" y="5395220"/>
            <a:ext cx="968535" cy="276999"/>
          </a:xfrm>
          <a:prstGeom prst="rect">
            <a:avLst/>
          </a:prstGeom>
        </p:spPr>
        <p:txBody>
          <a:bodyPr wrap="none">
            <a:spAutoFit/>
          </a:bodyPr>
          <a:lstStyle/>
          <a:p>
            <a:pPr algn="ctr"/>
            <a:r>
              <a:rPr lang="de-DE" sz="1200" dirty="0"/>
              <a:t>Ungerichtet</a:t>
            </a:r>
          </a:p>
        </p:txBody>
      </p:sp>
      <p:sp>
        <p:nvSpPr>
          <p:cNvPr id="88" name="Rechteck 87">
            <a:extLst>
              <a:ext uri="{FF2B5EF4-FFF2-40B4-BE49-F238E27FC236}">
                <a16:creationId xmlns:a16="http://schemas.microsoft.com/office/drawing/2014/main" id="{EB2C180A-CEB9-22B5-5B06-C1EBAF2E115D}"/>
              </a:ext>
            </a:extLst>
          </p:cNvPr>
          <p:cNvSpPr/>
          <p:nvPr/>
        </p:nvSpPr>
        <p:spPr>
          <a:xfrm>
            <a:off x="5276770" y="5395220"/>
            <a:ext cx="968535" cy="276999"/>
          </a:xfrm>
          <a:prstGeom prst="rect">
            <a:avLst/>
          </a:prstGeom>
        </p:spPr>
        <p:txBody>
          <a:bodyPr wrap="none">
            <a:spAutoFit/>
          </a:bodyPr>
          <a:lstStyle/>
          <a:p>
            <a:pPr algn="ctr"/>
            <a:r>
              <a:rPr lang="de-DE" sz="1200" dirty="0"/>
              <a:t>Ungerichtet</a:t>
            </a:r>
          </a:p>
        </p:txBody>
      </p:sp>
      <p:sp>
        <p:nvSpPr>
          <p:cNvPr id="89" name="Rechteck 88">
            <a:extLst>
              <a:ext uri="{FF2B5EF4-FFF2-40B4-BE49-F238E27FC236}">
                <a16:creationId xmlns:a16="http://schemas.microsoft.com/office/drawing/2014/main" id="{BDBBAFA0-A9BF-A4A0-56E0-AD8C449D022E}"/>
              </a:ext>
            </a:extLst>
          </p:cNvPr>
          <p:cNvSpPr/>
          <p:nvPr/>
        </p:nvSpPr>
        <p:spPr>
          <a:xfrm>
            <a:off x="8754011" y="5395220"/>
            <a:ext cx="808235" cy="276999"/>
          </a:xfrm>
          <a:prstGeom prst="rect">
            <a:avLst/>
          </a:prstGeom>
        </p:spPr>
        <p:txBody>
          <a:bodyPr wrap="none">
            <a:spAutoFit/>
          </a:bodyPr>
          <a:lstStyle/>
          <a:p>
            <a:pPr algn="ctr"/>
            <a:r>
              <a:rPr lang="de-DE" sz="1200" dirty="0"/>
              <a:t>Gerichtet</a:t>
            </a:r>
          </a:p>
        </p:txBody>
      </p:sp>
      <p:grpSp>
        <p:nvGrpSpPr>
          <p:cNvPr id="20" name="Gruppieren 19">
            <a:extLst>
              <a:ext uri="{FF2B5EF4-FFF2-40B4-BE49-F238E27FC236}">
                <a16:creationId xmlns:a16="http://schemas.microsoft.com/office/drawing/2014/main" id="{2359C007-3EB0-81A7-080F-A8A77F4044BE}"/>
              </a:ext>
            </a:extLst>
          </p:cNvPr>
          <p:cNvGrpSpPr/>
          <p:nvPr/>
        </p:nvGrpSpPr>
        <p:grpSpPr>
          <a:xfrm>
            <a:off x="3898625" y="1473947"/>
            <a:ext cx="3707885" cy="4350936"/>
            <a:chOff x="3898625" y="2293620"/>
            <a:chExt cx="3707885" cy="1676400"/>
          </a:xfrm>
        </p:grpSpPr>
        <p:cxnSp>
          <p:nvCxnSpPr>
            <p:cNvPr id="18" name="Gerader Verbinder 17">
              <a:extLst>
                <a:ext uri="{FF2B5EF4-FFF2-40B4-BE49-F238E27FC236}">
                  <a16:creationId xmlns:a16="http://schemas.microsoft.com/office/drawing/2014/main" id="{B709D5D1-4977-9D12-1A42-A19C15E59163}"/>
                </a:ext>
              </a:extLst>
            </p:cNvPr>
            <p:cNvCxnSpPr/>
            <p:nvPr/>
          </p:nvCxnSpPr>
          <p:spPr>
            <a:xfrm>
              <a:off x="3898625"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4" name="Gerader Verbinder 83">
              <a:extLst>
                <a:ext uri="{FF2B5EF4-FFF2-40B4-BE49-F238E27FC236}">
                  <a16:creationId xmlns:a16="http://schemas.microsoft.com/office/drawing/2014/main" id="{AB4177A9-B754-10A0-15C1-012219E9DFA3}"/>
                </a:ext>
              </a:extLst>
            </p:cNvPr>
            <p:cNvCxnSpPr/>
            <p:nvPr/>
          </p:nvCxnSpPr>
          <p:spPr>
            <a:xfrm>
              <a:off x="7606510" y="2293620"/>
              <a:ext cx="0" cy="16764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 name="Rechteck 3">
            <a:extLst>
              <a:ext uri="{FF2B5EF4-FFF2-40B4-BE49-F238E27FC236}">
                <a16:creationId xmlns:a16="http://schemas.microsoft.com/office/drawing/2014/main" id="{07B0B0BE-6F56-10CA-8D97-635489757794}"/>
              </a:ext>
            </a:extLst>
          </p:cNvPr>
          <p:cNvSpPr/>
          <p:nvPr/>
        </p:nvSpPr>
        <p:spPr>
          <a:xfrm>
            <a:off x="4029126"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6387E164-351B-77A1-D54B-A1B65C84A2D9}"/>
              </a:ext>
            </a:extLst>
          </p:cNvPr>
          <p:cNvSpPr/>
          <p:nvPr/>
        </p:nvSpPr>
        <p:spPr>
          <a:xfrm>
            <a:off x="7728377" y="1290348"/>
            <a:ext cx="3494582" cy="455539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326658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063045C8-CC48-363D-AD7E-C44BFB7B4B30}"/>
              </a:ext>
            </a:extLst>
          </p:cNvPr>
          <p:cNvSpPr>
            <a:spLocks noGrp="1"/>
          </p:cNvSpPr>
          <p:nvPr>
            <p:ph type="body" sz="quarter" idx="10"/>
          </p:nvPr>
        </p:nvSpPr>
        <p:spPr/>
        <p:txBody>
          <a:bodyPr/>
          <a:lstStyle/>
          <a:p>
            <a:r>
              <a:rPr lang="de-DE" dirty="0"/>
              <a:t>Ergebnisse – </a:t>
            </a:r>
            <a:r>
              <a:rPr lang="de-DE" dirty="0" err="1"/>
              <a:t>Direct</a:t>
            </a:r>
            <a:r>
              <a:rPr lang="de-DE" dirty="0"/>
              <a:t> </a:t>
            </a:r>
            <a:r>
              <a:rPr lang="de-DE" dirty="0" err="1"/>
              <a:t>Effects</a:t>
            </a:r>
            <a:endParaRPr lang="de-DE" dirty="0"/>
          </a:p>
        </p:txBody>
      </p:sp>
      <p:pic>
        <p:nvPicPr>
          <p:cNvPr id="9" name="Grafik 8" descr="Ein Bild, das Text, Screenshot, Zahl, Schrift enthält.&#10;&#10;KI-generierte Inhalte können fehlerhaft sein.">
            <a:extLst>
              <a:ext uri="{FF2B5EF4-FFF2-40B4-BE49-F238E27FC236}">
                <a16:creationId xmlns:a16="http://schemas.microsoft.com/office/drawing/2014/main" id="{FB0CE7C0-9AEB-E727-EBEC-DA779B5314F4}"/>
              </a:ext>
            </a:extLst>
          </p:cNvPr>
          <p:cNvPicPr>
            <a:picLocks noChangeAspect="1"/>
          </p:cNvPicPr>
          <p:nvPr/>
        </p:nvPicPr>
        <p:blipFill>
          <a:blip r:embed="rId2"/>
          <a:srcRect l="10572" t="14956" r="10933" b="37644"/>
          <a:stretch/>
        </p:blipFill>
        <p:spPr>
          <a:xfrm>
            <a:off x="3631961" y="1115823"/>
            <a:ext cx="4238715" cy="1992938"/>
          </a:xfrm>
          <a:prstGeom prst="rect">
            <a:avLst/>
          </a:prstGeom>
        </p:spPr>
      </p:pic>
      <p:pic>
        <p:nvPicPr>
          <p:cNvPr id="11" name="Grafik 10" descr="Ein Bild, das Text, Screenshot, Schrift, Zahl enthält.&#10;&#10;KI-generierte Inhalte können fehlerhaft sein.">
            <a:extLst>
              <a:ext uri="{FF2B5EF4-FFF2-40B4-BE49-F238E27FC236}">
                <a16:creationId xmlns:a16="http://schemas.microsoft.com/office/drawing/2014/main" id="{A3A42C82-5149-6AA6-1467-002D44099CE9}"/>
              </a:ext>
            </a:extLst>
          </p:cNvPr>
          <p:cNvPicPr>
            <a:picLocks noChangeAspect="1"/>
          </p:cNvPicPr>
          <p:nvPr/>
        </p:nvPicPr>
        <p:blipFill>
          <a:blip r:embed="rId3"/>
          <a:srcRect l="10572" r="10933"/>
          <a:stretch/>
        </p:blipFill>
        <p:spPr>
          <a:xfrm>
            <a:off x="3641217" y="3242469"/>
            <a:ext cx="4238714" cy="2529975"/>
          </a:xfrm>
          <a:prstGeom prst="rect">
            <a:avLst/>
          </a:prstGeom>
        </p:spPr>
      </p:pic>
      <p:sp>
        <p:nvSpPr>
          <p:cNvPr id="12" name="Rechteck 11">
            <a:extLst>
              <a:ext uri="{FF2B5EF4-FFF2-40B4-BE49-F238E27FC236}">
                <a16:creationId xmlns:a16="http://schemas.microsoft.com/office/drawing/2014/main" id="{861D8EBC-CA89-56C5-3C9A-9BA46E07AC32}"/>
              </a:ext>
            </a:extLst>
          </p:cNvPr>
          <p:cNvSpPr/>
          <p:nvPr/>
        </p:nvSpPr>
        <p:spPr>
          <a:xfrm>
            <a:off x="2427714" y="2930618"/>
            <a:ext cx="1213503" cy="37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2"/>
                </a:solidFill>
              </a:rPr>
              <a:t>[…]</a:t>
            </a:r>
          </a:p>
        </p:txBody>
      </p:sp>
      <p:cxnSp>
        <p:nvCxnSpPr>
          <p:cNvPr id="14" name="Gerader Verbinder 13">
            <a:extLst>
              <a:ext uri="{FF2B5EF4-FFF2-40B4-BE49-F238E27FC236}">
                <a16:creationId xmlns:a16="http://schemas.microsoft.com/office/drawing/2014/main" id="{24D23CFD-CA4B-4C8F-842B-1AA8659628DB}"/>
              </a:ext>
            </a:extLst>
          </p:cNvPr>
          <p:cNvCxnSpPr>
            <a:cxnSpLocks/>
          </p:cNvCxnSpPr>
          <p:nvPr/>
        </p:nvCxnSpPr>
        <p:spPr>
          <a:xfrm>
            <a:off x="3332860" y="3235070"/>
            <a:ext cx="46489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847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AD01F0C9-9E7A-9DE1-8E8B-C9E2A47A9997}"/>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2CDBAB3B-1603-C85E-B3A1-110109C13F4F}"/>
              </a:ext>
            </a:extLst>
          </p:cNvPr>
          <p:cNvSpPr>
            <a:spLocks noGrp="1"/>
          </p:cNvSpPr>
          <p:nvPr>
            <p:ph type="body" sz="quarter" idx="10"/>
          </p:nvPr>
        </p:nvSpPr>
        <p:spPr/>
        <p:txBody>
          <a:bodyPr/>
          <a:lstStyle/>
          <a:p>
            <a:r>
              <a:rPr lang="de-DE" dirty="0"/>
              <a:t>Ergebnisse – Moderierende Effekte</a:t>
            </a:r>
          </a:p>
        </p:txBody>
      </p:sp>
      <p:pic>
        <p:nvPicPr>
          <p:cNvPr id="5" name="Grafik 4" descr="Ein Bild, das Text, Screenshot, Karte Menü, Schrift enthält.&#10;&#10;KI-generierte Inhalte können fehlerhaft sein.">
            <a:extLst>
              <a:ext uri="{FF2B5EF4-FFF2-40B4-BE49-F238E27FC236}">
                <a16:creationId xmlns:a16="http://schemas.microsoft.com/office/drawing/2014/main" id="{3F9F7EDD-5778-6D36-E7B4-F4CFFE53FF16}"/>
              </a:ext>
            </a:extLst>
          </p:cNvPr>
          <p:cNvPicPr>
            <a:picLocks noChangeAspect="1"/>
          </p:cNvPicPr>
          <p:nvPr/>
        </p:nvPicPr>
        <p:blipFill>
          <a:blip r:embed="rId2"/>
          <a:srcRect b="23133"/>
          <a:stretch/>
        </p:blipFill>
        <p:spPr>
          <a:xfrm>
            <a:off x="3333571" y="1115823"/>
            <a:ext cx="4854932" cy="4380851"/>
          </a:xfrm>
          <a:prstGeom prst="rect">
            <a:avLst/>
          </a:prstGeom>
        </p:spPr>
      </p:pic>
      <p:sp>
        <p:nvSpPr>
          <p:cNvPr id="7" name="Rechteck 6">
            <a:extLst>
              <a:ext uri="{FF2B5EF4-FFF2-40B4-BE49-F238E27FC236}">
                <a16:creationId xmlns:a16="http://schemas.microsoft.com/office/drawing/2014/main" id="{66D1B832-4E35-7EF2-B39A-5C4683572CCD}"/>
              </a:ext>
            </a:extLst>
          </p:cNvPr>
          <p:cNvSpPr/>
          <p:nvPr/>
        </p:nvSpPr>
        <p:spPr>
          <a:xfrm>
            <a:off x="2427714" y="5334772"/>
            <a:ext cx="1213503" cy="371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bg2"/>
                </a:solidFill>
              </a:rPr>
              <a:t>[…]</a:t>
            </a:r>
          </a:p>
        </p:txBody>
      </p:sp>
      <p:cxnSp>
        <p:nvCxnSpPr>
          <p:cNvPr id="8" name="Gerader Verbinder 7">
            <a:extLst>
              <a:ext uri="{FF2B5EF4-FFF2-40B4-BE49-F238E27FC236}">
                <a16:creationId xmlns:a16="http://schemas.microsoft.com/office/drawing/2014/main" id="{CB84CE26-4F18-F17E-BE55-F85B2FDBB00C}"/>
              </a:ext>
            </a:extLst>
          </p:cNvPr>
          <p:cNvCxnSpPr>
            <a:cxnSpLocks/>
          </p:cNvCxnSpPr>
          <p:nvPr/>
        </p:nvCxnSpPr>
        <p:spPr>
          <a:xfrm>
            <a:off x="3332860" y="5639224"/>
            <a:ext cx="4648912" cy="0"/>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7418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1AA32A-9AFD-4EF7-F866-0AB8BBC545EC}"/>
            </a:ext>
          </a:extLst>
        </p:cNvPr>
        <p:cNvGrpSpPr/>
        <p:nvPr/>
      </p:nvGrpSpPr>
      <p:grpSpPr>
        <a:xfrm>
          <a:off x="0" y="0"/>
          <a:ext cx="0" cy="0"/>
          <a:chOff x="0" y="0"/>
          <a:chExt cx="0" cy="0"/>
        </a:xfrm>
      </p:grpSpPr>
      <p:sp>
        <p:nvSpPr>
          <p:cNvPr id="6" name="Textplatzhalter 5">
            <a:extLst>
              <a:ext uri="{FF2B5EF4-FFF2-40B4-BE49-F238E27FC236}">
                <a16:creationId xmlns:a16="http://schemas.microsoft.com/office/drawing/2014/main" id="{B13E3951-ECF0-21CE-EE77-D648E5462A8B}"/>
              </a:ext>
            </a:extLst>
          </p:cNvPr>
          <p:cNvSpPr>
            <a:spLocks noGrp="1"/>
          </p:cNvSpPr>
          <p:nvPr>
            <p:ph type="body" sz="quarter" idx="12"/>
          </p:nvPr>
        </p:nvSpPr>
        <p:spPr/>
        <p:txBody>
          <a:bodyPr/>
          <a:lstStyle/>
          <a:p>
            <a:r>
              <a:rPr lang="en-US" dirty="0"/>
              <a:t>Backup-</a:t>
            </a:r>
            <a:r>
              <a:rPr lang="en-US" dirty="0" err="1"/>
              <a:t>Folien</a:t>
            </a:r>
            <a:endParaRPr lang="en-US" dirty="0"/>
          </a:p>
          <a:p>
            <a:r>
              <a:rPr lang="en-US" dirty="0"/>
              <a:t>Studie 3</a:t>
            </a:r>
          </a:p>
        </p:txBody>
      </p:sp>
    </p:spTree>
    <p:custDataLst>
      <p:tags r:id="rId1"/>
    </p:custDataLst>
    <p:extLst>
      <p:ext uri="{BB962C8B-B14F-4D97-AF65-F5344CB8AC3E}">
        <p14:creationId xmlns:p14="http://schemas.microsoft.com/office/powerpoint/2010/main" val="29124714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057186D-5CA4-4D5D-A0EE-9FA4FFC9E5ED}"/>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7BB2FFD9-2D49-4964-BD1E-C98828595D65}"/>
              </a:ext>
            </a:extLst>
          </p:cNvPr>
          <p:cNvSpPr>
            <a:spLocks noGrp="1"/>
          </p:cNvSpPr>
          <p:nvPr>
            <p:ph type="body" sz="quarter" idx="10"/>
          </p:nvPr>
        </p:nvSpPr>
        <p:spPr/>
        <p:txBody>
          <a:bodyPr/>
          <a:lstStyle/>
          <a:p>
            <a:r>
              <a:rPr lang="de-CH" dirty="0"/>
              <a:t>H1a: Capital Market </a:t>
            </a:r>
            <a:r>
              <a:rPr lang="de-CH" dirty="0" err="1"/>
              <a:t>Reactions</a:t>
            </a:r>
            <a:r>
              <a:rPr lang="de-CH" dirty="0"/>
              <a:t> (CARs)</a:t>
            </a:r>
          </a:p>
        </p:txBody>
      </p:sp>
      <p:pic>
        <p:nvPicPr>
          <p:cNvPr id="5" name="Grafik 4" descr="Ein Bild, das Text, Screenshot, Schrift, Zahl enthält.&#10;&#10;KI-generierte Inhalte können fehlerhaft sein.">
            <a:extLst>
              <a:ext uri="{FF2B5EF4-FFF2-40B4-BE49-F238E27FC236}">
                <a16:creationId xmlns:a16="http://schemas.microsoft.com/office/drawing/2014/main" id="{09238BF7-C497-A2E1-33A3-D5479271C09B}"/>
              </a:ext>
            </a:extLst>
          </p:cNvPr>
          <p:cNvPicPr>
            <a:picLocks noChangeAspect="1"/>
          </p:cNvPicPr>
          <p:nvPr/>
        </p:nvPicPr>
        <p:blipFill>
          <a:blip r:embed="rId2"/>
          <a:srcRect t="10195"/>
          <a:stretch/>
        </p:blipFill>
        <p:spPr>
          <a:xfrm>
            <a:off x="2041006" y="1608137"/>
            <a:ext cx="7440063" cy="3687255"/>
          </a:xfrm>
          <a:prstGeom prst="rect">
            <a:avLst/>
          </a:prstGeom>
        </p:spPr>
      </p:pic>
    </p:spTree>
    <p:extLst>
      <p:ext uri="{BB962C8B-B14F-4D97-AF65-F5344CB8AC3E}">
        <p14:creationId xmlns:p14="http://schemas.microsoft.com/office/powerpoint/2010/main" val="1707582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8B4A2763-A580-BE99-E44E-A160686CCD98}"/>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0BDD0F6A-E2C8-B9BC-E7B5-0CB7E91D989C}"/>
              </a:ext>
            </a:extLst>
          </p:cNvPr>
          <p:cNvSpPr>
            <a:spLocks noGrp="1"/>
          </p:cNvSpPr>
          <p:nvPr>
            <p:ph type="body" sz="quarter" idx="10"/>
          </p:nvPr>
        </p:nvSpPr>
        <p:spPr/>
        <p:txBody>
          <a:bodyPr/>
          <a:lstStyle/>
          <a:p>
            <a:r>
              <a:rPr lang="de-CH" dirty="0"/>
              <a:t>H1b: Long-term </a:t>
            </a:r>
            <a:r>
              <a:rPr lang="de-CH" dirty="0" err="1"/>
              <a:t>operating</a:t>
            </a:r>
            <a:r>
              <a:rPr lang="de-CH" dirty="0"/>
              <a:t> </a:t>
            </a:r>
            <a:r>
              <a:rPr lang="de-CH" dirty="0" err="1"/>
              <a:t>synergies</a:t>
            </a:r>
            <a:endParaRPr lang="de-CH" dirty="0"/>
          </a:p>
        </p:txBody>
      </p:sp>
      <p:pic>
        <p:nvPicPr>
          <p:cNvPr id="5" name="Grafik 4" descr="Ein Bild, das Text, Screenshot, Schrift, Zahl enthält.&#10;&#10;KI-generierte Inhalte können fehlerhaft sein.">
            <a:extLst>
              <a:ext uri="{FF2B5EF4-FFF2-40B4-BE49-F238E27FC236}">
                <a16:creationId xmlns:a16="http://schemas.microsoft.com/office/drawing/2014/main" id="{C6450905-59B2-D5A5-3582-C427EAA56667}"/>
              </a:ext>
            </a:extLst>
          </p:cNvPr>
          <p:cNvPicPr>
            <a:picLocks noChangeAspect="1"/>
          </p:cNvPicPr>
          <p:nvPr/>
        </p:nvPicPr>
        <p:blipFill>
          <a:blip r:embed="rId2"/>
          <a:stretch>
            <a:fillRect/>
          </a:stretch>
        </p:blipFill>
        <p:spPr>
          <a:xfrm>
            <a:off x="2012427" y="1403887"/>
            <a:ext cx="7497221" cy="3677163"/>
          </a:xfrm>
          <a:prstGeom prst="rect">
            <a:avLst/>
          </a:prstGeom>
        </p:spPr>
      </p:pic>
    </p:spTree>
    <p:extLst>
      <p:ext uri="{BB962C8B-B14F-4D97-AF65-F5344CB8AC3E}">
        <p14:creationId xmlns:p14="http://schemas.microsoft.com/office/powerpoint/2010/main" val="35742221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431AC7BF-B0C8-4CC2-A016-64B9296055CB}"/>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13994C5C-BD83-22D5-8C8D-567DB8208193}"/>
              </a:ext>
            </a:extLst>
          </p:cNvPr>
          <p:cNvSpPr>
            <a:spLocks noGrp="1"/>
          </p:cNvSpPr>
          <p:nvPr>
            <p:ph type="body" sz="quarter" idx="10"/>
          </p:nvPr>
        </p:nvSpPr>
        <p:spPr/>
        <p:txBody>
          <a:bodyPr/>
          <a:lstStyle/>
          <a:p>
            <a:r>
              <a:rPr lang="de-DE" dirty="0"/>
              <a:t>H2: Acquisition Premium</a:t>
            </a:r>
          </a:p>
        </p:txBody>
      </p:sp>
      <p:pic>
        <p:nvPicPr>
          <p:cNvPr id="5" name="Grafik 4" descr="Ein Bild, das Text, Screenshot, Schrift, Zahl enthält.&#10;&#10;KI-generierte Inhalte können fehlerhaft sein.">
            <a:extLst>
              <a:ext uri="{FF2B5EF4-FFF2-40B4-BE49-F238E27FC236}">
                <a16:creationId xmlns:a16="http://schemas.microsoft.com/office/drawing/2014/main" id="{40BC61FA-C5ED-DAFF-1CA1-35C7ECF18D17}"/>
              </a:ext>
            </a:extLst>
          </p:cNvPr>
          <p:cNvPicPr>
            <a:picLocks noChangeAspect="1"/>
          </p:cNvPicPr>
          <p:nvPr/>
        </p:nvPicPr>
        <p:blipFill>
          <a:blip r:embed="rId2"/>
          <a:stretch>
            <a:fillRect/>
          </a:stretch>
        </p:blipFill>
        <p:spPr>
          <a:xfrm>
            <a:off x="2017190" y="1284808"/>
            <a:ext cx="7487695" cy="3915321"/>
          </a:xfrm>
          <a:prstGeom prst="rect">
            <a:avLst/>
          </a:prstGeom>
        </p:spPr>
      </p:pic>
    </p:spTree>
    <p:extLst>
      <p:ext uri="{BB962C8B-B14F-4D97-AF65-F5344CB8AC3E}">
        <p14:creationId xmlns:p14="http://schemas.microsoft.com/office/powerpoint/2010/main" val="20628617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6D88F906-CD79-30CC-544F-69EA43F02819}"/>
              </a:ext>
            </a:extLst>
          </p:cNvPr>
          <p:cNvSpPr>
            <a:spLocks noGrp="1"/>
          </p:cNvSpPr>
          <p:nvPr>
            <p:ph type="ftr" sz="quarter" idx="3"/>
          </p:nvPr>
        </p:nvSpPr>
        <p:spPr/>
        <p:txBody>
          <a:bodyPr/>
          <a:lstStyle/>
          <a:p>
            <a:r>
              <a:rPr lang="de-DE"/>
              <a:t>Headline</a:t>
            </a:r>
            <a:endParaRPr lang="de-DE" dirty="0"/>
          </a:p>
        </p:txBody>
      </p:sp>
      <p:sp>
        <p:nvSpPr>
          <p:cNvPr id="3" name="Textplatzhalter 2">
            <a:extLst>
              <a:ext uri="{FF2B5EF4-FFF2-40B4-BE49-F238E27FC236}">
                <a16:creationId xmlns:a16="http://schemas.microsoft.com/office/drawing/2014/main" id="{7A9A6614-80C8-D415-26B6-682ED7D91E39}"/>
              </a:ext>
            </a:extLst>
          </p:cNvPr>
          <p:cNvSpPr>
            <a:spLocks noGrp="1"/>
          </p:cNvSpPr>
          <p:nvPr>
            <p:ph type="body" sz="quarter" idx="10"/>
          </p:nvPr>
        </p:nvSpPr>
        <p:spPr/>
        <p:txBody>
          <a:bodyPr/>
          <a:lstStyle/>
          <a:p>
            <a:r>
              <a:rPr lang="de-DE" dirty="0"/>
              <a:t>H3: Innovation</a:t>
            </a:r>
          </a:p>
        </p:txBody>
      </p:sp>
      <p:pic>
        <p:nvPicPr>
          <p:cNvPr id="5" name="Grafik 4" descr="Ein Bild, das Text, Screenshot, Schrift, Zahl enthält.&#10;&#10;KI-generierte Inhalte können fehlerhaft sein.">
            <a:extLst>
              <a:ext uri="{FF2B5EF4-FFF2-40B4-BE49-F238E27FC236}">
                <a16:creationId xmlns:a16="http://schemas.microsoft.com/office/drawing/2014/main" id="{F7A01204-4940-80F5-86B0-4EDADF15AA42}"/>
              </a:ext>
            </a:extLst>
          </p:cNvPr>
          <p:cNvPicPr>
            <a:picLocks noChangeAspect="1"/>
          </p:cNvPicPr>
          <p:nvPr/>
        </p:nvPicPr>
        <p:blipFill>
          <a:blip r:embed="rId2"/>
          <a:srcRect l="1100"/>
          <a:stretch/>
        </p:blipFill>
        <p:spPr>
          <a:xfrm>
            <a:off x="2025386" y="1227650"/>
            <a:ext cx="7471302" cy="4029637"/>
          </a:xfrm>
          <a:prstGeom prst="rect">
            <a:avLst/>
          </a:prstGeom>
        </p:spPr>
      </p:pic>
    </p:spTree>
    <p:extLst>
      <p:ext uri="{BB962C8B-B14F-4D97-AF65-F5344CB8AC3E}">
        <p14:creationId xmlns:p14="http://schemas.microsoft.com/office/powerpoint/2010/main" val="315077741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2"/>
          </p:nvPr>
        </p:nvSpPr>
        <p:spPr/>
        <p:txBody>
          <a:bodyPr/>
          <a:lstStyle/>
          <a:p>
            <a:r>
              <a:rPr lang="en-US" dirty="0"/>
              <a:t>Artikel 3:</a:t>
            </a:r>
          </a:p>
          <a:p>
            <a:r>
              <a:rPr lang="en-US" dirty="0"/>
              <a:t>Backup-</a:t>
            </a:r>
            <a:r>
              <a:rPr lang="en-US" dirty="0" err="1"/>
              <a:t>Folien</a:t>
            </a:r>
            <a:endParaRPr lang="en-US" dirty="0"/>
          </a:p>
        </p:txBody>
      </p:sp>
      <p:sp>
        <p:nvSpPr>
          <p:cNvPr id="3" name="Textplatzhalter 2">
            <a:extLst>
              <a:ext uri="{FF2B5EF4-FFF2-40B4-BE49-F238E27FC236}">
                <a16:creationId xmlns:a16="http://schemas.microsoft.com/office/drawing/2014/main" id="{6BDDCF57-B1C4-B54F-4205-FC43FD97FE79}"/>
              </a:ext>
            </a:extLst>
          </p:cNvPr>
          <p:cNvSpPr>
            <a:spLocks noGrp="1"/>
          </p:cNvSpPr>
          <p:nvPr>
            <p:ph type="body" sz="quarter" idx="13"/>
          </p:nvPr>
        </p:nvSpPr>
        <p:spPr/>
        <p:txBody>
          <a:bodyPr/>
          <a:lstStyle/>
          <a:p>
            <a:endParaRPr lang="de-DE" dirty="0"/>
          </a:p>
        </p:txBody>
      </p:sp>
    </p:spTree>
    <p:custDataLst>
      <p:tags r:id="rId1"/>
    </p:custDataLst>
    <p:extLst>
      <p:ext uri="{BB962C8B-B14F-4D97-AF65-F5344CB8AC3E}">
        <p14:creationId xmlns:p14="http://schemas.microsoft.com/office/powerpoint/2010/main" val="26777958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3: Mergers &amp; Acquisitions</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800" dirty="0"/>
              <a:t>Mark (1982): </a:t>
            </a:r>
            <a:r>
              <a:rPr lang="de-DE" sz="800" dirty="0" err="1"/>
              <a:t>Differences</a:t>
            </a:r>
            <a:r>
              <a:rPr lang="de-DE" sz="800" dirty="0"/>
              <a:t> in Org. Cultures </a:t>
            </a:r>
            <a:r>
              <a:rPr lang="de-DE" sz="800" dirty="0" err="1"/>
              <a:t>lead</a:t>
            </a:r>
            <a:r>
              <a:rPr lang="de-DE" sz="800" dirty="0"/>
              <a:t> </a:t>
            </a:r>
            <a:r>
              <a:rPr lang="de-DE" sz="800" dirty="0" err="1"/>
              <a:t>to</a:t>
            </a:r>
            <a:r>
              <a:rPr lang="de-DE" sz="800" dirty="0"/>
              <a:t> </a:t>
            </a:r>
            <a:r>
              <a:rPr lang="de-DE" sz="800" dirty="0" err="1"/>
              <a:t>conflicts</a:t>
            </a:r>
            <a:r>
              <a:rPr lang="de-DE" sz="800" dirty="0"/>
              <a:t> in M&amp;A</a:t>
            </a:r>
          </a:p>
          <a:p>
            <a:pPr marL="465750" lvl="1" indent="-285750">
              <a:lnSpc>
                <a:spcPct val="150000"/>
              </a:lnSpc>
              <a:buFont typeface="Arial" panose="020B0604020202020204" pitchFamily="34" charset="0"/>
              <a:buChar char="•"/>
            </a:pPr>
            <a:r>
              <a:rPr lang="de-DE" sz="800" dirty="0"/>
              <a:t>Cartwright &amp; Cooper (1993, 1996) betonen, dass die Kompatibilität von Organisationalen Kulturen wichtig für den M&amp;A-Erfolg ist</a:t>
            </a:r>
          </a:p>
          <a:p>
            <a:pPr marL="465750" lvl="1" indent="-285750">
              <a:lnSpc>
                <a:spcPct val="150000"/>
              </a:lnSpc>
              <a:buFont typeface="Arial" panose="020B0604020202020204" pitchFamily="34" charset="0"/>
              <a:buChar char="•"/>
            </a:pPr>
            <a:r>
              <a:rPr lang="de-DE" sz="800" dirty="0"/>
              <a:t>Chatterjee et al. (1992) betonen, dass der strategische und der organisationale fit wichtig für den M&amp;A-Erfolg sind</a:t>
            </a:r>
          </a:p>
          <a:p>
            <a:pPr marL="465750" lvl="1" indent="-285750">
              <a:lnSpc>
                <a:spcPct val="150000"/>
              </a:lnSpc>
              <a:buFont typeface="Arial" panose="020B0604020202020204" pitchFamily="34" charset="0"/>
              <a:buChar char="•"/>
            </a:pPr>
            <a:r>
              <a:rPr lang="de-DE" sz="800" dirty="0"/>
              <a:t>Weber, </a:t>
            </a:r>
            <a:r>
              <a:rPr lang="de-DE" sz="800" dirty="0" err="1"/>
              <a:t>Shenkar</a:t>
            </a:r>
            <a:r>
              <a:rPr lang="de-DE" sz="800" dirty="0"/>
              <a:t> &amp; </a:t>
            </a:r>
            <a:r>
              <a:rPr lang="de-DE" sz="800" dirty="0" err="1"/>
              <a:t>Raveh</a:t>
            </a:r>
            <a:r>
              <a:rPr lang="de-DE" sz="800" dirty="0"/>
              <a:t> (1996): (Zu) Große Unterschiede in organisationaler Kultur wirken sich negativ auf das </a:t>
            </a:r>
            <a:r>
              <a:rPr lang="de-DE" sz="800" dirty="0" err="1"/>
              <a:t>Commitment</a:t>
            </a:r>
            <a:r>
              <a:rPr lang="de-DE" sz="800" dirty="0"/>
              <a:t> des Management aus was sich in einer schlechteren M&amp;A Performance wiederspiegelt</a:t>
            </a:r>
          </a:p>
          <a:p>
            <a:pPr marL="465750" lvl="1" indent="-285750">
              <a:lnSpc>
                <a:spcPct val="150000"/>
              </a:lnSpc>
              <a:buFont typeface="Arial" panose="020B0604020202020204" pitchFamily="34" charset="0"/>
              <a:buChar char="•"/>
            </a:pPr>
            <a:r>
              <a:rPr lang="de-DE" sz="800" dirty="0"/>
              <a:t>Very et. al. (1997) finden einen positiven Zusammenhang zwischen kulturellen Unterschieden und M&amp;A Performance</a:t>
            </a:r>
          </a:p>
          <a:p>
            <a:pPr marL="465750" lvl="1" indent="-285750">
              <a:lnSpc>
                <a:spcPct val="150000"/>
              </a:lnSpc>
              <a:buFont typeface="Arial" panose="020B0604020202020204" pitchFamily="34" charset="0"/>
              <a:buChar char="•"/>
            </a:pPr>
            <a:r>
              <a:rPr lang="de-DE" sz="800" dirty="0"/>
              <a:t>Larsson &amp; </a:t>
            </a:r>
            <a:r>
              <a:rPr lang="de-DE" sz="800" dirty="0" err="1"/>
              <a:t>Risberg</a:t>
            </a:r>
            <a:r>
              <a:rPr lang="de-DE" sz="800" dirty="0"/>
              <a:t> (1997) zeigen, dass Unternehmen, die von ausländischen Käufern aufgekauft werden, eine höhere Wiederveräußerungsrate haben, als Unternehmen, die von inländischen Käufern aufgekauft werden+</a:t>
            </a:r>
          </a:p>
          <a:p>
            <a:pPr marL="465750" lvl="1" indent="-285750">
              <a:lnSpc>
                <a:spcPct val="150000"/>
              </a:lnSpc>
              <a:buFont typeface="Arial" panose="020B0604020202020204" pitchFamily="34" charset="0"/>
              <a:buChar char="•"/>
            </a:pPr>
            <a:r>
              <a:rPr lang="de-DE" sz="800" dirty="0"/>
              <a:t>Es lässt sich keine klare Aussage zu der </a:t>
            </a:r>
            <a:r>
              <a:rPr lang="de-DE" sz="800" dirty="0" err="1"/>
              <a:t>richtung</a:t>
            </a:r>
            <a:r>
              <a:rPr lang="de-DE" sz="800" dirty="0"/>
              <a:t> und dem </a:t>
            </a:r>
            <a:r>
              <a:rPr lang="de-DE" sz="800" dirty="0" err="1"/>
              <a:t>verhältnis</a:t>
            </a:r>
            <a:r>
              <a:rPr lang="de-DE" sz="800" dirty="0"/>
              <a:t> der </a:t>
            </a:r>
            <a:r>
              <a:rPr lang="de-DE" sz="800" dirty="0" err="1"/>
              <a:t>wirkkraft</a:t>
            </a:r>
            <a:r>
              <a:rPr lang="de-DE" sz="800" dirty="0"/>
              <a:t> von nationaler bzw. organisationaler Kultur auf den M&amp;A-Erfolg treffen (</a:t>
            </a:r>
            <a:r>
              <a:rPr lang="de-DE" sz="800" dirty="0" err="1"/>
              <a:t>Teerikangas</a:t>
            </a:r>
            <a:r>
              <a:rPr lang="de-DE" sz="800" dirty="0"/>
              <a:t> &amp; Very, 2006)</a:t>
            </a:r>
          </a:p>
          <a:p>
            <a:pPr marL="465750" lvl="1" indent="-285750">
              <a:lnSpc>
                <a:spcPct val="150000"/>
              </a:lnSpc>
              <a:buFont typeface="Arial" panose="020B0604020202020204" pitchFamily="34" charset="0"/>
              <a:buChar char="•"/>
            </a:pPr>
            <a:r>
              <a:rPr lang="en-US" sz="800" dirty="0"/>
              <a:t>Synergy potential is likely to be greater in acquisitions where the merging firms share complementarities instead of similarities (Bauer &amp; </a:t>
            </a:r>
            <a:r>
              <a:rPr lang="en-US" sz="800" dirty="0" err="1"/>
              <a:t>Matzler</a:t>
            </a:r>
            <a:r>
              <a:rPr lang="en-US" sz="800" dirty="0"/>
              <a:t>, 2014; </a:t>
            </a:r>
            <a:r>
              <a:rPr lang="en-US" sz="800" dirty="0" err="1"/>
              <a:t>Björkman</a:t>
            </a:r>
            <a:r>
              <a:rPr lang="en-US" sz="800" dirty="0"/>
              <a:t> et al., 2007; </a:t>
            </a:r>
            <a:r>
              <a:rPr lang="en-US" sz="800" dirty="0" err="1"/>
              <a:t>Makri</a:t>
            </a:r>
            <a:r>
              <a:rPr lang="en-US" sz="800" dirty="0"/>
              <a:t> et al., 2010). We contend that organization cultural differences represent an important source of complementarities between the acquiring and target firms. Although organizational cultural differences have been associated with post-acquisition implementation problems (Sarala, 2010; Stahl &amp; Voigt, 2008; </a:t>
            </a:r>
            <a:r>
              <a:rPr lang="en-US" sz="800" dirty="0" err="1"/>
              <a:t>Vaara</a:t>
            </a:r>
            <a:r>
              <a:rPr lang="en-US" sz="800" dirty="0"/>
              <a:t> et al., 2012), and lower acquisition performance (Chatterjee et al., 1992; Datta, 1991), recent studies have shed light on their potential positive effects (</a:t>
            </a:r>
            <a:r>
              <a:rPr lang="en-US" sz="800" dirty="0" err="1"/>
              <a:t>Björkman</a:t>
            </a:r>
            <a:r>
              <a:rPr lang="en-US" sz="800" dirty="0"/>
              <a:t> et al., 2007; Sarala, </a:t>
            </a:r>
            <a:r>
              <a:rPr lang="en-US" sz="800" dirty="0" err="1"/>
              <a:t>Junni</a:t>
            </a:r>
            <a:r>
              <a:rPr lang="en-US" sz="800" dirty="0"/>
              <a:t>, Cooper, &amp; </a:t>
            </a:r>
            <a:r>
              <a:rPr lang="en-US" sz="800" dirty="0" err="1"/>
              <a:t>Tarba</a:t>
            </a:r>
            <a:r>
              <a:rPr lang="en-US" sz="800" dirty="0"/>
              <a:t>, 2016; </a:t>
            </a:r>
            <a:r>
              <a:rPr lang="en-US" sz="800" dirty="0" err="1"/>
              <a:t>Vaara</a:t>
            </a:r>
            <a:r>
              <a:rPr lang="en-US" sz="800" dirty="0"/>
              <a:t> et al., 2012). These studies put forward that organizational cultural differences represent synergy potential in the form of complementary skills and capabilities (</a:t>
            </a:r>
            <a:r>
              <a:rPr lang="en-US" sz="800" dirty="0" err="1"/>
              <a:t>Björkman</a:t>
            </a:r>
            <a:r>
              <a:rPr lang="en-US" sz="800" dirty="0"/>
              <a:t> et al., 2007; Sarala et al., 2016), and show that organizational cultural differences lead to greater acquisition performance (Krishnan, Miller, &amp; Judge, 1997; </a:t>
            </a:r>
            <a:r>
              <a:rPr lang="en-US" sz="800" dirty="0" err="1"/>
              <a:t>Vaara</a:t>
            </a:r>
            <a:r>
              <a:rPr lang="en-US" sz="800" dirty="0"/>
              <a:t> et al., 2012). </a:t>
            </a:r>
          </a:p>
          <a:p>
            <a:pPr marL="465750" lvl="1" indent="-285750">
              <a:lnSpc>
                <a:spcPct val="150000"/>
              </a:lnSpc>
              <a:buFont typeface="Arial" panose="020B0604020202020204" pitchFamily="34" charset="0"/>
              <a:buChar char="•"/>
            </a:pPr>
            <a:endParaRPr lang="de-DE" sz="800" dirty="0"/>
          </a:p>
          <a:p>
            <a:pPr marL="465750" lvl="1" indent="-285750">
              <a:lnSpc>
                <a:spcPct val="150000"/>
              </a:lnSpc>
              <a:buFont typeface="Arial" panose="020B0604020202020204" pitchFamily="34" charset="0"/>
              <a:buChar char="•"/>
            </a:pPr>
            <a:endParaRPr lang="de-DE" sz="8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a:solidFill>
                  <a:schemeClr val="bg1"/>
                </a:solidFill>
                <a:cs typeface="Arial"/>
              </a:rPr>
              <a:t>Organizational Culture in M/A </a:t>
            </a:r>
          </a:p>
        </p:txBody>
      </p:sp>
    </p:spTree>
    <p:extLst>
      <p:ext uri="{BB962C8B-B14F-4D97-AF65-F5344CB8AC3E}">
        <p14:creationId xmlns:p14="http://schemas.microsoft.com/office/powerpoint/2010/main" val="35347110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Looking first at performance, studies vary as to whether performance has been measured from a financial perspective with regard to return on assets (Krishnan and Miller, 1997; Weber, 1996), stockholder value (Chatterjee et al., 1992), perceptual measures of financial performance (Datta, 1991; Very, </a:t>
            </a:r>
            <a:r>
              <a:rPr lang="en-US" sz="1200" dirty="0" err="1"/>
              <a:t>Lubatkin</a:t>
            </a:r>
            <a:r>
              <a:rPr lang="en-US" sz="1200" dirty="0"/>
              <a:t> and </a:t>
            </a:r>
            <a:r>
              <a:rPr lang="en-US" sz="1200" dirty="0" err="1"/>
              <a:t>Calori</a:t>
            </a:r>
            <a:r>
              <a:rPr lang="en-US" sz="1200" dirty="0"/>
              <a:t>, 1996; Very et al., 1997), or sales (Morosini, Shane and Singh, 1998). Researchers have even questioned whether financial gains are the only way of capturing the sought benefits from M&amp;A given that firms keep on engaging in M&amp;A despite evidence of their negative performance impact on the buying firm (King et al. 2004).</a:t>
            </a:r>
          </a:p>
          <a:p>
            <a:pPr marL="645750" lvl="2" indent="-285750">
              <a:lnSpc>
                <a:spcPct val="150000"/>
              </a:lnSpc>
              <a:buFont typeface="Arial" panose="020B0604020202020204" pitchFamily="34" charset="0"/>
              <a:buChar char="•"/>
            </a:pPr>
            <a:r>
              <a:rPr lang="en-US" sz="1200" dirty="0"/>
              <a:t>The way culture has been measured across the studies also varies. To begin with, the studies suffer from an inherent respondent issue related to the survey-based method. It is striking that only the perceptions of one or several management team members are used as proxies of entire organizations’ cultures. In the study of culture, can one or a few respondents be taken as representatives of a company’s culture? Moreover, the studies capture the perceptions of cultural differences of the acquiring (Datta 1991), the acquired (Chatterjee et al., 1992; Very, </a:t>
            </a:r>
            <a:r>
              <a:rPr lang="en-US" sz="1200" dirty="0" err="1"/>
              <a:t>Lubatkin</a:t>
            </a:r>
            <a:r>
              <a:rPr lang="en-US" sz="1200" dirty="0"/>
              <a:t> and </a:t>
            </a:r>
            <a:r>
              <a:rPr lang="en-US" sz="1200" dirty="0" err="1"/>
              <a:t>Calori</a:t>
            </a:r>
            <a:r>
              <a:rPr lang="en-US" sz="1200" dirty="0"/>
              <a:t>, 1996, Very et al., 1997; Weber, 1996, Weber et al., 1996), both (Krishnan and Miller; 1997, Krug and Hegarty, 1997) or either (Morosini, Shane and Singh, 1998) the acquiring and acquired firm managers. Such concerns further complicate any attempt to compare these studies and make generalizable conclusions on the impact of cultural differences on the performance of M&amp;A</a:t>
            </a:r>
          </a:p>
          <a:p>
            <a:pPr marL="645750" lvl="2" indent="-285750">
              <a:lnSpc>
                <a:spcPct val="150000"/>
              </a:lnSpc>
              <a:buFont typeface="Arial" panose="020B0604020202020204" pitchFamily="34" charset="0"/>
              <a:buChar char="•"/>
            </a:pP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chemeClr val="accent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a:t>
            </a:r>
          </a:p>
        </p:txBody>
      </p:sp>
    </p:spTree>
    <p:extLst>
      <p:ext uri="{BB962C8B-B14F-4D97-AF65-F5344CB8AC3E}">
        <p14:creationId xmlns:p14="http://schemas.microsoft.com/office/powerpoint/2010/main" val="3813669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BE50E6D7-20B1-413E-97B2-45B89AA90096}"/>
              </a:ext>
            </a:extLst>
          </p:cNvPr>
          <p:cNvGraphicFramePr>
            <a:graphicFrameLocks noChangeAspect="1"/>
          </p:cNvGraphicFramePr>
          <p:nvPr>
            <p:custDataLst>
              <p:tags r:id="rId1"/>
            </p:custDataLst>
            <p:extLst>
              <p:ext uri="{D42A27DB-BD31-4B8C-83A1-F6EECF244321}">
                <p14:modId xmlns:p14="http://schemas.microsoft.com/office/powerpoint/2010/main" val="6327852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60" imgH="360" progId="TCLayout.ActiveDocument.1">
                  <p:embed/>
                </p:oleObj>
              </mc:Choice>
              <mc:Fallback>
                <p:oleObj name="think-cell Folie" r:id="rId3" imgW="360" imgH="360" progId="TCLayout.ActiveDocument.1">
                  <p:embed/>
                  <p:pic>
                    <p:nvPicPr>
                      <p:cNvPr id="0" name=""/>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Fußzeilenplatzhalter 1">
            <a:extLst>
              <a:ext uri="{FF2B5EF4-FFF2-40B4-BE49-F238E27FC236}">
                <a16:creationId xmlns:a16="http://schemas.microsoft.com/office/drawing/2014/main" id="{09B76696-7678-7D41-4D23-1B8E91DE05C7}"/>
              </a:ext>
            </a:extLst>
          </p:cNvPr>
          <p:cNvSpPr>
            <a:spLocks noGrp="1"/>
          </p:cNvSpPr>
          <p:nvPr>
            <p:ph type="ftr" sz="quarter" idx="3"/>
          </p:nvPr>
        </p:nvSpPr>
        <p:spPr/>
        <p:txBody>
          <a:bodyPr/>
          <a:lstStyle/>
          <a:p>
            <a:r>
              <a:rPr lang="de-DE" dirty="0"/>
              <a:t>Artikel 1: Corporate Networks</a:t>
            </a:r>
          </a:p>
        </p:txBody>
      </p:sp>
      <p:sp>
        <p:nvSpPr>
          <p:cNvPr id="3" name="Textplatzhalter 2">
            <a:extLst>
              <a:ext uri="{FF2B5EF4-FFF2-40B4-BE49-F238E27FC236}">
                <a16:creationId xmlns:a16="http://schemas.microsoft.com/office/drawing/2014/main" id="{E9210DF2-ED05-26DE-4EA5-BC711A52BD01}"/>
              </a:ext>
            </a:extLst>
          </p:cNvPr>
          <p:cNvSpPr>
            <a:spLocks noGrp="1"/>
          </p:cNvSpPr>
          <p:nvPr>
            <p:ph type="body" sz="quarter" idx="10"/>
          </p:nvPr>
        </p:nvSpPr>
        <p:spPr/>
        <p:txBody>
          <a:bodyPr/>
          <a:lstStyle/>
          <a:p>
            <a:r>
              <a:rPr lang="de-DE" dirty="0"/>
              <a:t>Board </a:t>
            </a:r>
            <a:r>
              <a:rPr lang="de-DE" dirty="0" err="1"/>
              <a:t>Interlocks</a:t>
            </a:r>
            <a:r>
              <a:rPr lang="de-DE" dirty="0"/>
              <a:t> &amp; Unternehmenserfolg – Grundlagen und Bedeutung</a:t>
            </a:r>
            <a:endParaRPr lang="de-DE" sz="1200" dirty="0"/>
          </a:p>
        </p:txBody>
      </p:sp>
      <p:grpSp>
        <p:nvGrpSpPr>
          <p:cNvPr id="5" name="Gruppieren 4">
            <a:extLst>
              <a:ext uri="{FF2B5EF4-FFF2-40B4-BE49-F238E27FC236}">
                <a16:creationId xmlns:a16="http://schemas.microsoft.com/office/drawing/2014/main" id="{A5D888D6-CCAB-4B6A-B1C7-AC633A21B40C}"/>
              </a:ext>
            </a:extLst>
          </p:cNvPr>
          <p:cNvGrpSpPr/>
          <p:nvPr/>
        </p:nvGrpSpPr>
        <p:grpSpPr>
          <a:xfrm>
            <a:off x="8778997" y="2253317"/>
            <a:ext cx="3577996" cy="3580746"/>
            <a:chOff x="1337196" y="2252681"/>
            <a:chExt cx="2052962" cy="2054540"/>
          </a:xfrm>
        </p:grpSpPr>
        <p:sp>
          <p:nvSpPr>
            <p:cNvPr id="6" name="Freeform 5">
              <a:extLst>
                <a:ext uri="{FF2B5EF4-FFF2-40B4-BE49-F238E27FC236}">
                  <a16:creationId xmlns:a16="http://schemas.microsoft.com/office/drawing/2014/main" id="{6CEC39CF-F340-4604-8BCD-F95084BEB702}"/>
                </a:ext>
              </a:extLst>
            </p:cNvPr>
            <p:cNvSpPr>
              <a:spLocks noEditPoints="1"/>
            </p:cNvSpPr>
            <p:nvPr/>
          </p:nvSpPr>
          <p:spPr bwMode="auto">
            <a:xfrm rot="5400000">
              <a:off x="1336407" y="2253470"/>
              <a:ext cx="2054540" cy="2052962"/>
            </a:xfrm>
            <a:custGeom>
              <a:avLst/>
              <a:gdLst>
                <a:gd name="T0" fmla="*/ 16 w 2610"/>
                <a:gd name="T1" fmla="*/ 1029 h 2608"/>
                <a:gd name="T2" fmla="*/ 2389 w 2610"/>
                <a:gd name="T3" fmla="*/ 1994 h 2608"/>
                <a:gd name="T4" fmla="*/ 1499 w 2610"/>
                <a:gd name="T5" fmla="*/ 2560 h 2608"/>
                <a:gd name="T6" fmla="*/ 1028 w 2610"/>
                <a:gd name="T7" fmla="*/ 66 h 2608"/>
                <a:gd name="T8" fmla="*/ 439 w 2610"/>
                <a:gd name="T9" fmla="*/ 2194 h 2608"/>
                <a:gd name="T10" fmla="*/ 2439 w 2610"/>
                <a:gd name="T11" fmla="*/ 1574 h 2608"/>
                <a:gd name="T12" fmla="*/ 383 w 2610"/>
                <a:gd name="T13" fmla="*/ 858 h 2608"/>
                <a:gd name="T14" fmla="*/ 1623 w 2610"/>
                <a:gd name="T15" fmla="*/ 2390 h 2608"/>
                <a:gd name="T16" fmla="*/ 782 w 2610"/>
                <a:gd name="T17" fmla="*/ 333 h 2608"/>
                <a:gd name="T18" fmla="*/ 796 w 2610"/>
                <a:gd name="T19" fmla="*/ 2205 h 2608"/>
                <a:gd name="T20" fmla="*/ 1761 w 2610"/>
                <a:gd name="T21" fmla="*/ 368 h 2608"/>
                <a:gd name="T22" fmla="*/ 466 w 2610"/>
                <a:gd name="T23" fmla="*/ 1590 h 2608"/>
                <a:gd name="T24" fmla="*/ 938 w 2610"/>
                <a:gd name="T25" fmla="*/ 2030 h 2608"/>
                <a:gd name="T26" fmla="*/ 812 w 2610"/>
                <a:gd name="T27" fmla="*/ 1561 h 2608"/>
                <a:gd name="T28" fmla="*/ 1471 w 2610"/>
                <a:gd name="T29" fmla="*/ 1793 h 2608"/>
                <a:gd name="T30" fmla="*/ 1356 w 2610"/>
                <a:gd name="T31" fmla="*/ 1187 h 2608"/>
                <a:gd name="T32" fmla="*/ 1236 w 2610"/>
                <a:gd name="T33" fmla="*/ 1432 h 2608"/>
                <a:gd name="T34" fmla="*/ 1289 w 2610"/>
                <a:gd name="T35" fmla="*/ 1512 h 2608"/>
                <a:gd name="T36" fmla="*/ 888 w 2610"/>
                <a:gd name="T37" fmla="*/ 1068 h 2608"/>
                <a:gd name="T38" fmla="*/ 1496 w 2610"/>
                <a:gd name="T39" fmla="*/ 1174 h 2608"/>
                <a:gd name="T40" fmla="*/ 823 w 2610"/>
                <a:gd name="T41" fmla="*/ 1054 h 2608"/>
                <a:gd name="T42" fmla="*/ 1783 w 2610"/>
                <a:gd name="T43" fmla="*/ 1271 h 2608"/>
                <a:gd name="T44" fmla="*/ 1098 w 2610"/>
                <a:gd name="T45" fmla="*/ 658 h 2608"/>
                <a:gd name="T46" fmla="*/ 535 w 2610"/>
                <a:gd name="T47" fmla="*/ 1245 h 2608"/>
                <a:gd name="T48" fmla="*/ 1450 w 2610"/>
                <a:gd name="T49" fmla="*/ 1826 h 2608"/>
                <a:gd name="T50" fmla="*/ 1785 w 2610"/>
                <a:gd name="T51" fmla="*/ 1266 h 2608"/>
                <a:gd name="T52" fmla="*/ 1107 w 2610"/>
                <a:gd name="T53" fmla="*/ 596 h 2608"/>
                <a:gd name="T54" fmla="*/ 802 w 2610"/>
                <a:gd name="T55" fmla="*/ 1800 h 2608"/>
                <a:gd name="T56" fmla="*/ 1819 w 2610"/>
                <a:gd name="T57" fmla="*/ 1770 h 2608"/>
                <a:gd name="T58" fmla="*/ 1976 w 2610"/>
                <a:gd name="T59" fmla="*/ 684 h 2608"/>
                <a:gd name="T60" fmla="*/ 1270 w 2610"/>
                <a:gd name="T61" fmla="*/ 334 h 2608"/>
                <a:gd name="T62" fmla="*/ 533 w 2610"/>
                <a:gd name="T63" fmla="*/ 1135 h 2608"/>
                <a:gd name="T64" fmla="*/ 669 w 2610"/>
                <a:gd name="T65" fmla="*/ 1888 h 2608"/>
                <a:gd name="T66" fmla="*/ 1384 w 2610"/>
                <a:gd name="T67" fmla="*/ 2176 h 2608"/>
                <a:gd name="T68" fmla="*/ 2172 w 2610"/>
                <a:gd name="T69" fmla="*/ 1275 h 2608"/>
                <a:gd name="T70" fmla="*/ 2070 w 2610"/>
                <a:gd name="T71" fmla="*/ 550 h 2608"/>
                <a:gd name="T72" fmla="*/ 572 w 2610"/>
                <a:gd name="T73" fmla="*/ 626 h 2608"/>
                <a:gd name="T74" fmla="*/ 351 w 2610"/>
                <a:gd name="T75" fmla="*/ 1791 h 2608"/>
                <a:gd name="T76" fmla="*/ 1151 w 2610"/>
                <a:gd name="T77" fmla="*/ 2258 h 2608"/>
                <a:gd name="T78" fmla="*/ 1914 w 2610"/>
                <a:gd name="T79" fmla="*/ 2070 h 2608"/>
                <a:gd name="T80" fmla="*/ 2391 w 2610"/>
                <a:gd name="T81" fmla="*/ 741 h 2608"/>
                <a:gd name="T82" fmla="*/ 1128 w 2610"/>
                <a:gd name="T83" fmla="*/ 142 h 2608"/>
                <a:gd name="T84" fmla="*/ 318 w 2610"/>
                <a:gd name="T85" fmla="*/ 852 h 2608"/>
                <a:gd name="T86" fmla="*/ 228 w 2610"/>
                <a:gd name="T87" fmla="*/ 1669 h 2608"/>
                <a:gd name="T88" fmla="*/ 770 w 2610"/>
                <a:gd name="T89" fmla="*/ 2240 h 2608"/>
                <a:gd name="T90" fmla="*/ 2055 w 2610"/>
                <a:gd name="T91" fmla="*/ 2125 h 2608"/>
                <a:gd name="T92" fmla="*/ 2460 w 2610"/>
                <a:gd name="T93" fmla="*/ 1545 h 2608"/>
                <a:gd name="T94" fmla="*/ 2082 w 2610"/>
                <a:gd name="T95" fmla="*/ 354 h 2608"/>
                <a:gd name="T96" fmla="*/ 530 w 2610"/>
                <a:gd name="T97" fmla="*/ 410 h 2608"/>
                <a:gd name="T98" fmla="*/ 141 w 2610"/>
                <a:gd name="T99" fmla="*/ 1554 h 2608"/>
                <a:gd name="T100" fmla="*/ 1292 w 2610"/>
                <a:gd name="T101" fmla="*/ 2488 h 2608"/>
                <a:gd name="T102" fmla="*/ 2124 w 2610"/>
                <a:gd name="T103" fmla="*/ 2111 h 2608"/>
                <a:gd name="T104" fmla="*/ 2474 w 2610"/>
                <a:gd name="T105" fmla="*/ 1291 h 2608"/>
                <a:gd name="T106" fmla="*/ 1494 w 2610"/>
                <a:gd name="T107" fmla="*/ 142 h 2608"/>
                <a:gd name="T108" fmla="*/ 376 w 2610"/>
                <a:gd name="T109" fmla="*/ 458 h 2608"/>
                <a:gd name="T110" fmla="*/ 173 w 2610"/>
                <a:gd name="T111" fmla="*/ 1842 h 2608"/>
                <a:gd name="T112" fmla="*/ 1821 w 2610"/>
                <a:gd name="T113" fmla="*/ 2415 h 2608"/>
                <a:gd name="T114" fmla="*/ 2504 w 2610"/>
                <a:gd name="T115" fmla="*/ 914 h 2608"/>
                <a:gd name="T116" fmla="*/ 1434 w 2610"/>
                <a:gd name="T117" fmla="*/ 101 h 2608"/>
                <a:gd name="T118" fmla="*/ 348 w 2610"/>
                <a:gd name="T119" fmla="*/ 471 h 2608"/>
                <a:gd name="T120" fmla="*/ 35 w 2610"/>
                <a:gd name="T121" fmla="*/ 1397 h 2608"/>
                <a:gd name="T122" fmla="*/ 745 w 2610"/>
                <a:gd name="T123" fmla="*/ 2449 h 2608"/>
                <a:gd name="T124" fmla="*/ 1616 w 2610"/>
                <a:gd name="T125" fmla="*/ 2539 h 2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10" h="2608">
                  <a:moveTo>
                    <a:pt x="2576" y="1413"/>
                  </a:moveTo>
                  <a:lnTo>
                    <a:pt x="2610" y="1397"/>
                  </a:lnTo>
                  <a:lnTo>
                    <a:pt x="2589" y="1354"/>
                  </a:lnTo>
                  <a:lnTo>
                    <a:pt x="2580" y="1358"/>
                  </a:lnTo>
                  <a:lnTo>
                    <a:pt x="2580" y="1330"/>
                  </a:lnTo>
                  <a:lnTo>
                    <a:pt x="2608" y="1305"/>
                  </a:lnTo>
                  <a:lnTo>
                    <a:pt x="2580" y="1271"/>
                  </a:lnTo>
                  <a:lnTo>
                    <a:pt x="2578" y="1275"/>
                  </a:lnTo>
                  <a:lnTo>
                    <a:pt x="2562" y="1050"/>
                  </a:lnTo>
                  <a:lnTo>
                    <a:pt x="2587" y="1040"/>
                  </a:lnTo>
                  <a:lnTo>
                    <a:pt x="2569" y="997"/>
                  </a:lnTo>
                  <a:lnTo>
                    <a:pt x="2552" y="1004"/>
                  </a:lnTo>
                  <a:lnTo>
                    <a:pt x="2532" y="948"/>
                  </a:lnTo>
                  <a:lnTo>
                    <a:pt x="2539" y="943"/>
                  </a:lnTo>
                  <a:lnTo>
                    <a:pt x="2522" y="918"/>
                  </a:lnTo>
                  <a:lnTo>
                    <a:pt x="2449" y="716"/>
                  </a:lnTo>
                  <a:lnTo>
                    <a:pt x="2469" y="706"/>
                  </a:lnTo>
                  <a:lnTo>
                    <a:pt x="2449" y="665"/>
                  </a:lnTo>
                  <a:lnTo>
                    <a:pt x="2428" y="676"/>
                  </a:lnTo>
                  <a:lnTo>
                    <a:pt x="2253" y="437"/>
                  </a:lnTo>
                  <a:lnTo>
                    <a:pt x="2269" y="409"/>
                  </a:lnTo>
                  <a:lnTo>
                    <a:pt x="2232" y="387"/>
                  </a:lnTo>
                  <a:lnTo>
                    <a:pt x="2223" y="403"/>
                  </a:lnTo>
                  <a:lnTo>
                    <a:pt x="1997" y="218"/>
                  </a:lnTo>
                  <a:lnTo>
                    <a:pt x="1994" y="177"/>
                  </a:lnTo>
                  <a:lnTo>
                    <a:pt x="1948" y="181"/>
                  </a:lnTo>
                  <a:lnTo>
                    <a:pt x="1949" y="189"/>
                  </a:lnTo>
                  <a:lnTo>
                    <a:pt x="1755" y="108"/>
                  </a:lnTo>
                  <a:lnTo>
                    <a:pt x="1752" y="96"/>
                  </a:lnTo>
                  <a:lnTo>
                    <a:pt x="1734" y="99"/>
                  </a:lnTo>
                  <a:lnTo>
                    <a:pt x="1674" y="75"/>
                  </a:lnTo>
                  <a:lnTo>
                    <a:pt x="1674" y="45"/>
                  </a:lnTo>
                  <a:lnTo>
                    <a:pt x="1628" y="43"/>
                  </a:lnTo>
                  <a:lnTo>
                    <a:pt x="1626" y="62"/>
                  </a:lnTo>
                  <a:lnTo>
                    <a:pt x="1402" y="32"/>
                  </a:lnTo>
                  <a:lnTo>
                    <a:pt x="1398" y="7"/>
                  </a:lnTo>
                  <a:lnTo>
                    <a:pt x="1356" y="13"/>
                  </a:lnTo>
                  <a:lnTo>
                    <a:pt x="1358" y="29"/>
                  </a:lnTo>
                  <a:lnTo>
                    <a:pt x="1317" y="27"/>
                  </a:lnTo>
                  <a:lnTo>
                    <a:pt x="1321" y="9"/>
                  </a:lnTo>
                  <a:lnTo>
                    <a:pt x="1275" y="0"/>
                  </a:lnTo>
                  <a:lnTo>
                    <a:pt x="1270" y="27"/>
                  </a:lnTo>
                  <a:lnTo>
                    <a:pt x="1040" y="48"/>
                  </a:lnTo>
                  <a:lnTo>
                    <a:pt x="1040" y="46"/>
                  </a:lnTo>
                  <a:lnTo>
                    <a:pt x="1005" y="22"/>
                  </a:lnTo>
                  <a:lnTo>
                    <a:pt x="980" y="59"/>
                  </a:lnTo>
                  <a:lnTo>
                    <a:pt x="983" y="60"/>
                  </a:lnTo>
                  <a:lnTo>
                    <a:pt x="950" y="75"/>
                  </a:lnTo>
                  <a:lnTo>
                    <a:pt x="938" y="59"/>
                  </a:lnTo>
                  <a:lnTo>
                    <a:pt x="900" y="85"/>
                  </a:lnTo>
                  <a:lnTo>
                    <a:pt x="906" y="90"/>
                  </a:lnTo>
                  <a:lnTo>
                    <a:pt x="667" y="182"/>
                  </a:lnTo>
                  <a:lnTo>
                    <a:pt x="664" y="166"/>
                  </a:lnTo>
                  <a:lnTo>
                    <a:pt x="620" y="177"/>
                  </a:lnTo>
                  <a:lnTo>
                    <a:pt x="627" y="207"/>
                  </a:lnTo>
                  <a:lnTo>
                    <a:pt x="445" y="357"/>
                  </a:lnTo>
                  <a:lnTo>
                    <a:pt x="408" y="349"/>
                  </a:lnTo>
                  <a:lnTo>
                    <a:pt x="397" y="393"/>
                  </a:lnTo>
                  <a:lnTo>
                    <a:pt x="406" y="395"/>
                  </a:lnTo>
                  <a:lnTo>
                    <a:pt x="399" y="402"/>
                  </a:lnTo>
                  <a:lnTo>
                    <a:pt x="399" y="402"/>
                  </a:lnTo>
                  <a:lnTo>
                    <a:pt x="355" y="416"/>
                  </a:lnTo>
                  <a:lnTo>
                    <a:pt x="365" y="444"/>
                  </a:lnTo>
                  <a:lnTo>
                    <a:pt x="196" y="647"/>
                  </a:lnTo>
                  <a:lnTo>
                    <a:pt x="162" y="644"/>
                  </a:lnTo>
                  <a:lnTo>
                    <a:pt x="155" y="686"/>
                  </a:lnTo>
                  <a:lnTo>
                    <a:pt x="171" y="690"/>
                  </a:lnTo>
                  <a:lnTo>
                    <a:pt x="83" y="925"/>
                  </a:lnTo>
                  <a:lnTo>
                    <a:pt x="58" y="937"/>
                  </a:lnTo>
                  <a:lnTo>
                    <a:pt x="70" y="962"/>
                  </a:lnTo>
                  <a:lnTo>
                    <a:pt x="54" y="1003"/>
                  </a:lnTo>
                  <a:lnTo>
                    <a:pt x="44" y="994"/>
                  </a:lnTo>
                  <a:lnTo>
                    <a:pt x="16" y="1029"/>
                  </a:lnTo>
                  <a:lnTo>
                    <a:pt x="44" y="1052"/>
                  </a:lnTo>
                  <a:lnTo>
                    <a:pt x="28" y="1280"/>
                  </a:lnTo>
                  <a:lnTo>
                    <a:pt x="0" y="1289"/>
                  </a:lnTo>
                  <a:lnTo>
                    <a:pt x="16" y="1331"/>
                  </a:lnTo>
                  <a:lnTo>
                    <a:pt x="26" y="1326"/>
                  </a:lnTo>
                  <a:lnTo>
                    <a:pt x="28" y="1395"/>
                  </a:lnTo>
                  <a:lnTo>
                    <a:pt x="12" y="1392"/>
                  </a:lnTo>
                  <a:lnTo>
                    <a:pt x="5" y="1436"/>
                  </a:lnTo>
                  <a:lnTo>
                    <a:pt x="33" y="1441"/>
                  </a:lnTo>
                  <a:lnTo>
                    <a:pt x="67" y="1644"/>
                  </a:lnTo>
                  <a:lnTo>
                    <a:pt x="67" y="1644"/>
                  </a:lnTo>
                  <a:lnTo>
                    <a:pt x="44" y="1681"/>
                  </a:lnTo>
                  <a:lnTo>
                    <a:pt x="81" y="1704"/>
                  </a:lnTo>
                  <a:lnTo>
                    <a:pt x="83" y="1701"/>
                  </a:lnTo>
                  <a:lnTo>
                    <a:pt x="136" y="1814"/>
                  </a:lnTo>
                  <a:lnTo>
                    <a:pt x="125" y="1825"/>
                  </a:lnTo>
                  <a:lnTo>
                    <a:pt x="153" y="1853"/>
                  </a:lnTo>
                  <a:lnTo>
                    <a:pt x="224" y="2009"/>
                  </a:lnTo>
                  <a:lnTo>
                    <a:pt x="212" y="2010"/>
                  </a:lnTo>
                  <a:lnTo>
                    <a:pt x="217" y="2055"/>
                  </a:lnTo>
                  <a:lnTo>
                    <a:pt x="254" y="2049"/>
                  </a:lnTo>
                  <a:lnTo>
                    <a:pt x="360" y="2161"/>
                  </a:lnTo>
                  <a:lnTo>
                    <a:pt x="358" y="2168"/>
                  </a:lnTo>
                  <a:lnTo>
                    <a:pt x="369" y="2171"/>
                  </a:lnTo>
                  <a:lnTo>
                    <a:pt x="406" y="2210"/>
                  </a:lnTo>
                  <a:lnTo>
                    <a:pt x="408" y="2214"/>
                  </a:lnTo>
                  <a:lnTo>
                    <a:pt x="409" y="2214"/>
                  </a:lnTo>
                  <a:lnTo>
                    <a:pt x="505" y="2314"/>
                  </a:lnTo>
                  <a:lnTo>
                    <a:pt x="500" y="2351"/>
                  </a:lnTo>
                  <a:lnTo>
                    <a:pt x="544" y="2359"/>
                  </a:lnTo>
                  <a:lnTo>
                    <a:pt x="545" y="2346"/>
                  </a:lnTo>
                  <a:lnTo>
                    <a:pt x="703" y="2429"/>
                  </a:lnTo>
                  <a:lnTo>
                    <a:pt x="699" y="2436"/>
                  </a:lnTo>
                  <a:lnTo>
                    <a:pt x="740" y="2459"/>
                  </a:lnTo>
                  <a:lnTo>
                    <a:pt x="743" y="2452"/>
                  </a:lnTo>
                  <a:lnTo>
                    <a:pt x="839" y="2502"/>
                  </a:lnTo>
                  <a:lnTo>
                    <a:pt x="830" y="2525"/>
                  </a:lnTo>
                  <a:lnTo>
                    <a:pt x="870" y="2541"/>
                  </a:lnTo>
                  <a:lnTo>
                    <a:pt x="879" y="2518"/>
                  </a:lnTo>
                  <a:lnTo>
                    <a:pt x="1095" y="2564"/>
                  </a:lnTo>
                  <a:lnTo>
                    <a:pt x="1096" y="2588"/>
                  </a:lnTo>
                  <a:lnTo>
                    <a:pt x="1142" y="2588"/>
                  </a:lnTo>
                  <a:lnTo>
                    <a:pt x="1142" y="2571"/>
                  </a:lnTo>
                  <a:lnTo>
                    <a:pt x="1201" y="2578"/>
                  </a:lnTo>
                  <a:lnTo>
                    <a:pt x="1217" y="2608"/>
                  </a:lnTo>
                  <a:lnTo>
                    <a:pt x="1255" y="2588"/>
                  </a:lnTo>
                  <a:lnTo>
                    <a:pt x="1250" y="2580"/>
                  </a:lnTo>
                  <a:lnTo>
                    <a:pt x="1487" y="2576"/>
                  </a:lnTo>
                  <a:lnTo>
                    <a:pt x="1485" y="2578"/>
                  </a:lnTo>
                  <a:lnTo>
                    <a:pt x="1522" y="2604"/>
                  </a:lnTo>
                  <a:lnTo>
                    <a:pt x="1549" y="2569"/>
                  </a:lnTo>
                  <a:lnTo>
                    <a:pt x="1545" y="2567"/>
                  </a:lnTo>
                  <a:lnTo>
                    <a:pt x="1577" y="2557"/>
                  </a:lnTo>
                  <a:lnTo>
                    <a:pt x="1579" y="2560"/>
                  </a:lnTo>
                  <a:lnTo>
                    <a:pt x="1619" y="2546"/>
                  </a:lnTo>
                  <a:lnTo>
                    <a:pt x="1617" y="2542"/>
                  </a:lnTo>
                  <a:lnTo>
                    <a:pt x="1858" y="2466"/>
                  </a:lnTo>
                  <a:lnTo>
                    <a:pt x="1866" y="2488"/>
                  </a:lnTo>
                  <a:lnTo>
                    <a:pt x="1909" y="2468"/>
                  </a:lnTo>
                  <a:lnTo>
                    <a:pt x="1898" y="2445"/>
                  </a:lnTo>
                  <a:lnTo>
                    <a:pt x="1904" y="2442"/>
                  </a:lnTo>
                  <a:lnTo>
                    <a:pt x="2105" y="2291"/>
                  </a:lnTo>
                  <a:lnTo>
                    <a:pt x="2149" y="2295"/>
                  </a:lnTo>
                  <a:lnTo>
                    <a:pt x="2153" y="2252"/>
                  </a:lnTo>
                  <a:lnTo>
                    <a:pt x="2163" y="2244"/>
                  </a:lnTo>
                  <a:lnTo>
                    <a:pt x="2190" y="2256"/>
                  </a:lnTo>
                  <a:lnTo>
                    <a:pt x="2207" y="2217"/>
                  </a:lnTo>
                  <a:lnTo>
                    <a:pt x="2197" y="2212"/>
                  </a:lnTo>
                  <a:lnTo>
                    <a:pt x="2357" y="2040"/>
                  </a:lnTo>
                  <a:lnTo>
                    <a:pt x="2357" y="2044"/>
                  </a:lnTo>
                  <a:lnTo>
                    <a:pt x="2402" y="2035"/>
                  </a:lnTo>
                  <a:lnTo>
                    <a:pt x="2395" y="1993"/>
                  </a:lnTo>
                  <a:lnTo>
                    <a:pt x="2389" y="1994"/>
                  </a:lnTo>
                  <a:lnTo>
                    <a:pt x="2486" y="1773"/>
                  </a:lnTo>
                  <a:lnTo>
                    <a:pt x="2527" y="1754"/>
                  </a:lnTo>
                  <a:lnTo>
                    <a:pt x="2511" y="1719"/>
                  </a:lnTo>
                  <a:lnTo>
                    <a:pt x="2525" y="1687"/>
                  </a:lnTo>
                  <a:lnTo>
                    <a:pt x="2532" y="1694"/>
                  </a:lnTo>
                  <a:lnTo>
                    <a:pt x="2564" y="1662"/>
                  </a:lnTo>
                  <a:lnTo>
                    <a:pt x="2539" y="1636"/>
                  </a:lnTo>
                  <a:lnTo>
                    <a:pt x="2576" y="1413"/>
                  </a:lnTo>
                  <a:close/>
                  <a:moveTo>
                    <a:pt x="2534" y="1630"/>
                  </a:moveTo>
                  <a:lnTo>
                    <a:pt x="2534" y="1630"/>
                  </a:lnTo>
                  <a:lnTo>
                    <a:pt x="2523" y="1641"/>
                  </a:lnTo>
                  <a:lnTo>
                    <a:pt x="2523" y="1639"/>
                  </a:lnTo>
                  <a:lnTo>
                    <a:pt x="2546" y="1535"/>
                  </a:lnTo>
                  <a:lnTo>
                    <a:pt x="2534" y="1630"/>
                  </a:lnTo>
                  <a:close/>
                  <a:moveTo>
                    <a:pt x="2511" y="1671"/>
                  </a:moveTo>
                  <a:lnTo>
                    <a:pt x="2502" y="1704"/>
                  </a:lnTo>
                  <a:lnTo>
                    <a:pt x="2495" y="1719"/>
                  </a:lnTo>
                  <a:lnTo>
                    <a:pt x="2492" y="1720"/>
                  </a:lnTo>
                  <a:lnTo>
                    <a:pt x="2460" y="1623"/>
                  </a:lnTo>
                  <a:lnTo>
                    <a:pt x="2469" y="1591"/>
                  </a:lnTo>
                  <a:lnTo>
                    <a:pt x="2470" y="1588"/>
                  </a:lnTo>
                  <a:lnTo>
                    <a:pt x="2470" y="1588"/>
                  </a:lnTo>
                  <a:lnTo>
                    <a:pt x="2474" y="1574"/>
                  </a:lnTo>
                  <a:lnTo>
                    <a:pt x="2485" y="1581"/>
                  </a:lnTo>
                  <a:lnTo>
                    <a:pt x="2518" y="1639"/>
                  </a:lnTo>
                  <a:lnTo>
                    <a:pt x="2516" y="1646"/>
                  </a:lnTo>
                  <a:lnTo>
                    <a:pt x="2500" y="1662"/>
                  </a:lnTo>
                  <a:lnTo>
                    <a:pt x="2511" y="1671"/>
                  </a:lnTo>
                  <a:close/>
                  <a:moveTo>
                    <a:pt x="2350" y="2001"/>
                  </a:moveTo>
                  <a:lnTo>
                    <a:pt x="2336" y="1993"/>
                  </a:lnTo>
                  <a:lnTo>
                    <a:pt x="2347" y="1982"/>
                  </a:lnTo>
                  <a:lnTo>
                    <a:pt x="2338" y="1975"/>
                  </a:lnTo>
                  <a:lnTo>
                    <a:pt x="2366" y="1929"/>
                  </a:lnTo>
                  <a:lnTo>
                    <a:pt x="2373" y="1933"/>
                  </a:lnTo>
                  <a:lnTo>
                    <a:pt x="2373" y="1996"/>
                  </a:lnTo>
                  <a:lnTo>
                    <a:pt x="2350" y="2001"/>
                  </a:lnTo>
                  <a:close/>
                  <a:moveTo>
                    <a:pt x="2188" y="2208"/>
                  </a:moveTo>
                  <a:lnTo>
                    <a:pt x="2176" y="2201"/>
                  </a:lnTo>
                  <a:lnTo>
                    <a:pt x="2301" y="2005"/>
                  </a:lnTo>
                  <a:lnTo>
                    <a:pt x="2310" y="2012"/>
                  </a:lnTo>
                  <a:lnTo>
                    <a:pt x="2190" y="2205"/>
                  </a:lnTo>
                  <a:lnTo>
                    <a:pt x="2188" y="2208"/>
                  </a:lnTo>
                  <a:close/>
                  <a:moveTo>
                    <a:pt x="2144" y="2244"/>
                  </a:moveTo>
                  <a:lnTo>
                    <a:pt x="2131" y="2249"/>
                  </a:lnTo>
                  <a:lnTo>
                    <a:pt x="2107" y="2247"/>
                  </a:lnTo>
                  <a:lnTo>
                    <a:pt x="2107" y="2247"/>
                  </a:lnTo>
                  <a:lnTo>
                    <a:pt x="2057" y="2196"/>
                  </a:lnTo>
                  <a:lnTo>
                    <a:pt x="2066" y="2194"/>
                  </a:lnTo>
                  <a:lnTo>
                    <a:pt x="2064" y="2187"/>
                  </a:lnTo>
                  <a:lnTo>
                    <a:pt x="2112" y="2125"/>
                  </a:lnTo>
                  <a:lnTo>
                    <a:pt x="2128" y="2115"/>
                  </a:lnTo>
                  <a:lnTo>
                    <a:pt x="2140" y="2123"/>
                  </a:lnTo>
                  <a:lnTo>
                    <a:pt x="2142" y="2120"/>
                  </a:lnTo>
                  <a:lnTo>
                    <a:pt x="2167" y="2199"/>
                  </a:lnTo>
                  <a:lnTo>
                    <a:pt x="2154" y="2226"/>
                  </a:lnTo>
                  <a:lnTo>
                    <a:pt x="2144" y="2244"/>
                  </a:lnTo>
                  <a:close/>
                  <a:moveTo>
                    <a:pt x="1889" y="2428"/>
                  </a:moveTo>
                  <a:lnTo>
                    <a:pt x="1849" y="2447"/>
                  </a:lnTo>
                  <a:lnTo>
                    <a:pt x="1851" y="2449"/>
                  </a:lnTo>
                  <a:lnTo>
                    <a:pt x="1817" y="2442"/>
                  </a:lnTo>
                  <a:lnTo>
                    <a:pt x="1817" y="2431"/>
                  </a:lnTo>
                  <a:lnTo>
                    <a:pt x="1911" y="2383"/>
                  </a:lnTo>
                  <a:lnTo>
                    <a:pt x="1889" y="2428"/>
                  </a:lnTo>
                  <a:lnTo>
                    <a:pt x="1889" y="2428"/>
                  </a:lnTo>
                  <a:close/>
                  <a:moveTo>
                    <a:pt x="1474" y="2546"/>
                  </a:moveTo>
                  <a:lnTo>
                    <a:pt x="1443" y="2527"/>
                  </a:lnTo>
                  <a:lnTo>
                    <a:pt x="1443" y="2511"/>
                  </a:lnTo>
                  <a:lnTo>
                    <a:pt x="1464" y="2507"/>
                  </a:lnTo>
                  <a:lnTo>
                    <a:pt x="1568" y="2530"/>
                  </a:lnTo>
                  <a:lnTo>
                    <a:pt x="1568" y="2534"/>
                  </a:lnTo>
                  <a:lnTo>
                    <a:pt x="1474" y="2546"/>
                  </a:lnTo>
                  <a:close/>
                  <a:moveTo>
                    <a:pt x="1510" y="2544"/>
                  </a:moveTo>
                  <a:lnTo>
                    <a:pt x="1499" y="2560"/>
                  </a:lnTo>
                  <a:lnTo>
                    <a:pt x="1480" y="2548"/>
                  </a:lnTo>
                  <a:lnTo>
                    <a:pt x="1510" y="2544"/>
                  </a:lnTo>
                  <a:close/>
                  <a:moveTo>
                    <a:pt x="994" y="2461"/>
                  </a:moveTo>
                  <a:lnTo>
                    <a:pt x="994" y="2458"/>
                  </a:lnTo>
                  <a:lnTo>
                    <a:pt x="1015" y="2459"/>
                  </a:lnTo>
                  <a:lnTo>
                    <a:pt x="1038" y="2482"/>
                  </a:lnTo>
                  <a:lnTo>
                    <a:pt x="994" y="2461"/>
                  </a:lnTo>
                  <a:close/>
                  <a:moveTo>
                    <a:pt x="510" y="2307"/>
                  </a:moveTo>
                  <a:lnTo>
                    <a:pt x="432" y="2199"/>
                  </a:lnTo>
                  <a:lnTo>
                    <a:pt x="434" y="2198"/>
                  </a:lnTo>
                  <a:lnTo>
                    <a:pt x="448" y="2207"/>
                  </a:lnTo>
                  <a:lnTo>
                    <a:pt x="620" y="2343"/>
                  </a:lnTo>
                  <a:lnTo>
                    <a:pt x="547" y="2334"/>
                  </a:lnTo>
                  <a:lnTo>
                    <a:pt x="551" y="2313"/>
                  </a:lnTo>
                  <a:lnTo>
                    <a:pt x="510" y="2307"/>
                  </a:lnTo>
                  <a:close/>
                  <a:moveTo>
                    <a:pt x="256" y="2003"/>
                  </a:moveTo>
                  <a:lnTo>
                    <a:pt x="236" y="2007"/>
                  </a:lnTo>
                  <a:lnTo>
                    <a:pt x="226" y="1922"/>
                  </a:lnTo>
                  <a:lnTo>
                    <a:pt x="314" y="2044"/>
                  </a:lnTo>
                  <a:lnTo>
                    <a:pt x="369" y="2132"/>
                  </a:lnTo>
                  <a:lnTo>
                    <a:pt x="367" y="2136"/>
                  </a:lnTo>
                  <a:lnTo>
                    <a:pt x="261" y="2047"/>
                  </a:lnTo>
                  <a:lnTo>
                    <a:pt x="256" y="2003"/>
                  </a:lnTo>
                  <a:close/>
                  <a:moveTo>
                    <a:pt x="56" y="1316"/>
                  </a:moveTo>
                  <a:lnTo>
                    <a:pt x="47" y="1291"/>
                  </a:lnTo>
                  <a:lnTo>
                    <a:pt x="69" y="1275"/>
                  </a:lnTo>
                  <a:lnTo>
                    <a:pt x="47" y="1347"/>
                  </a:lnTo>
                  <a:lnTo>
                    <a:pt x="39" y="1323"/>
                  </a:lnTo>
                  <a:lnTo>
                    <a:pt x="56" y="1316"/>
                  </a:lnTo>
                  <a:close/>
                  <a:moveTo>
                    <a:pt x="76" y="1029"/>
                  </a:moveTo>
                  <a:lnTo>
                    <a:pt x="81" y="1024"/>
                  </a:lnTo>
                  <a:lnTo>
                    <a:pt x="77" y="1022"/>
                  </a:lnTo>
                  <a:lnTo>
                    <a:pt x="84" y="973"/>
                  </a:lnTo>
                  <a:lnTo>
                    <a:pt x="88" y="973"/>
                  </a:lnTo>
                  <a:lnTo>
                    <a:pt x="109" y="1111"/>
                  </a:lnTo>
                  <a:lnTo>
                    <a:pt x="97" y="1109"/>
                  </a:lnTo>
                  <a:lnTo>
                    <a:pt x="70" y="1063"/>
                  </a:lnTo>
                  <a:lnTo>
                    <a:pt x="76" y="1029"/>
                  </a:lnTo>
                  <a:close/>
                  <a:moveTo>
                    <a:pt x="199" y="693"/>
                  </a:moveTo>
                  <a:lnTo>
                    <a:pt x="205" y="658"/>
                  </a:lnTo>
                  <a:lnTo>
                    <a:pt x="254" y="633"/>
                  </a:lnTo>
                  <a:lnTo>
                    <a:pt x="254" y="639"/>
                  </a:lnTo>
                  <a:lnTo>
                    <a:pt x="263" y="639"/>
                  </a:lnTo>
                  <a:lnTo>
                    <a:pt x="206" y="737"/>
                  </a:lnTo>
                  <a:lnTo>
                    <a:pt x="198" y="734"/>
                  </a:lnTo>
                  <a:lnTo>
                    <a:pt x="189" y="692"/>
                  </a:lnTo>
                  <a:lnTo>
                    <a:pt x="199" y="693"/>
                  </a:lnTo>
                  <a:close/>
                  <a:moveTo>
                    <a:pt x="671" y="195"/>
                  </a:moveTo>
                  <a:lnTo>
                    <a:pt x="727" y="195"/>
                  </a:lnTo>
                  <a:lnTo>
                    <a:pt x="726" y="204"/>
                  </a:lnTo>
                  <a:lnTo>
                    <a:pt x="673" y="234"/>
                  </a:lnTo>
                  <a:lnTo>
                    <a:pt x="660" y="212"/>
                  </a:lnTo>
                  <a:lnTo>
                    <a:pt x="674" y="209"/>
                  </a:lnTo>
                  <a:lnTo>
                    <a:pt x="671" y="195"/>
                  </a:lnTo>
                  <a:close/>
                  <a:moveTo>
                    <a:pt x="915" y="105"/>
                  </a:moveTo>
                  <a:lnTo>
                    <a:pt x="927" y="122"/>
                  </a:lnTo>
                  <a:lnTo>
                    <a:pt x="955" y="103"/>
                  </a:lnTo>
                  <a:lnTo>
                    <a:pt x="1019" y="128"/>
                  </a:lnTo>
                  <a:lnTo>
                    <a:pt x="817" y="175"/>
                  </a:lnTo>
                  <a:lnTo>
                    <a:pt x="915" y="105"/>
                  </a:lnTo>
                  <a:lnTo>
                    <a:pt x="915" y="105"/>
                  </a:lnTo>
                  <a:close/>
                  <a:moveTo>
                    <a:pt x="1015" y="83"/>
                  </a:moveTo>
                  <a:lnTo>
                    <a:pt x="1019" y="76"/>
                  </a:lnTo>
                  <a:lnTo>
                    <a:pt x="1040" y="73"/>
                  </a:lnTo>
                  <a:lnTo>
                    <a:pt x="1081" y="98"/>
                  </a:lnTo>
                  <a:lnTo>
                    <a:pt x="1081" y="113"/>
                  </a:lnTo>
                  <a:lnTo>
                    <a:pt x="1026" y="126"/>
                  </a:lnTo>
                  <a:lnTo>
                    <a:pt x="960" y="99"/>
                  </a:lnTo>
                  <a:lnTo>
                    <a:pt x="964" y="96"/>
                  </a:lnTo>
                  <a:lnTo>
                    <a:pt x="959" y="87"/>
                  </a:lnTo>
                  <a:lnTo>
                    <a:pt x="1010" y="78"/>
                  </a:lnTo>
                  <a:lnTo>
                    <a:pt x="1015" y="83"/>
                  </a:lnTo>
                  <a:close/>
                  <a:moveTo>
                    <a:pt x="1028" y="66"/>
                  </a:moveTo>
                  <a:lnTo>
                    <a:pt x="1036" y="71"/>
                  </a:lnTo>
                  <a:lnTo>
                    <a:pt x="1022" y="73"/>
                  </a:lnTo>
                  <a:lnTo>
                    <a:pt x="1028" y="66"/>
                  </a:lnTo>
                  <a:close/>
                  <a:moveTo>
                    <a:pt x="1610" y="92"/>
                  </a:moveTo>
                  <a:lnTo>
                    <a:pt x="1713" y="119"/>
                  </a:lnTo>
                  <a:lnTo>
                    <a:pt x="1713" y="122"/>
                  </a:lnTo>
                  <a:lnTo>
                    <a:pt x="1540" y="138"/>
                  </a:lnTo>
                  <a:lnTo>
                    <a:pt x="1542" y="135"/>
                  </a:lnTo>
                  <a:lnTo>
                    <a:pt x="1610" y="92"/>
                  </a:lnTo>
                  <a:close/>
                  <a:moveTo>
                    <a:pt x="1672" y="90"/>
                  </a:moveTo>
                  <a:lnTo>
                    <a:pt x="1672" y="85"/>
                  </a:lnTo>
                  <a:lnTo>
                    <a:pt x="1711" y="112"/>
                  </a:lnTo>
                  <a:lnTo>
                    <a:pt x="1711" y="115"/>
                  </a:lnTo>
                  <a:lnTo>
                    <a:pt x="1616" y="90"/>
                  </a:lnTo>
                  <a:lnTo>
                    <a:pt x="1626" y="83"/>
                  </a:lnTo>
                  <a:lnTo>
                    <a:pt x="1626" y="89"/>
                  </a:lnTo>
                  <a:lnTo>
                    <a:pt x="1672" y="90"/>
                  </a:lnTo>
                  <a:close/>
                  <a:moveTo>
                    <a:pt x="1893" y="221"/>
                  </a:moveTo>
                  <a:lnTo>
                    <a:pt x="1882" y="230"/>
                  </a:lnTo>
                  <a:lnTo>
                    <a:pt x="1755" y="140"/>
                  </a:lnTo>
                  <a:lnTo>
                    <a:pt x="1761" y="140"/>
                  </a:lnTo>
                  <a:lnTo>
                    <a:pt x="1893" y="221"/>
                  </a:lnTo>
                  <a:close/>
                  <a:moveTo>
                    <a:pt x="2271" y="495"/>
                  </a:moveTo>
                  <a:lnTo>
                    <a:pt x="2230" y="449"/>
                  </a:lnTo>
                  <a:lnTo>
                    <a:pt x="2237" y="442"/>
                  </a:lnTo>
                  <a:lnTo>
                    <a:pt x="2234" y="437"/>
                  </a:lnTo>
                  <a:lnTo>
                    <a:pt x="2246" y="444"/>
                  </a:lnTo>
                  <a:lnTo>
                    <a:pt x="2271" y="495"/>
                  </a:lnTo>
                  <a:close/>
                  <a:moveTo>
                    <a:pt x="2426" y="716"/>
                  </a:moveTo>
                  <a:lnTo>
                    <a:pt x="2416" y="736"/>
                  </a:lnTo>
                  <a:lnTo>
                    <a:pt x="2407" y="727"/>
                  </a:lnTo>
                  <a:lnTo>
                    <a:pt x="2398" y="736"/>
                  </a:lnTo>
                  <a:lnTo>
                    <a:pt x="2338" y="628"/>
                  </a:lnTo>
                  <a:lnTo>
                    <a:pt x="2342" y="623"/>
                  </a:lnTo>
                  <a:lnTo>
                    <a:pt x="2417" y="681"/>
                  </a:lnTo>
                  <a:lnTo>
                    <a:pt x="2410" y="684"/>
                  </a:lnTo>
                  <a:lnTo>
                    <a:pt x="2426" y="716"/>
                  </a:lnTo>
                  <a:close/>
                  <a:moveTo>
                    <a:pt x="2571" y="1330"/>
                  </a:moveTo>
                  <a:lnTo>
                    <a:pt x="2569" y="1354"/>
                  </a:lnTo>
                  <a:lnTo>
                    <a:pt x="2564" y="1342"/>
                  </a:lnTo>
                  <a:lnTo>
                    <a:pt x="2569" y="1328"/>
                  </a:lnTo>
                  <a:lnTo>
                    <a:pt x="2571" y="1330"/>
                  </a:lnTo>
                  <a:close/>
                  <a:moveTo>
                    <a:pt x="2146" y="2116"/>
                  </a:moveTo>
                  <a:lnTo>
                    <a:pt x="2165" y="2090"/>
                  </a:lnTo>
                  <a:lnTo>
                    <a:pt x="2165" y="2088"/>
                  </a:lnTo>
                  <a:lnTo>
                    <a:pt x="2294" y="1998"/>
                  </a:lnTo>
                  <a:lnTo>
                    <a:pt x="2297" y="2001"/>
                  </a:lnTo>
                  <a:lnTo>
                    <a:pt x="2172" y="2199"/>
                  </a:lnTo>
                  <a:lnTo>
                    <a:pt x="2146" y="2116"/>
                  </a:lnTo>
                  <a:close/>
                  <a:moveTo>
                    <a:pt x="2107" y="2263"/>
                  </a:moveTo>
                  <a:lnTo>
                    <a:pt x="1951" y="2343"/>
                  </a:lnTo>
                  <a:lnTo>
                    <a:pt x="1942" y="2339"/>
                  </a:lnTo>
                  <a:lnTo>
                    <a:pt x="2055" y="2198"/>
                  </a:lnTo>
                  <a:lnTo>
                    <a:pt x="2107" y="2252"/>
                  </a:lnTo>
                  <a:lnTo>
                    <a:pt x="2107" y="2263"/>
                  </a:lnTo>
                  <a:close/>
                  <a:moveTo>
                    <a:pt x="1828" y="2406"/>
                  </a:moveTo>
                  <a:lnTo>
                    <a:pt x="1861" y="2369"/>
                  </a:lnTo>
                  <a:lnTo>
                    <a:pt x="1902" y="2362"/>
                  </a:lnTo>
                  <a:lnTo>
                    <a:pt x="1900" y="2367"/>
                  </a:lnTo>
                  <a:lnTo>
                    <a:pt x="1828" y="2406"/>
                  </a:lnTo>
                  <a:close/>
                  <a:moveTo>
                    <a:pt x="1012" y="2454"/>
                  </a:moveTo>
                  <a:lnTo>
                    <a:pt x="992" y="2454"/>
                  </a:lnTo>
                  <a:lnTo>
                    <a:pt x="992" y="2454"/>
                  </a:lnTo>
                  <a:lnTo>
                    <a:pt x="1012" y="2454"/>
                  </a:lnTo>
                  <a:lnTo>
                    <a:pt x="1012" y="2454"/>
                  </a:lnTo>
                  <a:close/>
                  <a:moveTo>
                    <a:pt x="726" y="2397"/>
                  </a:moveTo>
                  <a:lnTo>
                    <a:pt x="719" y="2371"/>
                  </a:lnTo>
                  <a:lnTo>
                    <a:pt x="897" y="2429"/>
                  </a:lnTo>
                  <a:lnTo>
                    <a:pt x="757" y="2426"/>
                  </a:lnTo>
                  <a:lnTo>
                    <a:pt x="763" y="2419"/>
                  </a:lnTo>
                  <a:lnTo>
                    <a:pt x="726" y="2397"/>
                  </a:lnTo>
                  <a:close/>
                  <a:moveTo>
                    <a:pt x="459" y="2210"/>
                  </a:moveTo>
                  <a:lnTo>
                    <a:pt x="439" y="2194"/>
                  </a:lnTo>
                  <a:lnTo>
                    <a:pt x="443" y="2192"/>
                  </a:lnTo>
                  <a:lnTo>
                    <a:pt x="438" y="2185"/>
                  </a:lnTo>
                  <a:lnTo>
                    <a:pt x="563" y="2208"/>
                  </a:lnTo>
                  <a:lnTo>
                    <a:pt x="650" y="2332"/>
                  </a:lnTo>
                  <a:lnTo>
                    <a:pt x="643" y="2334"/>
                  </a:lnTo>
                  <a:lnTo>
                    <a:pt x="459" y="2210"/>
                  </a:lnTo>
                  <a:close/>
                  <a:moveTo>
                    <a:pt x="346" y="2086"/>
                  </a:moveTo>
                  <a:lnTo>
                    <a:pt x="378" y="2131"/>
                  </a:lnTo>
                  <a:lnTo>
                    <a:pt x="371" y="2127"/>
                  </a:lnTo>
                  <a:lnTo>
                    <a:pt x="346" y="2086"/>
                  </a:lnTo>
                  <a:close/>
                  <a:moveTo>
                    <a:pt x="182" y="1834"/>
                  </a:moveTo>
                  <a:lnTo>
                    <a:pt x="182" y="1834"/>
                  </a:lnTo>
                  <a:lnTo>
                    <a:pt x="182" y="1834"/>
                  </a:lnTo>
                  <a:lnTo>
                    <a:pt x="182" y="1834"/>
                  </a:lnTo>
                  <a:close/>
                  <a:moveTo>
                    <a:pt x="160" y="1795"/>
                  </a:moveTo>
                  <a:lnTo>
                    <a:pt x="166" y="1696"/>
                  </a:lnTo>
                  <a:lnTo>
                    <a:pt x="206" y="1844"/>
                  </a:lnTo>
                  <a:lnTo>
                    <a:pt x="189" y="1835"/>
                  </a:lnTo>
                  <a:lnTo>
                    <a:pt x="185" y="1830"/>
                  </a:lnTo>
                  <a:lnTo>
                    <a:pt x="190" y="1825"/>
                  </a:lnTo>
                  <a:lnTo>
                    <a:pt x="160" y="1795"/>
                  </a:lnTo>
                  <a:close/>
                  <a:moveTo>
                    <a:pt x="116" y="958"/>
                  </a:moveTo>
                  <a:lnTo>
                    <a:pt x="109" y="943"/>
                  </a:lnTo>
                  <a:lnTo>
                    <a:pt x="159" y="923"/>
                  </a:lnTo>
                  <a:lnTo>
                    <a:pt x="113" y="1107"/>
                  </a:lnTo>
                  <a:lnTo>
                    <a:pt x="93" y="969"/>
                  </a:lnTo>
                  <a:lnTo>
                    <a:pt x="116" y="958"/>
                  </a:lnTo>
                  <a:close/>
                  <a:moveTo>
                    <a:pt x="164" y="921"/>
                  </a:moveTo>
                  <a:lnTo>
                    <a:pt x="194" y="911"/>
                  </a:lnTo>
                  <a:lnTo>
                    <a:pt x="203" y="927"/>
                  </a:lnTo>
                  <a:lnTo>
                    <a:pt x="167" y="1066"/>
                  </a:lnTo>
                  <a:lnTo>
                    <a:pt x="127" y="1112"/>
                  </a:lnTo>
                  <a:lnTo>
                    <a:pt x="116" y="1111"/>
                  </a:lnTo>
                  <a:lnTo>
                    <a:pt x="164" y="921"/>
                  </a:lnTo>
                  <a:close/>
                  <a:moveTo>
                    <a:pt x="296" y="644"/>
                  </a:moveTo>
                  <a:lnTo>
                    <a:pt x="298" y="633"/>
                  </a:lnTo>
                  <a:lnTo>
                    <a:pt x="330" y="654"/>
                  </a:lnTo>
                  <a:lnTo>
                    <a:pt x="258" y="711"/>
                  </a:lnTo>
                  <a:lnTo>
                    <a:pt x="275" y="640"/>
                  </a:lnTo>
                  <a:lnTo>
                    <a:pt x="296" y="644"/>
                  </a:lnTo>
                  <a:close/>
                  <a:moveTo>
                    <a:pt x="673" y="237"/>
                  </a:moveTo>
                  <a:lnTo>
                    <a:pt x="724" y="209"/>
                  </a:lnTo>
                  <a:lnTo>
                    <a:pt x="731" y="211"/>
                  </a:lnTo>
                  <a:lnTo>
                    <a:pt x="704" y="241"/>
                  </a:lnTo>
                  <a:lnTo>
                    <a:pt x="703" y="235"/>
                  </a:lnTo>
                  <a:lnTo>
                    <a:pt x="678" y="244"/>
                  </a:lnTo>
                  <a:lnTo>
                    <a:pt x="673" y="237"/>
                  </a:lnTo>
                  <a:close/>
                  <a:moveTo>
                    <a:pt x="2207" y="471"/>
                  </a:moveTo>
                  <a:lnTo>
                    <a:pt x="2225" y="453"/>
                  </a:lnTo>
                  <a:lnTo>
                    <a:pt x="2292" y="570"/>
                  </a:lnTo>
                  <a:lnTo>
                    <a:pt x="2195" y="467"/>
                  </a:lnTo>
                  <a:lnTo>
                    <a:pt x="2200" y="463"/>
                  </a:lnTo>
                  <a:lnTo>
                    <a:pt x="2207" y="471"/>
                  </a:lnTo>
                  <a:close/>
                  <a:moveTo>
                    <a:pt x="2336" y="633"/>
                  </a:moveTo>
                  <a:lnTo>
                    <a:pt x="2336" y="633"/>
                  </a:lnTo>
                  <a:lnTo>
                    <a:pt x="2395" y="737"/>
                  </a:lnTo>
                  <a:lnTo>
                    <a:pt x="2395" y="737"/>
                  </a:lnTo>
                  <a:lnTo>
                    <a:pt x="2334" y="633"/>
                  </a:lnTo>
                  <a:lnTo>
                    <a:pt x="2336" y="633"/>
                  </a:lnTo>
                  <a:close/>
                  <a:moveTo>
                    <a:pt x="2467" y="1568"/>
                  </a:moveTo>
                  <a:lnTo>
                    <a:pt x="2455" y="1581"/>
                  </a:lnTo>
                  <a:lnTo>
                    <a:pt x="2446" y="1577"/>
                  </a:lnTo>
                  <a:lnTo>
                    <a:pt x="2444" y="1575"/>
                  </a:lnTo>
                  <a:lnTo>
                    <a:pt x="2462" y="1551"/>
                  </a:lnTo>
                  <a:lnTo>
                    <a:pt x="2463" y="1554"/>
                  </a:lnTo>
                  <a:lnTo>
                    <a:pt x="2458" y="1561"/>
                  </a:lnTo>
                  <a:lnTo>
                    <a:pt x="2467" y="1568"/>
                  </a:lnTo>
                  <a:close/>
                  <a:moveTo>
                    <a:pt x="2432" y="1572"/>
                  </a:moveTo>
                  <a:lnTo>
                    <a:pt x="2425" y="1588"/>
                  </a:lnTo>
                  <a:lnTo>
                    <a:pt x="2287" y="1720"/>
                  </a:lnTo>
                  <a:lnTo>
                    <a:pt x="2336" y="1473"/>
                  </a:lnTo>
                  <a:lnTo>
                    <a:pt x="2354" y="1464"/>
                  </a:lnTo>
                  <a:lnTo>
                    <a:pt x="2439" y="1574"/>
                  </a:lnTo>
                  <a:lnTo>
                    <a:pt x="2439" y="1574"/>
                  </a:lnTo>
                  <a:lnTo>
                    <a:pt x="2432" y="1572"/>
                  </a:lnTo>
                  <a:close/>
                  <a:moveTo>
                    <a:pt x="1904" y="2359"/>
                  </a:moveTo>
                  <a:lnTo>
                    <a:pt x="1865" y="2366"/>
                  </a:lnTo>
                  <a:lnTo>
                    <a:pt x="1904" y="2323"/>
                  </a:lnTo>
                  <a:lnTo>
                    <a:pt x="1911" y="2336"/>
                  </a:lnTo>
                  <a:lnTo>
                    <a:pt x="1904" y="2359"/>
                  </a:lnTo>
                  <a:close/>
                  <a:moveTo>
                    <a:pt x="959" y="2429"/>
                  </a:moveTo>
                  <a:lnTo>
                    <a:pt x="929" y="2394"/>
                  </a:lnTo>
                  <a:lnTo>
                    <a:pt x="975" y="2424"/>
                  </a:lnTo>
                  <a:lnTo>
                    <a:pt x="959" y="2429"/>
                  </a:lnTo>
                  <a:close/>
                  <a:moveTo>
                    <a:pt x="920" y="2382"/>
                  </a:moveTo>
                  <a:lnTo>
                    <a:pt x="796" y="2238"/>
                  </a:lnTo>
                  <a:lnTo>
                    <a:pt x="803" y="2230"/>
                  </a:lnTo>
                  <a:lnTo>
                    <a:pt x="987" y="2265"/>
                  </a:lnTo>
                  <a:lnTo>
                    <a:pt x="992" y="2412"/>
                  </a:lnTo>
                  <a:lnTo>
                    <a:pt x="976" y="2412"/>
                  </a:lnTo>
                  <a:lnTo>
                    <a:pt x="976" y="2419"/>
                  </a:lnTo>
                  <a:lnTo>
                    <a:pt x="920" y="2382"/>
                  </a:lnTo>
                  <a:close/>
                  <a:moveTo>
                    <a:pt x="681" y="2327"/>
                  </a:moveTo>
                  <a:lnTo>
                    <a:pt x="653" y="2332"/>
                  </a:lnTo>
                  <a:lnTo>
                    <a:pt x="568" y="2208"/>
                  </a:lnTo>
                  <a:lnTo>
                    <a:pt x="651" y="2224"/>
                  </a:lnTo>
                  <a:lnTo>
                    <a:pt x="644" y="2240"/>
                  </a:lnTo>
                  <a:lnTo>
                    <a:pt x="681" y="2254"/>
                  </a:lnTo>
                  <a:lnTo>
                    <a:pt x="697" y="2313"/>
                  </a:lnTo>
                  <a:lnTo>
                    <a:pt x="681" y="2330"/>
                  </a:lnTo>
                  <a:lnTo>
                    <a:pt x="681" y="2327"/>
                  </a:lnTo>
                  <a:close/>
                  <a:moveTo>
                    <a:pt x="420" y="2157"/>
                  </a:moveTo>
                  <a:lnTo>
                    <a:pt x="415" y="2161"/>
                  </a:lnTo>
                  <a:lnTo>
                    <a:pt x="413" y="2146"/>
                  </a:lnTo>
                  <a:lnTo>
                    <a:pt x="462" y="2095"/>
                  </a:lnTo>
                  <a:lnTo>
                    <a:pt x="477" y="2109"/>
                  </a:lnTo>
                  <a:lnTo>
                    <a:pt x="487" y="2099"/>
                  </a:lnTo>
                  <a:lnTo>
                    <a:pt x="560" y="2203"/>
                  </a:lnTo>
                  <a:lnTo>
                    <a:pt x="434" y="2180"/>
                  </a:lnTo>
                  <a:lnTo>
                    <a:pt x="420" y="2157"/>
                  </a:lnTo>
                  <a:close/>
                  <a:moveTo>
                    <a:pt x="408" y="2164"/>
                  </a:moveTo>
                  <a:lnTo>
                    <a:pt x="402" y="2157"/>
                  </a:lnTo>
                  <a:lnTo>
                    <a:pt x="409" y="2150"/>
                  </a:lnTo>
                  <a:lnTo>
                    <a:pt x="411" y="2162"/>
                  </a:lnTo>
                  <a:lnTo>
                    <a:pt x="408" y="2164"/>
                  </a:lnTo>
                  <a:close/>
                  <a:moveTo>
                    <a:pt x="132" y="1549"/>
                  </a:moveTo>
                  <a:lnTo>
                    <a:pt x="132" y="1528"/>
                  </a:lnTo>
                  <a:lnTo>
                    <a:pt x="148" y="1544"/>
                  </a:lnTo>
                  <a:lnTo>
                    <a:pt x="137" y="1552"/>
                  </a:lnTo>
                  <a:lnTo>
                    <a:pt x="132" y="1549"/>
                  </a:lnTo>
                  <a:close/>
                  <a:moveTo>
                    <a:pt x="132" y="1522"/>
                  </a:moveTo>
                  <a:lnTo>
                    <a:pt x="130" y="1314"/>
                  </a:lnTo>
                  <a:lnTo>
                    <a:pt x="162" y="1533"/>
                  </a:lnTo>
                  <a:lnTo>
                    <a:pt x="152" y="1542"/>
                  </a:lnTo>
                  <a:lnTo>
                    <a:pt x="132" y="1522"/>
                  </a:lnTo>
                  <a:close/>
                  <a:moveTo>
                    <a:pt x="162" y="1537"/>
                  </a:moveTo>
                  <a:lnTo>
                    <a:pt x="164" y="1549"/>
                  </a:lnTo>
                  <a:lnTo>
                    <a:pt x="160" y="1551"/>
                  </a:lnTo>
                  <a:lnTo>
                    <a:pt x="153" y="1544"/>
                  </a:lnTo>
                  <a:lnTo>
                    <a:pt x="162" y="1537"/>
                  </a:lnTo>
                  <a:close/>
                  <a:moveTo>
                    <a:pt x="166" y="1533"/>
                  </a:moveTo>
                  <a:lnTo>
                    <a:pt x="180" y="1521"/>
                  </a:lnTo>
                  <a:lnTo>
                    <a:pt x="171" y="1545"/>
                  </a:lnTo>
                  <a:lnTo>
                    <a:pt x="167" y="1547"/>
                  </a:lnTo>
                  <a:lnTo>
                    <a:pt x="166" y="1533"/>
                  </a:lnTo>
                  <a:close/>
                  <a:moveTo>
                    <a:pt x="127" y="1206"/>
                  </a:moveTo>
                  <a:lnTo>
                    <a:pt x="120" y="1160"/>
                  </a:lnTo>
                  <a:lnTo>
                    <a:pt x="130" y="1160"/>
                  </a:lnTo>
                  <a:lnTo>
                    <a:pt x="130" y="1153"/>
                  </a:lnTo>
                  <a:lnTo>
                    <a:pt x="143" y="1164"/>
                  </a:lnTo>
                  <a:lnTo>
                    <a:pt x="132" y="1206"/>
                  </a:lnTo>
                  <a:lnTo>
                    <a:pt x="127" y="1206"/>
                  </a:lnTo>
                  <a:close/>
                  <a:moveTo>
                    <a:pt x="404" y="729"/>
                  </a:moveTo>
                  <a:lnTo>
                    <a:pt x="404" y="734"/>
                  </a:lnTo>
                  <a:lnTo>
                    <a:pt x="415" y="732"/>
                  </a:lnTo>
                  <a:lnTo>
                    <a:pt x="383" y="858"/>
                  </a:lnTo>
                  <a:lnTo>
                    <a:pt x="365" y="865"/>
                  </a:lnTo>
                  <a:lnTo>
                    <a:pt x="367" y="859"/>
                  </a:lnTo>
                  <a:lnTo>
                    <a:pt x="349" y="858"/>
                  </a:lnTo>
                  <a:lnTo>
                    <a:pt x="404" y="729"/>
                  </a:lnTo>
                  <a:lnTo>
                    <a:pt x="404" y="729"/>
                  </a:lnTo>
                  <a:close/>
                  <a:moveTo>
                    <a:pt x="766" y="218"/>
                  </a:moveTo>
                  <a:lnTo>
                    <a:pt x="768" y="211"/>
                  </a:lnTo>
                  <a:lnTo>
                    <a:pt x="768" y="211"/>
                  </a:lnTo>
                  <a:lnTo>
                    <a:pt x="796" y="235"/>
                  </a:lnTo>
                  <a:lnTo>
                    <a:pt x="710" y="258"/>
                  </a:lnTo>
                  <a:lnTo>
                    <a:pt x="708" y="253"/>
                  </a:lnTo>
                  <a:lnTo>
                    <a:pt x="759" y="216"/>
                  </a:lnTo>
                  <a:lnTo>
                    <a:pt x="766" y="218"/>
                  </a:lnTo>
                  <a:close/>
                  <a:moveTo>
                    <a:pt x="1534" y="154"/>
                  </a:moveTo>
                  <a:lnTo>
                    <a:pt x="1780" y="218"/>
                  </a:lnTo>
                  <a:lnTo>
                    <a:pt x="1806" y="269"/>
                  </a:lnTo>
                  <a:lnTo>
                    <a:pt x="1796" y="269"/>
                  </a:lnTo>
                  <a:lnTo>
                    <a:pt x="1798" y="280"/>
                  </a:lnTo>
                  <a:lnTo>
                    <a:pt x="1543" y="174"/>
                  </a:lnTo>
                  <a:lnTo>
                    <a:pt x="1533" y="163"/>
                  </a:lnTo>
                  <a:lnTo>
                    <a:pt x="1534" y="154"/>
                  </a:lnTo>
                  <a:close/>
                  <a:moveTo>
                    <a:pt x="1895" y="280"/>
                  </a:moveTo>
                  <a:lnTo>
                    <a:pt x="1914" y="265"/>
                  </a:lnTo>
                  <a:lnTo>
                    <a:pt x="1941" y="301"/>
                  </a:lnTo>
                  <a:lnTo>
                    <a:pt x="1852" y="292"/>
                  </a:lnTo>
                  <a:lnTo>
                    <a:pt x="1884" y="264"/>
                  </a:lnTo>
                  <a:lnTo>
                    <a:pt x="1895" y="280"/>
                  </a:lnTo>
                  <a:close/>
                  <a:moveTo>
                    <a:pt x="2087" y="492"/>
                  </a:moveTo>
                  <a:lnTo>
                    <a:pt x="2098" y="506"/>
                  </a:lnTo>
                  <a:lnTo>
                    <a:pt x="2091" y="506"/>
                  </a:lnTo>
                  <a:lnTo>
                    <a:pt x="2087" y="492"/>
                  </a:lnTo>
                  <a:close/>
                  <a:moveTo>
                    <a:pt x="2356" y="815"/>
                  </a:moveTo>
                  <a:lnTo>
                    <a:pt x="2334" y="812"/>
                  </a:lnTo>
                  <a:lnTo>
                    <a:pt x="2329" y="702"/>
                  </a:lnTo>
                  <a:lnTo>
                    <a:pt x="2384" y="746"/>
                  </a:lnTo>
                  <a:lnTo>
                    <a:pt x="2372" y="757"/>
                  </a:lnTo>
                  <a:lnTo>
                    <a:pt x="2387" y="776"/>
                  </a:lnTo>
                  <a:lnTo>
                    <a:pt x="2356" y="815"/>
                  </a:lnTo>
                  <a:close/>
                  <a:moveTo>
                    <a:pt x="2349" y="1422"/>
                  </a:moveTo>
                  <a:lnTo>
                    <a:pt x="2336" y="1427"/>
                  </a:lnTo>
                  <a:lnTo>
                    <a:pt x="2320" y="1339"/>
                  </a:lnTo>
                  <a:lnTo>
                    <a:pt x="2444" y="1201"/>
                  </a:lnTo>
                  <a:lnTo>
                    <a:pt x="2460" y="1215"/>
                  </a:lnTo>
                  <a:lnTo>
                    <a:pt x="2350" y="1423"/>
                  </a:lnTo>
                  <a:lnTo>
                    <a:pt x="2349" y="1422"/>
                  </a:lnTo>
                  <a:close/>
                  <a:moveTo>
                    <a:pt x="2250" y="1761"/>
                  </a:moveTo>
                  <a:lnTo>
                    <a:pt x="2250" y="1761"/>
                  </a:lnTo>
                  <a:lnTo>
                    <a:pt x="2250" y="1761"/>
                  </a:lnTo>
                  <a:lnTo>
                    <a:pt x="2250" y="1761"/>
                  </a:lnTo>
                  <a:close/>
                  <a:moveTo>
                    <a:pt x="2285" y="1977"/>
                  </a:moveTo>
                  <a:lnTo>
                    <a:pt x="2153" y="2079"/>
                  </a:lnTo>
                  <a:lnTo>
                    <a:pt x="2147" y="2074"/>
                  </a:lnTo>
                  <a:lnTo>
                    <a:pt x="2229" y="1885"/>
                  </a:lnTo>
                  <a:lnTo>
                    <a:pt x="2296" y="1966"/>
                  </a:lnTo>
                  <a:lnTo>
                    <a:pt x="2285" y="1977"/>
                  </a:lnTo>
                  <a:close/>
                  <a:moveTo>
                    <a:pt x="2229" y="1876"/>
                  </a:moveTo>
                  <a:lnTo>
                    <a:pt x="2202" y="1844"/>
                  </a:lnTo>
                  <a:lnTo>
                    <a:pt x="2207" y="1819"/>
                  </a:lnTo>
                  <a:lnTo>
                    <a:pt x="2251" y="1793"/>
                  </a:lnTo>
                  <a:lnTo>
                    <a:pt x="2251" y="1802"/>
                  </a:lnTo>
                  <a:lnTo>
                    <a:pt x="2260" y="1802"/>
                  </a:lnTo>
                  <a:lnTo>
                    <a:pt x="2229" y="1876"/>
                  </a:lnTo>
                  <a:close/>
                  <a:moveTo>
                    <a:pt x="2013" y="2184"/>
                  </a:moveTo>
                  <a:lnTo>
                    <a:pt x="1861" y="2238"/>
                  </a:lnTo>
                  <a:lnTo>
                    <a:pt x="1851" y="2221"/>
                  </a:lnTo>
                  <a:lnTo>
                    <a:pt x="1861" y="2219"/>
                  </a:lnTo>
                  <a:lnTo>
                    <a:pt x="1858" y="2198"/>
                  </a:lnTo>
                  <a:lnTo>
                    <a:pt x="1997" y="2146"/>
                  </a:lnTo>
                  <a:lnTo>
                    <a:pt x="2011" y="2159"/>
                  </a:lnTo>
                  <a:lnTo>
                    <a:pt x="2006" y="2159"/>
                  </a:lnTo>
                  <a:lnTo>
                    <a:pt x="2013" y="2184"/>
                  </a:lnTo>
                  <a:close/>
                  <a:moveTo>
                    <a:pt x="1649" y="2378"/>
                  </a:moveTo>
                  <a:lnTo>
                    <a:pt x="1623" y="2390"/>
                  </a:lnTo>
                  <a:lnTo>
                    <a:pt x="1602" y="2373"/>
                  </a:lnTo>
                  <a:lnTo>
                    <a:pt x="1670" y="2320"/>
                  </a:lnTo>
                  <a:lnTo>
                    <a:pt x="1688" y="2337"/>
                  </a:lnTo>
                  <a:lnTo>
                    <a:pt x="1702" y="2325"/>
                  </a:lnTo>
                  <a:lnTo>
                    <a:pt x="1708" y="2332"/>
                  </a:lnTo>
                  <a:lnTo>
                    <a:pt x="1655" y="2387"/>
                  </a:lnTo>
                  <a:lnTo>
                    <a:pt x="1649" y="2378"/>
                  </a:lnTo>
                  <a:close/>
                  <a:moveTo>
                    <a:pt x="1333" y="2475"/>
                  </a:moveTo>
                  <a:lnTo>
                    <a:pt x="1331" y="2470"/>
                  </a:lnTo>
                  <a:lnTo>
                    <a:pt x="1379" y="2461"/>
                  </a:lnTo>
                  <a:lnTo>
                    <a:pt x="1398" y="2489"/>
                  </a:lnTo>
                  <a:lnTo>
                    <a:pt x="1333" y="2475"/>
                  </a:lnTo>
                  <a:close/>
                  <a:moveTo>
                    <a:pt x="1331" y="2466"/>
                  </a:moveTo>
                  <a:lnTo>
                    <a:pt x="1330" y="2452"/>
                  </a:lnTo>
                  <a:lnTo>
                    <a:pt x="1353" y="2424"/>
                  </a:lnTo>
                  <a:lnTo>
                    <a:pt x="1377" y="2458"/>
                  </a:lnTo>
                  <a:lnTo>
                    <a:pt x="1331" y="2466"/>
                  </a:lnTo>
                  <a:close/>
                  <a:moveTo>
                    <a:pt x="1323" y="2371"/>
                  </a:moveTo>
                  <a:lnTo>
                    <a:pt x="1330" y="2371"/>
                  </a:lnTo>
                  <a:lnTo>
                    <a:pt x="1328" y="2346"/>
                  </a:lnTo>
                  <a:lnTo>
                    <a:pt x="1420" y="2336"/>
                  </a:lnTo>
                  <a:lnTo>
                    <a:pt x="1354" y="2417"/>
                  </a:lnTo>
                  <a:lnTo>
                    <a:pt x="1323" y="2371"/>
                  </a:lnTo>
                  <a:close/>
                  <a:moveTo>
                    <a:pt x="1013" y="2412"/>
                  </a:moveTo>
                  <a:lnTo>
                    <a:pt x="998" y="2412"/>
                  </a:lnTo>
                  <a:lnTo>
                    <a:pt x="992" y="2267"/>
                  </a:lnTo>
                  <a:lnTo>
                    <a:pt x="1098" y="2286"/>
                  </a:lnTo>
                  <a:lnTo>
                    <a:pt x="1105" y="2306"/>
                  </a:lnTo>
                  <a:lnTo>
                    <a:pt x="1013" y="2412"/>
                  </a:lnTo>
                  <a:close/>
                  <a:moveTo>
                    <a:pt x="987" y="2261"/>
                  </a:moveTo>
                  <a:lnTo>
                    <a:pt x="805" y="2228"/>
                  </a:lnTo>
                  <a:lnTo>
                    <a:pt x="810" y="2219"/>
                  </a:lnTo>
                  <a:lnTo>
                    <a:pt x="796" y="2210"/>
                  </a:lnTo>
                  <a:lnTo>
                    <a:pt x="803" y="2205"/>
                  </a:lnTo>
                  <a:lnTo>
                    <a:pt x="960" y="2173"/>
                  </a:lnTo>
                  <a:lnTo>
                    <a:pt x="962" y="2194"/>
                  </a:lnTo>
                  <a:lnTo>
                    <a:pt x="983" y="2191"/>
                  </a:lnTo>
                  <a:lnTo>
                    <a:pt x="987" y="2261"/>
                  </a:lnTo>
                  <a:close/>
                  <a:moveTo>
                    <a:pt x="406" y="1938"/>
                  </a:moveTo>
                  <a:lnTo>
                    <a:pt x="415" y="1956"/>
                  </a:lnTo>
                  <a:lnTo>
                    <a:pt x="402" y="1941"/>
                  </a:lnTo>
                  <a:lnTo>
                    <a:pt x="406" y="1938"/>
                  </a:lnTo>
                  <a:close/>
                  <a:moveTo>
                    <a:pt x="409" y="1934"/>
                  </a:moveTo>
                  <a:lnTo>
                    <a:pt x="417" y="1927"/>
                  </a:lnTo>
                  <a:lnTo>
                    <a:pt x="565" y="1917"/>
                  </a:lnTo>
                  <a:lnTo>
                    <a:pt x="593" y="1934"/>
                  </a:lnTo>
                  <a:lnTo>
                    <a:pt x="588" y="1936"/>
                  </a:lnTo>
                  <a:lnTo>
                    <a:pt x="598" y="1959"/>
                  </a:lnTo>
                  <a:lnTo>
                    <a:pt x="507" y="2049"/>
                  </a:lnTo>
                  <a:lnTo>
                    <a:pt x="424" y="1964"/>
                  </a:lnTo>
                  <a:lnTo>
                    <a:pt x="409" y="1934"/>
                  </a:lnTo>
                  <a:close/>
                  <a:moveTo>
                    <a:pt x="203" y="1568"/>
                  </a:moveTo>
                  <a:lnTo>
                    <a:pt x="302" y="1581"/>
                  </a:lnTo>
                  <a:lnTo>
                    <a:pt x="328" y="1756"/>
                  </a:lnTo>
                  <a:lnTo>
                    <a:pt x="321" y="1763"/>
                  </a:lnTo>
                  <a:lnTo>
                    <a:pt x="235" y="1671"/>
                  </a:lnTo>
                  <a:lnTo>
                    <a:pt x="185" y="1586"/>
                  </a:lnTo>
                  <a:lnTo>
                    <a:pt x="206" y="1575"/>
                  </a:lnTo>
                  <a:lnTo>
                    <a:pt x="203" y="1568"/>
                  </a:lnTo>
                  <a:close/>
                  <a:moveTo>
                    <a:pt x="272" y="1416"/>
                  </a:moveTo>
                  <a:lnTo>
                    <a:pt x="238" y="1374"/>
                  </a:lnTo>
                  <a:lnTo>
                    <a:pt x="268" y="1291"/>
                  </a:lnTo>
                  <a:lnTo>
                    <a:pt x="284" y="1287"/>
                  </a:lnTo>
                  <a:lnTo>
                    <a:pt x="296" y="1312"/>
                  </a:lnTo>
                  <a:lnTo>
                    <a:pt x="282" y="1411"/>
                  </a:lnTo>
                  <a:lnTo>
                    <a:pt x="272" y="1416"/>
                  </a:lnTo>
                  <a:close/>
                  <a:moveTo>
                    <a:pt x="572" y="412"/>
                  </a:moveTo>
                  <a:lnTo>
                    <a:pt x="572" y="412"/>
                  </a:lnTo>
                  <a:lnTo>
                    <a:pt x="572" y="414"/>
                  </a:lnTo>
                  <a:lnTo>
                    <a:pt x="572" y="412"/>
                  </a:lnTo>
                  <a:close/>
                  <a:moveTo>
                    <a:pt x="570" y="423"/>
                  </a:moveTo>
                  <a:lnTo>
                    <a:pt x="581" y="409"/>
                  </a:lnTo>
                  <a:lnTo>
                    <a:pt x="782" y="333"/>
                  </a:lnTo>
                  <a:lnTo>
                    <a:pt x="823" y="361"/>
                  </a:lnTo>
                  <a:lnTo>
                    <a:pt x="787" y="414"/>
                  </a:lnTo>
                  <a:lnTo>
                    <a:pt x="611" y="483"/>
                  </a:lnTo>
                  <a:lnTo>
                    <a:pt x="570" y="439"/>
                  </a:lnTo>
                  <a:lnTo>
                    <a:pt x="570" y="423"/>
                  </a:lnTo>
                  <a:close/>
                  <a:moveTo>
                    <a:pt x="1119" y="189"/>
                  </a:moveTo>
                  <a:lnTo>
                    <a:pt x="1123" y="181"/>
                  </a:lnTo>
                  <a:lnTo>
                    <a:pt x="1183" y="232"/>
                  </a:lnTo>
                  <a:lnTo>
                    <a:pt x="1178" y="232"/>
                  </a:lnTo>
                  <a:lnTo>
                    <a:pt x="1181" y="250"/>
                  </a:lnTo>
                  <a:lnTo>
                    <a:pt x="980" y="280"/>
                  </a:lnTo>
                  <a:lnTo>
                    <a:pt x="1086" y="181"/>
                  </a:lnTo>
                  <a:lnTo>
                    <a:pt x="1119" y="189"/>
                  </a:lnTo>
                  <a:close/>
                  <a:moveTo>
                    <a:pt x="2068" y="508"/>
                  </a:moveTo>
                  <a:lnTo>
                    <a:pt x="2068" y="508"/>
                  </a:lnTo>
                  <a:lnTo>
                    <a:pt x="2068" y="511"/>
                  </a:lnTo>
                  <a:lnTo>
                    <a:pt x="1824" y="416"/>
                  </a:lnTo>
                  <a:lnTo>
                    <a:pt x="1821" y="319"/>
                  </a:lnTo>
                  <a:lnTo>
                    <a:pt x="1829" y="311"/>
                  </a:lnTo>
                  <a:lnTo>
                    <a:pt x="1838" y="310"/>
                  </a:lnTo>
                  <a:lnTo>
                    <a:pt x="2068" y="508"/>
                  </a:lnTo>
                  <a:close/>
                  <a:moveTo>
                    <a:pt x="2292" y="1098"/>
                  </a:moveTo>
                  <a:lnTo>
                    <a:pt x="2451" y="1187"/>
                  </a:lnTo>
                  <a:lnTo>
                    <a:pt x="2319" y="1333"/>
                  </a:lnTo>
                  <a:lnTo>
                    <a:pt x="2283" y="1146"/>
                  </a:lnTo>
                  <a:lnTo>
                    <a:pt x="2281" y="1100"/>
                  </a:lnTo>
                  <a:lnTo>
                    <a:pt x="2292" y="1098"/>
                  </a:lnTo>
                  <a:lnTo>
                    <a:pt x="2292" y="1098"/>
                  </a:lnTo>
                  <a:close/>
                  <a:moveTo>
                    <a:pt x="2465" y="1172"/>
                  </a:moveTo>
                  <a:lnTo>
                    <a:pt x="2460" y="1162"/>
                  </a:lnTo>
                  <a:lnTo>
                    <a:pt x="2469" y="1167"/>
                  </a:lnTo>
                  <a:lnTo>
                    <a:pt x="2465" y="1172"/>
                  </a:lnTo>
                  <a:close/>
                  <a:moveTo>
                    <a:pt x="2320" y="1436"/>
                  </a:moveTo>
                  <a:lnTo>
                    <a:pt x="2280" y="1413"/>
                  </a:lnTo>
                  <a:lnTo>
                    <a:pt x="2283" y="1397"/>
                  </a:lnTo>
                  <a:lnTo>
                    <a:pt x="2303" y="1397"/>
                  </a:lnTo>
                  <a:lnTo>
                    <a:pt x="2329" y="1432"/>
                  </a:lnTo>
                  <a:lnTo>
                    <a:pt x="2320" y="1436"/>
                  </a:lnTo>
                  <a:close/>
                  <a:moveTo>
                    <a:pt x="2200" y="1729"/>
                  </a:moveTo>
                  <a:lnTo>
                    <a:pt x="2184" y="1800"/>
                  </a:lnTo>
                  <a:lnTo>
                    <a:pt x="2163" y="1795"/>
                  </a:lnTo>
                  <a:lnTo>
                    <a:pt x="2161" y="1802"/>
                  </a:lnTo>
                  <a:lnTo>
                    <a:pt x="2073" y="1715"/>
                  </a:lnTo>
                  <a:lnTo>
                    <a:pt x="2087" y="1671"/>
                  </a:lnTo>
                  <a:lnTo>
                    <a:pt x="2114" y="1666"/>
                  </a:lnTo>
                  <a:lnTo>
                    <a:pt x="2200" y="1729"/>
                  </a:lnTo>
                  <a:close/>
                  <a:moveTo>
                    <a:pt x="1690" y="2268"/>
                  </a:moveTo>
                  <a:lnTo>
                    <a:pt x="1672" y="2286"/>
                  </a:lnTo>
                  <a:lnTo>
                    <a:pt x="1625" y="2245"/>
                  </a:lnTo>
                  <a:lnTo>
                    <a:pt x="1720" y="2226"/>
                  </a:lnTo>
                  <a:lnTo>
                    <a:pt x="1697" y="2277"/>
                  </a:lnTo>
                  <a:lnTo>
                    <a:pt x="1690" y="2268"/>
                  </a:lnTo>
                  <a:close/>
                  <a:moveTo>
                    <a:pt x="1621" y="2242"/>
                  </a:moveTo>
                  <a:lnTo>
                    <a:pt x="1550" y="2182"/>
                  </a:lnTo>
                  <a:lnTo>
                    <a:pt x="1649" y="2063"/>
                  </a:lnTo>
                  <a:lnTo>
                    <a:pt x="1667" y="2074"/>
                  </a:lnTo>
                  <a:lnTo>
                    <a:pt x="1674" y="2062"/>
                  </a:lnTo>
                  <a:lnTo>
                    <a:pt x="1761" y="2138"/>
                  </a:lnTo>
                  <a:lnTo>
                    <a:pt x="1722" y="2222"/>
                  </a:lnTo>
                  <a:lnTo>
                    <a:pt x="1621" y="2242"/>
                  </a:lnTo>
                  <a:close/>
                  <a:moveTo>
                    <a:pt x="1134" y="2263"/>
                  </a:moveTo>
                  <a:lnTo>
                    <a:pt x="1111" y="2272"/>
                  </a:lnTo>
                  <a:lnTo>
                    <a:pt x="1073" y="2219"/>
                  </a:lnTo>
                  <a:lnTo>
                    <a:pt x="1144" y="2260"/>
                  </a:lnTo>
                  <a:lnTo>
                    <a:pt x="1135" y="2270"/>
                  </a:lnTo>
                  <a:lnTo>
                    <a:pt x="1134" y="2263"/>
                  </a:lnTo>
                  <a:close/>
                  <a:moveTo>
                    <a:pt x="1066" y="2212"/>
                  </a:moveTo>
                  <a:lnTo>
                    <a:pt x="1029" y="2159"/>
                  </a:lnTo>
                  <a:lnTo>
                    <a:pt x="1275" y="2111"/>
                  </a:lnTo>
                  <a:lnTo>
                    <a:pt x="1148" y="2256"/>
                  </a:lnTo>
                  <a:lnTo>
                    <a:pt x="1066" y="2212"/>
                  </a:lnTo>
                  <a:close/>
                  <a:moveTo>
                    <a:pt x="791" y="2207"/>
                  </a:moveTo>
                  <a:lnTo>
                    <a:pt x="796" y="2205"/>
                  </a:lnTo>
                  <a:lnTo>
                    <a:pt x="794" y="2208"/>
                  </a:lnTo>
                  <a:lnTo>
                    <a:pt x="791" y="2207"/>
                  </a:lnTo>
                  <a:close/>
                  <a:moveTo>
                    <a:pt x="786" y="2203"/>
                  </a:moveTo>
                  <a:lnTo>
                    <a:pt x="777" y="2196"/>
                  </a:lnTo>
                  <a:lnTo>
                    <a:pt x="771" y="2203"/>
                  </a:lnTo>
                  <a:lnTo>
                    <a:pt x="685" y="2058"/>
                  </a:lnTo>
                  <a:lnTo>
                    <a:pt x="687" y="1970"/>
                  </a:lnTo>
                  <a:lnTo>
                    <a:pt x="791" y="2001"/>
                  </a:lnTo>
                  <a:lnTo>
                    <a:pt x="899" y="2095"/>
                  </a:lnTo>
                  <a:lnTo>
                    <a:pt x="803" y="2199"/>
                  </a:lnTo>
                  <a:lnTo>
                    <a:pt x="786" y="2203"/>
                  </a:lnTo>
                  <a:close/>
                  <a:moveTo>
                    <a:pt x="332" y="1750"/>
                  </a:moveTo>
                  <a:lnTo>
                    <a:pt x="332" y="1750"/>
                  </a:lnTo>
                  <a:lnTo>
                    <a:pt x="305" y="1581"/>
                  </a:lnTo>
                  <a:lnTo>
                    <a:pt x="417" y="1595"/>
                  </a:lnTo>
                  <a:lnTo>
                    <a:pt x="427" y="1627"/>
                  </a:lnTo>
                  <a:lnTo>
                    <a:pt x="434" y="1625"/>
                  </a:lnTo>
                  <a:lnTo>
                    <a:pt x="422" y="1697"/>
                  </a:lnTo>
                  <a:lnTo>
                    <a:pt x="348" y="1765"/>
                  </a:lnTo>
                  <a:lnTo>
                    <a:pt x="332" y="1750"/>
                  </a:lnTo>
                  <a:close/>
                  <a:moveTo>
                    <a:pt x="300" y="1284"/>
                  </a:moveTo>
                  <a:lnTo>
                    <a:pt x="298" y="1303"/>
                  </a:lnTo>
                  <a:lnTo>
                    <a:pt x="289" y="1287"/>
                  </a:lnTo>
                  <a:lnTo>
                    <a:pt x="300" y="1284"/>
                  </a:lnTo>
                  <a:close/>
                  <a:moveTo>
                    <a:pt x="298" y="1259"/>
                  </a:moveTo>
                  <a:lnTo>
                    <a:pt x="303" y="1255"/>
                  </a:lnTo>
                  <a:lnTo>
                    <a:pt x="302" y="1273"/>
                  </a:lnTo>
                  <a:lnTo>
                    <a:pt x="298" y="1259"/>
                  </a:lnTo>
                  <a:close/>
                  <a:moveTo>
                    <a:pt x="309" y="1254"/>
                  </a:moveTo>
                  <a:lnTo>
                    <a:pt x="459" y="1199"/>
                  </a:lnTo>
                  <a:lnTo>
                    <a:pt x="496" y="1234"/>
                  </a:lnTo>
                  <a:lnTo>
                    <a:pt x="484" y="1245"/>
                  </a:lnTo>
                  <a:lnTo>
                    <a:pt x="494" y="1259"/>
                  </a:lnTo>
                  <a:lnTo>
                    <a:pt x="339" y="1386"/>
                  </a:lnTo>
                  <a:lnTo>
                    <a:pt x="300" y="1310"/>
                  </a:lnTo>
                  <a:lnTo>
                    <a:pt x="309" y="1254"/>
                  </a:lnTo>
                  <a:close/>
                  <a:moveTo>
                    <a:pt x="307" y="1084"/>
                  </a:moveTo>
                  <a:lnTo>
                    <a:pt x="311" y="1086"/>
                  </a:lnTo>
                  <a:lnTo>
                    <a:pt x="307" y="1088"/>
                  </a:lnTo>
                  <a:lnTo>
                    <a:pt x="307" y="1084"/>
                  </a:lnTo>
                  <a:close/>
                  <a:moveTo>
                    <a:pt x="356" y="907"/>
                  </a:moveTo>
                  <a:lnTo>
                    <a:pt x="367" y="921"/>
                  </a:lnTo>
                  <a:lnTo>
                    <a:pt x="335" y="1050"/>
                  </a:lnTo>
                  <a:lnTo>
                    <a:pt x="319" y="1045"/>
                  </a:lnTo>
                  <a:lnTo>
                    <a:pt x="318" y="1049"/>
                  </a:lnTo>
                  <a:lnTo>
                    <a:pt x="314" y="1043"/>
                  </a:lnTo>
                  <a:lnTo>
                    <a:pt x="337" y="904"/>
                  </a:lnTo>
                  <a:lnTo>
                    <a:pt x="356" y="907"/>
                  </a:lnTo>
                  <a:close/>
                  <a:moveTo>
                    <a:pt x="441" y="700"/>
                  </a:moveTo>
                  <a:lnTo>
                    <a:pt x="572" y="631"/>
                  </a:lnTo>
                  <a:lnTo>
                    <a:pt x="643" y="702"/>
                  </a:lnTo>
                  <a:lnTo>
                    <a:pt x="628" y="745"/>
                  </a:lnTo>
                  <a:lnTo>
                    <a:pt x="512" y="798"/>
                  </a:lnTo>
                  <a:lnTo>
                    <a:pt x="441" y="727"/>
                  </a:lnTo>
                  <a:lnTo>
                    <a:pt x="447" y="727"/>
                  </a:lnTo>
                  <a:lnTo>
                    <a:pt x="441" y="700"/>
                  </a:lnTo>
                  <a:close/>
                  <a:moveTo>
                    <a:pt x="881" y="320"/>
                  </a:moveTo>
                  <a:lnTo>
                    <a:pt x="899" y="349"/>
                  </a:lnTo>
                  <a:lnTo>
                    <a:pt x="879" y="368"/>
                  </a:lnTo>
                  <a:lnTo>
                    <a:pt x="860" y="350"/>
                  </a:lnTo>
                  <a:lnTo>
                    <a:pt x="844" y="370"/>
                  </a:lnTo>
                  <a:lnTo>
                    <a:pt x="828" y="361"/>
                  </a:lnTo>
                  <a:lnTo>
                    <a:pt x="858" y="317"/>
                  </a:lnTo>
                  <a:lnTo>
                    <a:pt x="881" y="320"/>
                  </a:lnTo>
                  <a:close/>
                  <a:moveTo>
                    <a:pt x="1579" y="352"/>
                  </a:moveTo>
                  <a:lnTo>
                    <a:pt x="1600" y="366"/>
                  </a:lnTo>
                  <a:lnTo>
                    <a:pt x="1564" y="363"/>
                  </a:lnTo>
                  <a:lnTo>
                    <a:pt x="1564" y="361"/>
                  </a:lnTo>
                  <a:lnTo>
                    <a:pt x="1579" y="352"/>
                  </a:lnTo>
                  <a:close/>
                  <a:moveTo>
                    <a:pt x="1799" y="311"/>
                  </a:moveTo>
                  <a:lnTo>
                    <a:pt x="1817" y="311"/>
                  </a:lnTo>
                  <a:lnTo>
                    <a:pt x="1817" y="319"/>
                  </a:lnTo>
                  <a:lnTo>
                    <a:pt x="1761" y="368"/>
                  </a:lnTo>
                  <a:lnTo>
                    <a:pt x="1753" y="354"/>
                  </a:lnTo>
                  <a:lnTo>
                    <a:pt x="1727" y="366"/>
                  </a:lnTo>
                  <a:lnTo>
                    <a:pt x="1681" y="319"/>
                  </a:lnTo>
                  <a:lnTo>
                    <a:pt x="1798" y="296"/>
                  </a:lnTo>
                  <a:lnTo>
                    <a:pt x="1799" y="311"/>
                  </a:lnTo>
                  <a:close/>
                  <a:moveTo>
                    <a:pt x="1824" y="311"/>
                  </a:moveTo>
                  <a:lnTo>
                    <a:pt x="1821" y="313"/>
                  </a:lnTo>
                  <a:lnTo>
                    <a:pt x="1821" y="311"/>
                  </a:lnTo>
                  <a:lnTo>
                    <a:pt x="1824" y="311"/>
                  </a:lnTo>
                  <a:close/>
                  <a:moveTo>
                    <a:pt x="1828" y="511"/>
                  </a:moveTo>
                  <a:lnTo>
                    <a:pt x="1824" y="421"/>
                  </a:lnTo>
                  <a:lnTo>
                    <a:pt x="2068" y="517"/>
                  </a:lnTo>
                  <a:lnTo>
                    <a:pt x="2070" y="524"/>
                  </a:lnTo>
                  <a:lnTo>
                    <a:pt x="1845" y="531"/>
                  </a:lnTo>
                  <a:lnTo>
                    <a:pt x="1845" y="511"/>
                  </a:lnTo>
                  <a:lnTo>
                    <a:pt x="1828" y="511"/>
                  </a:lnTo>
                  <a:lnTo>
                    <a:pt x="1828" y="511"/>
                  </a:lnTo>
                  <a:close/>
                  <a:moveTo>
                    <a:pt x="2232" y="817"/>
                  </a:moveTo>
                  <a:lnTo>
                    <a:pt x="2262" y="891"/>
                  </a:lnTo>
                  <a:lnTo>
                    <a:pt x="2253" y="898"/>
                  </a:lnTo>
                  <a:lnTo>
                    <a:pt x="2091" y="792"/>
                  </a:lnTo>
                  <a:lnTo>
                    <a:pt x="2094" y="791"/>
                  </a:lnTo>
                  <a:lnTo>
                    <a:pt x="2232" y="817"/>
                  </a:lnTo>
                  <a:close/>
                  <a:moveTo>
                    <a:pt x="2262" y="1347"/>
                  </a:moveTo>
                  <a:lnTo>
                    <a:pt x="2262" y="1347"/>
                  </a:lnTo>
                  <a:lnTo>
                    <a:pt x="2174" y="1270"/>
                  </a:lnTo>
                  <a:lnTo>
                    <a:pt x="2259" y="1105"/>
                  </a:lnTo>
                  <a:lnTo>
                    <a:pt x="2269" y="1102"/>
                  </a:lnTo>
                  <a:lnTo>
                    <a:pt x="2278" y="1142"/>
                  </a:lnTo>
                  <a:lnTo>
                    <a:pt x="2283" y="1347"/>
                  </a:lnTo>
                  <a:lnTo>
                    <a:pt x="2262" y="1347"/>
                  </a:lnTo>
                  <a:close/>
                  <a:moveTo>
                    <a:pt x="1972" y="1924"/>
                  </a:moveTo>
                  <a:lnTo>
                    <a:pt x="1881" y="1832"/>
                  </a:lnTo>
                  <a:lnTo>
                    <a:pt x="1918" y="1713"/>
                  </a:lnTo>
                  <a:lnTo>
                    <a:pt x="2025" y="1674"/>
                  </a:lnTo>
                  <a:lnTo>
                    <a:pt x="2068" y="1717"/>
                  </a:lnTo>
                  <a:lnTo>
                    <a:pt x="2001" y="1910"/>
                  </a:lnTo>
                  <a:lnTo>
                    <a:pt x="1972" y="1924"/>
                  </a:lnTo>
                  <a:close/>
                  <a:moveTo>
                    <a:pt x="1972" y="1929"/>
                  </a:moveTo>
                  <a:lnTo>
                    <a:pt x="1974" y="1929"/>
                  </a:lnTo>
                  <a:lnTo>
                    <a:pt x="1969" y="1931"/>
                  </a:lnTo>
                  <a:lnTo>
                    <a:pt x="1972" y="1929"/>
                  </a:lnTo>
                  <a:close/>
                  <a:moveTo>
                    <a:pt x="1485" y="2247"/>
                  </a:moveTo>
                  <a:lnTo>
                    <a:pt x="1459" y="2256"/>
                  </a:lnTo>
                  <a:lnTo>
                    <a:pt x="1386" y="2173"/>
                  </a:lnTo>
                  <a:lnTo>
                    <a:pt x="1416" y="2106"/>
                  </a:lnTo>
                  <a:lnTo>
                    <a:pt x="1451" y="2102"/>
                  </a:lnTo>
                  <a:lnTo>
                    <a:pt x="1545" y="2184"/>
                  </a:lnTo>
                  <a:lnTo>
                    <a:pt x="1487" y="2252"/>
                  </a:lnTo>
                  <a:lnTo>
                    <a:pt x="1485" y="2247"/>
                  </a:lnTo>
                  <a:close/>
                  <a:moveTo>
                    <a:pt x="1006" y="2139"/>
                  </a:moveTo>
                  <a:lnTo>
                    <a:pt x="996" y="2141"/>
                  </a:lnTo>
                  <a:lnTo>
                    <a:pt x="1001" y="2127"/>
                  </a:lnTo>
                  <a:lnTo>
                    <a:pt x="1022" y="2157"/>
                  </a:lnTo>
                  <a:lnTo>
                    <a:pt x="1008" y="2159"/>
                  </a:lnTo>
                  <a:lnTo>
                    <a:pt x="1006" y="2139"/>
                  </a:lnTo>
                  <a:close/>
                  <a:moveTo>
                    <a:pt x="999" y="2118"/>
                  </a:moveTo>
                  <a:lnTo>
                    <a:pt x="959" y="2062"/>
                  </a:lnTo>
                  <a:lnTo>
                    <a:pt x="973" y="2056"/>
                  </a:lnTo>
                  <a:lnTo>
                    <a:pt x="969" y="2051"/>
                  </a:lnTo>
                  <a:lnTo>
                    <a:pt x="1022" y="2056"/>
                  </a:lnTo>
                  <a:lnTo>
                    <a:pt x="999" y="2118"/>
                  </a:lnTo>
                  <a:close/>
                  <a:moveTo>
                    <a:pt x="657" y="1906"/>
                  </a:moveTo>
                  <a:lnTo>
                    <a:pt x="660" y="1902"/>
                  </a:lnTo>
                  <a:lnTo>
                    <a:pt x="658" y="1906"/>
                  </a:lnTo>
                  <a:lnTo>
                    <a:pt x="657" y="1906"/>
                  </a:lnTo>
                  <a:close/>
                  <a:moveTo>
                    <a:pt x="687" y="1878"/>
                  </a:moveTo>
                  <a:lnTo>
                    <a:pt x="696" y="1869"/>
                  </a:lnTo>
                  <a:lnTo>
                    <a:pt x="692" y="1881"/>
                  </a:lnTo>
                  <a:lnTo>
                    <a:pt x="687" y="1878"/>
                  </a:lnTo>
                  <a:close/>
                  <a:moveTo>
                    <a:pt x="466" y="1586"/>
                  </a:moveTo>
                  <a:lnTo>
                    <a:pt x="468" y="1588"/>
                  </a:lnTo>
                  <a:lnTo>
                    <a:pt x="466" y="1590"/>
                  </a:lnTo>
                  <a:lnTo>
                    <a:pt x="466" y="1586"/>
                  </a:lnTo>
                  <a:close/>
                  <a:moveTo>
                    <a:pt x="462" y="1581"/>
                  </a:moveTo>
                  <a:lnTo>
                    <a:pt x="457" y="1563"/>
                  </a:lnTo>
                  <a:lnTo>
                    <a:pt x="452" y="1565"/>
                  </a:lnTo>
                  <a:lnTo>
                    <a:pt x="508" y="1349"/>
                  </a:lnTo>
                  <a:lnTo>
                    <a:pt x="507" y="1581"/>
                  </a:lnTo>
                  <a:lnTo>
                    <a:pt x="471" y="1588"/>
                  </a:lnTo>
                  <a:lnTo>
                    <a:pt x="462" y="1581"/>
                  </a:lnTo>
                  <a:close/>
                  <a:moveTo>
                    <a:pt x="537" y="1133"/>
                  </a:moveTo>
                  <a:lnTo>
                    <a:pt x="588" y="900"/>
                  </a:lnTo>
                  <a:lnTo>
                    <a:pt x="604" y="904"/>
                  </a:lnTo>
                  <a:lnTo>
                    <a:pt x="605" y="897"/>
                  </a:lnTo>
                  <a:lnTo>
                    <a:pt x="620" y="909"/>
                  </a:lnTo>
                  <a:lnTo>
                    <a:pt x="558" y="1135"/>
                  </a:lnTo>
                  <a:lnTo>
                    <a:pt x="538" y="1135"/>
                  </a:lnTo>
                  <a:lnTo>
                    <a:pt x="537" y="1133"/>
                  </a:lnTo>
                  <a:close/>
                  <a:moveTo>
                    <a:pt x="680" y="594"/>
                  </a:moveTo>
                  <a:lnTo>
                    <a:pt x="699" y="582"/>
                  </a:lnTo>
                  <a:lnTo>
                    <a:pt x="733" y="612"/>
                  </a:lnTo>
                  <a:lnTo>
                    <a:pt x="680" y="706"/>
                  </a:lnTo>
                  <a:lnTo>
                    <a:pt x="660" y="693"/>
                  </a:lnTo>
                  <a:lnTo>
                    <a:pt x="653" y="707"/>
                  </a:lnTo>
                  <a:lnTo>
                    <a:pt x="646" y="702"/>
                  </a:lnTo>
                  <a:lnTo>
                    <a:pt x="680" y="594"/>
                  </a:lnTo>
                  <a:close/>
                  <a:moveTo>
                    <a:pt x="867" y="421"/>
                  </a:moveTo>
                  <a:lnTo>
                    <a:pt x="879" y="407"/>
                  </a:lnTo>
                  <a:lnTo>
                    <a:pt x="950" y="488"/>
                  </a:lnTo>
                  <a:lnTo>
                    <a:pt x="780" y="538"/>
                  </a:lnTo>
                  <a:lnTo>
                    <a:pt x="853" y="409"/>
                  </a:lnTo>
                  <a:lnTo>
                    <a:pt x="867" y="421"/>
                  </a:lnTo>
                  <a:close/>
                  <a:moveTo>
                    <a:pt x="952" y="490"/>
                  </a:moveTo>
                  <a:lnTo>
                    <a:pt x="971" y="513"/>
                  </a:lnTo>
                  <a:lnTo>
                    <a:pt x="920" y="667"/>
                  </a:lnTo>
                  <a:lnTo>
                    <a:pt x="823" y="690"/>
                  </a:lnTo>
                  <a:lnTo>
                    <a:pt x="738" y="612"/>
                  </a:lnTo>
                  <a:lnTo>
                    <a:pt x="779" y="541"/>
                  </a:lnTo>
                  <a:lnTo>
                    <a:pt x="952" y="490"/>
                  </a:lnTo>
                  <a:close/>
                  <a:moveTo>
                    <a:pt x="1271" y="338"/>
                  </a:moveTo>
                  <a:lnTo>
                    <a:pt x="1285" y="350"/>
                  </a:lnTo>
                  <a:lnTo>
                    <a:pt x="1268" y="375"/>
                  </a:lnTo>
                  <a:lnTo>
                    <a:pt x="1250" y="342"/>
                  </a:lnTo>
                  <a:lnTo>
                    <a:pt x="1271" y="338"/>
                  </a:lnTo>
                  <a:close/>
                  <a:moveTo>
                    <a:pt x="1305" y="368"/>
                  </a:moveTo>
                  <a:lnTo>
                    <a:pt x="1317" y="354"/>
                  </a:lnTo>
                  <a:lnTo>
                    <a:pt x="1368" y="419"/>
                  </a:lnTo>
                  <a:lnTo>
                    <a:pt x="1321" y="441"/>
                  </a:lnTo>
                  <a:lnTo>
                    <a:pt x="1319" y="426"/>
                  </a:lnTo>
                  <a:lnTo>
                    <a:pt x="1296" y="432"/>
                  </a:lnTo>
                  <a:lnTo>
                    <a:pt x="1270" y="380"/>
                  </a:lnTo>
                  <a:lnTo>
                    <a:pt x="1289" y="354"/>
                  </a:lnTo>
                  <a:lnTo>
                    <a:pt x="1305" y="368"/>
                  </a:lnTo>
                  <a:close/>
                  <a:moveTo>
                    <a:pt x="2064" y="812"/>
                  </a:moveTo>
                  <a:lnTo>
                    <a:pt x="2078" y="801"/>
                  </a:lnTo>
                  <a:lnTo>
                    <a:pt x="2200" y="985"/>
                  </a:lnTo>
                  <a:lnTo>
                    <a:pt x="2110" y="1073"/>
                  </a:lnTo>
                  <a:lnTo>
                    <a:pt x="2024" y="1070"/>
                  </a:lnTo>
                  <a:lnTo>
                    <a:pt x="2010" y="996"/>
                  </a:lnTo>
                  <a:lnTo>
                    <a:pt x="2063" y="810"/>
                  </a:lnTo>
                  <a:lnTo>
                    <a:pt x="2064" y="812"/>
                  </a:lnTo>
                  <a:close/>
                  <a:moveTo>
                    <a:pt x="2055" y="1123"/>
                  </a:moveTo>
                  <a:lnTo>
                    <a:pt x="2034" y="1128"/>
                  </a:lnTo>
                  <a:lnTo>
                    <a:pt x="2024" y="1075"/>
                  </a:lnTo>
                  <a:lnTo>
                    <a:pt x="2107" y="1077"/>
                  </a:lnTo>
                  <a:lnTo>
                    <a:pt x="2055" y="1128"/>
                  </a:lnTo>
                  <a:lnTo>
                    <a:pt x="2055" y="1123"/>
                  </a:lnTo>
                  <a:close/>
                  <a:moveTo>
                    <a:pt x="1801" y="2001"/>
                  </a:moveTo>
                  <a:lnTo>
                    <a:pt x="1670" y="2028"/>
                  </a:lnTo>
                  <a:lnTo>
                    <a:pt x="1729" y="1908"/>
                  </a:lnTo>
                  <a:lnTo>
                    <a:pt x="1803" y="1978"/>
                  </a:lnTo>
                  <a:lnTo>
                    <a:pt x="1796" y="1982"/>
                  </a:lnTo>
                  <a:lnTo>
                    <a:pt x="1801" y="2001"/>
                  </a:lnTo>
                  <a:close/>
                  <a:moveTo>
                    <a:pt x="955" y="2021"/>
                  </a:moveTo>
                  <a:lnTo>
                    <a:pt x="938" y="2030"/>
                  </a:lnTo>
                  <a:lnTo>
                    <a:pt x="856" y="1885"/>
                  </a:lnTo>
                  <a:lnTo>
                    <a:pt x="1065" y="1857"/>
                  </a:lnTo>
                  <a:lnTo>
                    <a:pt x="1070" y="1879"/>
                  </a:lnTo>
                  <a:lnTo>
                    <a:pt x="1088" y="1876"/>
                  </a:lnTo>
                  <a:lnTo>
                    <a:pt x="1073" y="1913"/>
                  </a:lnTo>
                  <a:lnTo>
                    <a:pt x="960" y="2030"/>
                  </a:lnTo>
                  <a:lnTo>
                    <a:pt x="955" y="2021"/>
                  </a:lnTo>
                  <a:close/>
                  <a:moveTo>
                    <a:pt x="613" y="872"/>
                  </a:moveTo>
                  <a:lnTo>
                    <a:pt x="630" y="865"/>
                  </a:lnTo>
                  <a:lnTo>
                    <a:pt x="620" y="905"/>
                  </a:lnTo>
                  <a:lnTo>
                    <a:pt x="605" y="893"/>
                  </a:lnTo>
                  <a:lnTo>
                    <a:pt x="613" y="872"/>
                  </a:lnTo>
                  <a:close/>
                  <a:moveTo>
                    <a:pt x="980" y="504"/>
                  </a:moveTo>
                  <a:lnTo>
                    <a:pt x="982" y="508"/>
                  </a:lnTo>
                  <a:lnTo>
                    <a:pt x="998" y="495"/>
                  </a:lnTo>
                  <a:lnTo>
                    <a:pt x="1100" y="596"/>
                  </a:lnTo>
                  <a:lnTo>
                    <a:pt x="1093" y="607"/>
                  </a:lnTo>
                  <a:lnTo>
                    <a:pt x="1058" y="601"/>
                  </a:lnTo>
                  <a:lnTo>
                    <a:pt x="1058" y="603"/>
                  </a:lnTo>
                  <a:lnTo>
                    <a:pt x="976" y="511"/>
                  </a:lnTo>
                  <a:lnTo>
                    <a:pt x="980" y="504"/>
                  </a:lnTo>
                  <a:close/>
                  <a:moveTo>
                    <a:pt x="1932" y="734"/>
                  </a:moveTo>
                  <a:lnTo>
                    <a:pt x="1955" y="730"/>
                  </a:lnTo>
                  <a:lnTo>
                    <a:pt x="1967" y="798"/>
                  </a:lnTo>
                  <a:lnTo>
                    <a:pt x="1838" y="817"/>
                  </a:lnTo>
                  <a:lnTo>
                    <a:pt x="1930" y="729"/>
                  </a:lnTo>
                  <a:lnTo>
                    <a:pt x="1932" y="734"/>
                  </a:lnTo>
                  <a:close/>
                  <a:moveTo>
                    <a:pt x="1967" y="801"/>
                  </a:moveTo>
                  <a:lnTo>
                    <a:pt x="2004" y="999"/>
                  </a:lnTo>
                  <a:lnTo>
                    <a:pt x="1990" y="1050"/>
                  </a:lnTo>
                  <a:lnTo>
                    <a:pt x="1972" y="1052"/>
                  </a:lnTo>
                  <a:lnTo>
                    <a:pt x="1806" y="849"/>
                  </a:lnTo>
                  <a:lnTo>
                    <a:pt x="1835" y="822"/>
                  </a:lnTo>
                  <a:lnTo>
                    <a:pt x="1967" y="801"/>
                  </a:lnTo>
                  <a:close/>
                  <a:moveTo>
                    <a:pt x="2061" y="806"/>
                  </a:moveTo>
                  <a:lnTo>
                    <a:pt x="2008" y="987"/>
                  </a:lnTo>
                  <a:lnTo>
                    <a:pt x="1972" y="801"/>
                  </a:lnTo>
                  <a:lnTo>
                    <a:pt x="2048" y="789"/>
                  </a:lnTo>
                  <a:lnTo>
                    <a:pt x="2061" y="806"/>
                  </a:lnTo>
                  <a:close/>
                  <a:moveTo>
                    <a:pt x="2010" y="1132"/>
                  </a:moveTo>
                  <a:lnTo>
                    <a:pt x="1976" y="1111"/>
                  </a:lnTo>
                  <a:lnTo>
                    <a:pt x="1981" y="1091"/>
                  </a:lnTo>
                  <a:lnTo>
                    <a:pt x="1994" y="1089"/>
                  </a:lnTo>
                  <a:lnTo>
                    <a:pt x="2018" y="1130"/>
                  </a:lnTo>
                  <a:lnTo>
                    <a:pt x="2010" y="1132"/>
                  </a:lnTo>
                  <a:close/>
                  <a:moveTo>
                    <a:pt x="1927" y="1605"/>
                  </a:moveTo>
                  <a:lnTo>
                    <a:pt x="1831" y="1636"/>
                  </a:lnTo>
                  <a:lnTo>
                    <a:pt x="1858" y="1522"/>
                  </a:lnTo>
                  <a:lnTo>
                    <a:pt x="1925" y="1581"/>
                  </a:lnTo>
                  <a:lnTo>
                    <a:pt x="1919" y="1583"/>
                  </a:lnTo>
                  <a:lnTo>
                    <a:pt x="1927" y="1605"/>
                  </a:lnTo>
                  <a:close/>
                  <a:moveTo>
                    <a:pt x="1653" y="2019"/>
                  </a:moveTo>
                  <a:lnTo>
                    <a:pt x="1647" y="2028"/>
                  </a:lnTo>
                  <a:lnTo>
                    <a:pt x="1504" y="1853"/>
                  </a:lnTo>
                  <a:lnTo>
                    <a:pt x="1519" y="1814"/>
                  </a:lnTo>
                  <a:lnTo>
                    <a:pt x="1609" y="1795"/>
                  </a:lnTo>
                  <a:lnTo>
                    <a:pt x="1725" y="1906"/>
                  </a:lnTo>
                  <a:lnTo>
                    <a:pt x="1667" y="2028"/>
                  </a:lnTo>
                  <a:lnTo>
                    <a:pt x="1653" y="2019"/>
                  </a:lnTo>
                  <a:close/>
                  <a:moveTo>
                    <a:pt x="1086" y="1834"/>
                  </a:moveTo>
                  <a:lnTo>
                    <a:pt x="916" y="1655"/>
                  </a:lnTo>
                  <a:lnTo>
                    <a:pt x="980" y="1593"/>
                  </a:lnTo>
                  <a:lnTo>
                    <a:pt x="996" y="1605"/>
                  </a:lnTo>
                  <a:lnTo>
                    <a:pt x="1001" y="1598"/>
                  </a:lnTo>
                  <a:lnTo>
                    <a:pt x="1111" y="1796"/>
                  </a:lnTo>
                  <a:lnTo>
                    <a:pt x="1100" y="1835"/>
                  </a:lnTo>
                  <a:lnTo>
                    <a:pt x="1100" y="1834"/>
                  </a:lnTo>
                  <a:lnTo>
                    <a:pt x="1096" y="1835"/>
                  </a:lnTo>
                  <a:lnTo>
                    <a:pt x="1086" y="1834"/>
                  </a:lnTo>
                  <a:close/>
                  <a:moveTo>
                    <a:pt x="789" y="1752"/>
                  </a:moveTo>
                  <a:lnTo>
                    <a:pt x="770" y="1625"/>
                  </a:lnTo>
                  <a:lnTo>
                    <a:pt x="789" y="1556"/>
                  </a:lnTo>
                  <a:lnTo>
                    <a:pt x="812" y="1561"/>
                  </a:lnTo>
                  <a:lnTo>
                    <a:pt x="814" y="1556"/>
                  </a:lnTo>
                  <a:lnTo>
                    <a:pt x="911" y="1657"/>
                  </a:lnTo>
                  <a:lnTo>
                    <a:pt x="803" y="1759"/>
                  </a:lnTo>
                  <a:lnTo>
                    <a:pt x="789" y="1752"/>
                  </a:lnTo>
                  <a:close/>
                  <a:moveTo>
                    <a:pt x="717" y="1406"/>
                  </a:moveTo>
                  <a:lnTo>
                    <a:pt x="720" y="1409"/>
                  </a:lnTo>
                  <a:lnTo>
                    <a:pt x="719" y="1411"/>
                  </a:lnTo>
                  <a:lnTo>
                    <a:pt x="717" y="1406"/>
                  </a:lnTo>
                  <a:close/>
                  <a:moveTo>
                    <a:pt x="579" y="1185"/>
                  </a:moveTo>
                  <a:lnTo>
                    <a:pt x="579" y="1155"/>
                  </a:lnTo>
                  <a:lnTo>
                    <a:pt x="733" y="1114"/>
                  </a:lnTo>
                  <a:lnTo>
                    <a:pt x="584" y="1202"/>
                  </a:lnTo>
                  <a:lnTo>
                    <a:pt x="574" y="1185"/>
                  </a:lnTo>
                  <a:lnTo>
                    <a:pt x="579" y="1185"/>
                  </a:lnTo>
                  <a:close/>
                  <a:moveTo>
                    <a:pt x="743" y="1111"/>
                  </a:moveTo>
                  <a:lnTo>
                    <a:pt x="796" y="1096"/>
                  </a:lnTo>
                  <a:lnTo>
                    <a:pt x="738" y="1397"/>
                  </a:lnTo>
                  <a:lnTo>
                    <a:pt x="731" y="1392"/>
                  </a:lnTo>
                  <a:lnTo>
                    <a:pt x="722" y="1406"/>
                  </a:lnTo>
                  <a:lnTo>
                    <a:pt x="711" y="1399"/>
                  </a:lnTo>
                  <a:lnTo>
                    <a:pt x="586" y="1204"/>
                  </a:lnTo>
                  <a:lnTo>
                    <a:pt x="743" y="1111"/>
                  </a:lnTo>
                  <a:close/>
                  <a:moveTo>
                    <a:pt x="1093" y="658"/>
                  </a:moveTo>
                  <a:lnTo>
                    <a:pt x="1128" y="713"/>
                  </a:lnTo>
                  <a:lnTo>
                    <a:pt x="1043" y="727"/>
                  </a:lnTo>
                  <a:lnTo>
                    <a:pt x="1072" y="654"/>
                  </a:lnTo>
                  <a:lnTo>
                    <a:pt x="1093" y="658"/>
                  </a:lnTo>
                  <a:close/>
                  <a:moveTo>
                    <a:pt x="1130" y="715"/>
                  </a:moveTo>
                  <a:lnTo>
                    <a:pt x="1178" y="787"/>
                  </a:lnTo>
                  <a:lnTo>
                    <a:pt x="1126" y="960"/>
                  </a:lnTo>
                  <a:lnTo>
                    <a:pt x="1119" y="953"/>
                  </a:lnTo>
                  <a:lnTo>
                    <a:pt x="1109" y="966"/>
                  </a:lnTo>
                  <a:lnTo>
                    <a:pt x="996" y="854"/>
                  </a:lnTo>
                  <a:lnTo>
                    <a:pt x="1043" y="730"/>
                  </a:lnTo>
                  <a:lnTo>
                    <a:pt x="1130" y="715"/>
                  </a:lnTo>
                  <a:close/>
                  <a:moveTo>
                    <a:pt x="1501" y="628"/>
                  </a:moveTo>
                  <a:lnTo>
                    <a:pt x="1503" y="628"/>
                  </a:lnTo>
                  <a:lnTo>
                    <a:pt x="1501" y="628"/>
                  </a:lnTo>
                  <a:lnTo>
                    <a:pt x="1501" y="628"/>
                  </a:lnTo>
                  <a:close/>
                  <a:moveTo>
                    <a:pt x="1504" y="631"/>
                  </a:moveTo>
                  <a:lnTo>
                    <a:pt x="1506" y="635"/>
                  </a:lnTo>
                  <a:lnTo>
                    <a:pt x="1519" y="628"/>
                  </a:lnTo>
                  <a:lnTo>
                    <a:pt x="1526" y="626"/>
                  </a:lnTo>
                  <a:lnTo>
                    <a:pt x="1542" y="653"/>
                  </a:lnTo>
                  <a:lnTo>
                    <a:pt x="1462" y="868"/>
                  </a:lnTo>
                  <a:lnTo>
                    <a:pt x="1444" y="863"/>
                  </a:lnTo>
                  <a:lnTo>
                    <a:pt x="1441" y="872"/>
                  </a:lnTo>
                  <a:lnTo>
                    <a:pt x="1393" y="836"/>
                  </a:lnTo>
                  <a:lnTo>
                    <a:pt x="1499" y="631"/>
                  </a:lnTo>
                  <a:lnTo>
                    <a:pt x="1504" y="631"/>
                  </a:lnTo>
                  <a:close/>
                  <a:moveTo>
                    <a:pt x="1799" y="847"/>
                  </a:moveTo>
                  <a:lnTo>
                    <a:pt x="1801" y="847"/>
                  </a:lnTo>
                  <a:lnTo>
                    <a:pt x="1775" y="874"/>
                  </a:lnTo>
                  <a:lnTo>
                    <a:pt x="1783" y="847"/>
                  </a:lnTo>
                  <a:lnTo>
                    <a:pt x="1799" y="847"/>
                  </a:lnTo>
                  <a:close/>
                  <a:moveTo>
                    <a:pt x="1768" y="849"/>
                  </a:moveTo>
                  <a:lnTo>
                    <a:pt x="1778" y="847"/>
                  </a:lnTo>
                  <a:lnTo>
                    <a:pt x="1768" y="881"/>
                  </a:lnTo>
                  <a:lnTo>
                    <a:pt x="1730" y="916"/>
                  </a:lnTo>
                  <a:lnTo>
                    <a:pt x="1722" y="902"/>
                  </a:lnTo>
                  <a:lnTo>
                    <a:pt x="1700" y="914"/>
                  </a:lnTo>
                  <a:lnTo>
                    <a:pt x="1663" y="851"/>
                  </a:lnTo>
                  <a:lnTo>
                    <a:pt x="1768" y="833"/>
                  </a:lnTo>
                  <a:lnTo>
                    <a:pt x="1768" y="849"/>
                  </a:lnTo>
                  <a:close/>
                  <a:moveTo>
                    <a:pt x="1501" y="1814"/>
                  </a:moveTo>
                  <a:lnTo>
                    <a:pt x="1485" y="1803"/>
                  </a:lnTo>
                  <a:lnTo>
                    <a:pt x="1506" y="1742"/>
                  </a:lnTo>
                  <a:lnTo>
                    <a:pt x="1517" y="1740"/>
                  </a:lnTo>
                  <a:lnTo>
                    <a:pt x="1515" y="1752"/>
                  </a:lnTo>
                  <a:lnTo>
                    <a:pt x="1533" y="1754"/>
                  </a:lnTo>
                  <a:lnTo>
                    <a:pt x="1513" y="1811"/>
                  </a:lnTo>
                  <a:lnTo>
                    <a:pt x="1501" y="1814"/>
                  </a:lnTo>
                  <a:close/>
                  <a:moveTo>
                    <a:pt x="1471" y="1793"/>
                  </a:moveTo>
                  <a:lnTo>
                    <a:pt x="1466" y="1802"/>
                  </a:lnTo>
                  <a:lnTo>
                    <a:pt x="1439" y="1759"/>
                  </a:lnTo>
                  <a:lnTo>
                    <a:pt x="1501" y="1743"/>
                  </a:lnTo>
                  <a:lnTo>
                    <a:pt x="1481" y="1800"/>
                  </a:lnTo>
                  <a:lnTo>
                    <a:pt x="1471" y="1793"/>
                  </a:lnTo>
                  <a:close/>
                  <a:moveTo>
                    <a:pt x="1148" y="1816"/>
                  </a:moveTo>
                  <a:lnTo>
                    <a:pt x="1132" y="1825"/>
                  </a:lnTo>
                  <a:lnTo>
                    <a:pt x="1116" y="1796"/>
                  </a:lnTo>
                  <a:lnTo>
                    <a:pt x="1183" y="1556"/>
                  </a:lnTo>
                  <a:lnTo>
                    <a:pt x="1270" y="1544"/>
                  </a:lnTo>
                  <a:lnTo>
                    <a:pt x="1270" y="1544"/>
                  </a:lnTo>
                  <a:lnTo>
                    <a:pt x="1285" y="1554"/>
                  </a:lnTo>
                  <a:lnTo>
                    <a:pt x="1151" y="1819"/>
                  </a:lnTo>
                  <a:lnTo>
                    <a:pt x="1148" y="1816"/>
                  </a:lnTo>
                  <a:close/>
                  <a:moveTo>
                    <a:pt x="907" y="776"/>
                  </a:moveTo>
                  <a:lnTo>
                    <a:pt x="909" y="775"/>
                  </a:lnTo>
                  <a:lnTo>
                    <a:pt x="990" y="854"/>
                  </a:lnTo>
                  <a:lnTo>
                    <a:pt x="922" y="1033"/>
                  </a:lnTo>
                  <a:lnTo>
                    <a:pt x="900" y="1042"/>
                  </a:lnTo>
                  <a:lnTo>
                    <a:pt x="839" y="957"/>
                  </a:lnTo>
                  <a:lnTo>
                    <a:pt x="888" y="775"/>
                  </a:lnTo>
                  <a:lnTo>
                    <a:pt x="907" y="776"/>
                  </a:lnTo>
                  <a:close/>
                  <a:moveTo>
                    <a:pt x="1201" y="727"/>
                  </a:moveTo>
                  <a:lnTo>
                    <a:pt x="1224" y="715"/>
                  </a:lnTo>
                  <a:lnTo>
                    <a:pt x="1388" y="836"/>
                  </a:lnTo>
                  <a:lnTo>
                    <a:pt x="1347" y="916"/>
                  </a:lnTo>
                  <a:lnTo>
                    <a:pt x="1282" y="935"/>
                  </a:lnTo>
                  <a:lnTo>
                    <a:pt x="1183" y="785"/>
                  </a:lnTo>
                  <a:lnTo>
                    <a:pt x="1201" y="727"/>
                  </a:lnTo>
                  <a:close/>
                  <a:moveTo>
                    <a:pt x="1702" y="973"/>
                  </a:moveTo>
                  <a:lnTo>
                    <a:pt x="1702" y="973"/>
                  </a:lnTo>
                  <a:lnTo>
                    <a:pt x="1679" y="1112"/>
                  </a:lnTo>
                  <a:lnTo>
                    <a:pt x="1676" y="1112"/>
                  </a:lnTo>
                  <a:lnTo>
                    <a:pt x="1531" y="962"/>
                  </a:lnTo>
                  <a:lnTo>
                    <a:pt x="1685" y="943"/>
                  </a:lnTo>
                  <a:lnTo>
                    <a:pt x="1702" y="973"/>
                  </a:lnTo>
                  <a:close/>
                  <a:moveTo>
                    <a:pt x="1670" y="1114"/>
                  </a:moveTo>
                  <a:lnTo>
                    <a:pt x="1665" y="1116"/>
                  </a:lnTo>
                  <a:lnTo>
                    <a:pt x="1669" y="1133"/>
                  </a:lnTo>
                  <a:lnTo>
                    <a:pt x="1492" y="1172"/>
                  </a:lnTo>
                  <a:lnTo>
                    <a:pt x="1406" y="1080"/>
                  </a:lnTo>
                  <a:lnTo>
                    <a:pt x="1436" y="973"/>
                  </a:lnTo>
                  <a:lnTo>
                    <a:pt x="1526" y="962"/>
                  </a:lnTo>
                  <a:lnTo>
                    <a:pt x="1670" y="1114"/>
                  </a:lnTo>
                  <a:close/>
                  <a:moveTo>
                    <a:pt x="1019" y="1574"/>
                  </a:moveTo>
                  <a:lnTo>
                    <a:pt x="999" y="1560"/>
                  </a:lnTo>
                  <a:lnTo>
                    <a:pt x="1013" y="1485"/>
                  </a:lnTo>
                  <a:lnTo>
                    <a:pt x="1187" y="1448"/>
                  </a:lnTo>
                  <a:lnTo>
                    <a:pt x="1201" y="1471"/>
                  </a:lnTo>
                  <a:lnTo>
                    <a:pt x="1178" y="1552"/>
                  </a:lnTo>
                  <a:lnTo>
                    <a:pt x="1019" y="1574"/>
                  </a:lnTo>
                  <a:close/>
                  <a:moveTo>
                    <a:pt x="990" y="1552"/>
                  </a:moveTo>
                  <a:lnTo>
                    <a:pt x="978" y="1568"/>
                  </a:lnTo>
                  <a:lnTo>
                    <a:pt x="888" y="1512"/>
                  </a:lnTo>
                  <a:lnTo>
                    <a:pt x="1008" y="1485"/>
                  </a:lnTo>
                  <a:lnTo>
                    <a:pt x="996" y="1556"/>
                  </a:lnTo>
                  <a:lnTo>
                    <a:pt x="990" y="1552"/>
                  </a:lnTo>
                  <a:close/>
                  <a:moveTo>
                    <a:pt x="1451" y="905"/>
                  </a:moveTo>
                  <a:lnTo>
                    <a:pt x="1432" y="969"/>
                  </a:lnTo>
                  <a:lnTo>
                    <a:pt x="1340" y="981"/>
                  </a:lnTo>
                  <a:lnTo>
                    <a:pt x="1344" y="969"/>
                  </a:lnTo>
                  <a:lnTo>
                    <a:pt x="1328" y="964"/>
                  </a:lnTo>
                  <a:lnTo>
                    <a:pt x="1351" y="918"/>
                  </a:lnTo>
                  <a:lnTo>
                    <a:pt x="1436" y="895"/>
                  </a:lnTo>
                  <a:lnTo>
                    <a:pt x="1434" y="900"/>
                  </a:lnTo>
                  <a:lnTo>
                    <a:pt x="1451" y="905"/>
                  </a:lnTo>
                  <a:close/>
                  <a:moveTo>
                    <a:pt x="1347" y="1204"/>
                  </a:moveTo>
                  <a:lnTo>
                    <a:pt x="1262" y="1225"/>
                  </a:lnTo>
                  <a:lnTo>
                    <a:pt x="1284" y="1128"/>
                  </a:lnTo>
                  <a:lnTo>
                    <a:pt x="1354" y="1190"/>
                  </a:lnTo>
                  <a:lnTo>
                    <a:pt x="1347" y="1204"/>
                  </a:lnTo>
                  <a:close/>
                  <a:moveTo>
                    <a:pt x="1361" y="1176"/>
                  </a:moveTo>
                  <a:lnTo>
                    <a:pt x="1356" y="1187"/>
                  </a:lnTo>
                  <a:lnTo>
                    <a:pt x="1285" y="1123"/>
                  </a:lnTo>
                  <a:lnTo>
                    <a:pt x="1310" y="1012"/>
                  </a:lnTo>
                  <a:lnTo>
                    <a:pt x="1331" y="1017"/>
                  </a:lnTo>
                  <a:lnTo>
                    <a:pt x="1333" y="1012"/>
                  </a:lnTo>
                  <a:lnTo>
                    <a:pt x="1402" y="1082"/>
                  </a:lnTo>
                  <a:lnTo>
                    <a:pt x="1374" y="1181"/>
                  </a:lnTo>
                  <a:lnTo>
                    <a:pt x="1361" y="1176"/>
                  </a:lnTo>
                  <a:close/>
                  <a:moveTo>
                    <a:pt x="1305" y="1010"/>
                  </a:moveTo>
                  <a:lnTo>
                    <a:pt x="1280" y="1119"/>
                  </a:lnTo>
                  <a:lnTo>
                    <a:pt x="1165" y="1017"/>
                  </a:lnTo>
                  <a:lnTo>
                    <a:pt x="1285" y="994"/>
                  </a:lnTo>
                  <a:lnTo>
                    <a:pt x="1282" y="1004"/>
                  </a:lnTo>
                  <a:lnTo>
                    <a:pt x="1305" y="1010"/>
                  </a:lnTo>
                  <a:close/>
                  <a:moveTo>
                    <a:pt x="1280" y="1123"/>
                  </a:moveTo>
                  <a:lnTo>
                    <a:pt x="1257" y="1227"/>
                  </a:lnTo>
                  <a:lnTo>
                    <a:pt x="1081" y="1270"/>
                  </a:lnTo>
                  <a:lnTo>
                    <a:pt x="1059" y="1245"/>
                  </a:lnTo>
                  <a:lnTo>
                    <a:pt x="1112" y="1027"/>
                  </a:lnTo>
                  <a:lnTo>
                    <a:pt x="1160" y="1019"/>
                  </a:lnTo>
                  <a:lnTo>
                    <a:pt x="1280" y="1123"/>
                  </a:lnTo>
                  <a:close/>
                  <a:moveTo>
                    <a:pt x="1056" y="1259"/>
                  </a:moveTo>
                  <a:lnTo>
                    <a:pt x="1058" y="1250"/>
                  </a:lnTo>
                  <a:lnTo>
                    <a:pt x="1073" y="1271"/>
                  </a:lnTo>
                  <a:lnTo>
                    <a:pt x="1068" y="1273"/>
                  </a:lnTo>
                  <a:lnTo>
                    <a:pt x="1056" y="1259"/>
                  </a:lnTo>
                  <a:close/>
                  <a:moveTo>
                    <a:pt x="1070" y="1275"/>
                  </a:moveTo>
                  <a:lnTo>
                    <a:pt x="1077" y="1273"/>
                  </a:lnTo>
                  <a:lnTo>
                    <a:pt x="1194" y="1422"/>
                  </a:lnTo>
                  <a:lnTo>
                    <a:pt x="1190" y="1425"/>
                  </a:lnTo>
                  <a:lnTo>
                    <a:pt x="1063" y="1293"/>
                  </a:lnTo>
                  <a:lnTo>
                    <a:pt x="1075" y="1282"/>
                  </a:lnTo>
                  <a:lnTo>
                    <a:pt x="1070" y="1275"/>
                  </a:lnTo>
                  <a:close/>
                  <a:moveTo>
                    <a:pt x="1217" y="1409"/>
                  </a:moveTo>
                  <a:lnTo>
                    <a:pt x="1199" y="1418"/>
                  </a:lnTo>
                  <a:lnTo>
                    <a:pt x="1082" y="1273"/>
                  </a:lnTo>
                  <a:lnTo>
                    <a:pt x="1255" y="1231"/>
                  </a:lnTo>
                  <a:lnTo>
                    <a:pt x="1217" y="1409"/>
                  </a:lnTo>
                  <a:close/>
                  <a:moveTo>
                    <a:pt x="1056" y="1240"/>
                  </a:moveTo>
                  <a:lnTo>
                    <a:pt x="932" y="1084"/>
                  </a:lnTo>
                  <a:lnTo>
                    <a:pt x="946" y="1077"/>
                  </a:lnTo>
                  <a:lnTo>
                    <a:pt x="939" y="1061"/>
                  </a:lnTo>
                  <a:lnTo>
                    <a:pt x="1107" y="1027"/>
                  </a:lnTo>
                  <a:lnTo>
                    <a:pt x="1056" y="1240"/>
                  </a:lnTo>
                  <a:close/>
                  <a:moveTo>
                    <a:pt x="927" y="1086"/>
                  </a:moveTo>
                  <a:lnTo>
                    <a:pt x="1054" y="1247"/>
                  </a:lnTo>
                  <a:lnTo>
                    <a:pt x="1052" y="1255"/>
                  </a:lnTo>
                  <a:lnTo>
                    <a:pt x="1051" y="1252"/>
                  </a:lnTo>
                  <a:lnTo>
                    <a:pt x="1035" y="1266"/>
                  </a:lnTo>
                  <a:lnTo>
                    <a:pt x="893" y="1148"/>
                  </a:lnTo>
                  <a:lnTo>
                    <a:pt x="907" y="1093"/>
                  </a:lnTo>
                  <a:lnTo>
                    <a:pt x="927" y="1086"/>
                  </a:lnTo>
                  <a:close/>
                  <a:moveTo>
                    <a:pt x="1047" y="1307"/>
                  </a:moveTo>
                  <a:lnTo>
                    <a:pt x="1061" y="1294"/>
                  </a:lnTo>
                  <a:lnTo>
                    <a:pt x="1187" y="1427"/>
                  </a:lnTo>
                  <a:lnTo>
                    <a:pt x="1178" y="1430"/>
                  </a:lnTo>
                  <a:lnTo>
                    <a:pt x="1185" y="1445"/>
                  </a:lnTo>
                  <a:lnTo>
                    <a:pt x="1013" y="1482"/>
                  </a:lnTo>
                  <a:lnTo>
                    <a:pt x="1045" y="1305"/>
                  </a:lnTo>
                  <a:lnTo>
                    <a:pt x="1047" y="1307"/>
                  </a:lnTo>
                  <a:close/>
                  <a:moveTo>
                    <a:pt x="1238" y="1436"/>
                  </a:moveTo>
                  <a:lnTo>
                    <a:pt x="1321" y="1416"/>
                  </a:lnTo>
                  <a:lnTo>
                    <a:pt x="1300" y="1512"/>
                  </a:lnTo>
                  <a:lnTo>
                    <a:pt x="1234" y="1455"/>
                  </a:lnTo>
                  <a:lnTo>
                    <a:pt x="1247" y="1450"/>
                  </a:lnTo>
                  <a:lnTo>
                    <a:pt x="1238" y="1436"/>
                  </a:lnTo>
                  <a:close/>
                  <a:moveTo>
                    <a:pt x="1236" y="1432"/>
                  </a:moveTo>
                  <a:lnTo>
                    <a:pt x="1222" y="1407"/>
                  </a:lnTo>
                  <a:lnTo>
                    <a:pt x="1262" y="1229"/>
                  </a:lnTo>
                  <a:lnTo>
                    <a:pt x="1345" y="1208"/>
                  </a:lnTo>
                  <a:lnTo>
                    <a:pt x="1345" y="1209"/>
                  </a:lnTo>
                  <a:lnTo>
                    <a:pt x="1365" y="1218"/>
                  </a:lnTo>
                  <a:lnTo>
                    <a:pt x="1321" y="1411"/>
                  </a:lnTo>
                  <a:lnTo>
                    <a:pt x="1236" y="1432"/>
                  </a:lnTo>
                  <a:close/>
                  <a:moveTo>
                    <a:pt x="1368" y="1220"/>
                  </a:moveTo>
                  <a:lnTo>
                    <a:pt x="1379" y="1225"/>
                  </a:lnTo>
                  <a:lnTo>
                    <a:pt x="1383" y="1218"/>
                  </a:lnTo>
                  <a:lnTo>
                    <a:pt x="1501" y="1367"/>
                  </a:lnTo>
                  <a:lnTo>
                    <a:pt x="1326" y="1409"/>
                  </a:lnTo>
                  <a:lnTo>
                    <a:pt x="1368" y="1220"/>
                  </a:lnTo>
                  <a:close/>
                  <a:moveTo>
                    <a:pt x="1377" y="1183"/>
                  </a:moveTo>
                  <a:lnTo>
                    <a:pt x="1404" y="1086"/>
                  </a:lnTo>
                  <a:lnTo>
                    <a:pt x="1487" y="1174"/>
                  </a:lnTo>
                  <a:lnTo>
                    <a:pt x="1395" y="1194"/>
                  </a:lnTo>
                  <a:lnTo>
                    <a:pt x="1395" y="1192"/>
                  </a:lnTo>
                  <a:lnTo>
                    <a:pt x="1377" y="1183"/>
                  </a:lnTo>
                  <a:close/>
                  <a:moveTo>
                    <a:pt x="1402" y="1077"/>
                  </a:moveTo>
                  <a:lnTo>
                    <a:pt x="1335" y="1004"/>
                  </a:lnTo>
                  <a:lnTo>
                    <a:pt x="1340" y="985"/>
                  </a:lnTo>
                  <a:lnTo>
                    <a:pt x="1432" y="974"/>
                  </a:lnTo>
                  <a:lnTo>
                    <a:pt x="1402" y="1077"/>
                  </a:lnTo>
                  <a:close/>
                  <a:moveTo>
                    <a:pt x="1323" y="962"/>
                  </a:moveTo>
                  <a:lnTo>
                    <a:pt x="1296" y="957"/>
                  </a:lnTo>
                  <a:lnTo>
                    <a:pt x="1284" y="937"/>
                  </a:lnTo>
                  <a:lnTo>
                    <a:pt x="1345" y="920"/>
                  </a:lnTo>
                  <a:lnTo>
                    <a:pt x="1323" y="962"/>
                  </a:lnTo>
                  <a:close/>
                  <a:moveTo>
                    <a:pt x="1294" y="962"/>
                  </a:moveTo>
                  <a:lnTo>
                    <a:pt x="1287" y="990"/>
                  </a:lnTo>
                  <a:lnTo>
                    <a:pt x="1162" y="1013"/>
                  </a:lnTo>
                  <a:lnTo>
                    <a:pt x="1137" y="992"/>
                  </a:lnTo>
                  <a:lnTo>
                    <a:pt x="1148" y="980"/>
                  </a:lnTo>
                  <a:lnTo>
                    <a:pt x="1144" y="976"/>
                  </a:lnTo>
                  <a:lnTo>
                    <a:pt x="1278" y="939"/>
                  </a:lnTo>
                  <a:lnTo>
                    <a:pt x="1294" y="962"/>
                  </a:lnTo>
                  <a:close/>
                  <a:moveTo>
                    <a:pt x="1123" y="1008"/>
                  </a:moveTo>
                  <a:lnTo>
                    <a:pt x="1134" y="996"/>
                  </a:lnTo>
                  <a:lnTo>
                    <a:pt x="1157" y="1015"/>
                  </a:lnTo>
                  <a:lnTo>
                    <a:pt x="1112" y="1024"/>
                  </a:lnTo>
                  <a:lnTo>
                    <a:pt x="1118" y="1003"/>
                  </a:lnTo>
                  <a:lnTo>
                    <a:pt x="1123" y="1008"/>
                  </a:lnTo>
                  <a:close/>
                  <a:moveTo>
                    <a:pt x="1114" y="1001"/>
                  </a:moveTo>
                  <a:lnTo>
                    <a:pt x="1109" y="1024"/>
                  </a:lnTo>
                  <a:lnTo>
                    <a:pt x="938" y="1057"/>
                  </a:lnTo>
                  <a:lnTo>
                    <a:pt x="929" y="1038"/>
                  </a:lnTo>
                  <a:lnTo>
                    <a:pt x="1100" y="989"/>
                  </a:lnTo>
                  <a:lnTo>
                    <a:pt x="1114" y="1001"/>
                  </a:lnTo>
                  <a:close/>
                  <a:moveTo>
                    <a:pt x="899" y="1096"/>
                  </a:moveTo>
                  <a:lnTo>
                    <a:pt x="902" y="1096"/>
                  </a:lnTo>
                  <a:lnTo>
                    <a:pt x="890" y="1144"/>
                  </a:lnTo>
                  <a:lnTo>
                    <a:pt x="824" y="1089"/>
                  </a:lnTo>
                  <a:lnTo>
                    <a:pt x="888" y="1072"/>
                  </a:lnTo>
                  <a:lnTo>
                    <a:pt x="899" y="1096"/>
                  </a:lnTo>
                  <a:close/>
                  <a:moveTo>
                    <a:pt x="893" y="1151"/>
                  </a:moveTo>
                  <a:lnTo>
                    <a:pt x="1033" y="1268"/>
                  </a:lnTo>
                  <a:lnTo>
                    <a:pt x="1022" y="1277"/>
                  </a:lnTo>
                  <a:lnTo>
                    <a:pt x="1029" y="1286"/>
                  </a:lnTo>
                  <a:lnTo>
                    <a:pt x="837" y="1372"/>
                  </a:lnTo>
                  <a:lnTo>
                    <a:pt x="893" y="1151"/>
                  </a:lnTo>
                  <a:close/>
                  <a:moveTo>
                    <a:pt x="1031" y="1289"/>
                  </a:moveTo>
                  <a:lnTo>
                    <a:pt x="1043" y="1301"/>
                  </a:lnTo>
                  <a:lnTo>
                    <a:pt x="1010" y="1482"/>
                  </a:lnTo>
                  <a:lnTo>
                    <a:pt x="885" y="1510"/>
                  </a:lnTo>
                  <a:lnTo>
                    <a:pt x="814" y="1466"/>
                  </a:lnTo>
                  <a:lnTo>
                    <a:pt x="835" y="1376"/>
                  </a:lnTo>
                  <a:lnTo>
                    <a:pt x="1031" y="1289"/>
                  </a:lnTo>
                  <a:close/>
                  <a:moveTo>
                    <a:pt x="1206" y="1473"/>
                  </a:moveTo>
                  <a:lnTo>
                    <a:pt x="1222" y="1464"/>
                  </a:lnTo>
                  <a:lnTo>
                    <a:pt x="1280" y="1526"/>
                  </a:lnTo>
                  <a:lnTo>
                    <a:pt x="1271" y="1540"/>
                  </a:lnTo>
                  <a:lnTo>
                    <a:pt x="1183" y="1552"/>
                  </a:lnTo>
                  <a:lnTo>
                    <a:pt x="1206" y="1473"/>
                  </a:lnTo>
                  <a:close/>
                  <a:moveTo>
                    <a:pt x="1289" y="1512"/>
                  </a:moveTo>
                  <a:lnTo>
                    <a:pt x="1282" y="1522"/>
                  </a:lnTo>
                  <a:lnTo>
                    <a:pt x="1225" y="1462"/>
                  </a:lnTo>
                  <a:lnTo>
                    <a:pt x="1229" y="1459"/>
                  </a:lnTo>
                  <a:lnTo>
                    <a:pt x="1294" y="1515"/>
                  </a:lnTo>
                  <a:lnTo>
                    <a:pt x="1289" y="1512"/>
                  </a:lnTo>
                  <a:close/>
                  <a:moveTo>
                    <a:pt x="1303" y="1515"/>
                  </a:moveTo>
                  <a:lnTo>
                    <a:pt x="1324" y="1415"/>
                  </a:lnTo>
                  <a:lnTo>
                    <a:pt x="1504" y="1370"/>
                  </a:lnTo>
                  <a:lnTo>
                    <a:pt x="1580" y="1466"/>
                  </a:lnTo>
                  <a:lnTo>
                    <a:pt x="1577" y="1485"/>
                  </a:lnTo>
                  <a:lnTo>
                    <a:pt x="1321" y="1533"/>
                  </a:lnTo>
                  <a:lnTo>
                    <a:pt x="1303" y="1515"/>
                  </a:lnTo>
                  <a:close/>
                  <a:moveTo>
                    <a:pt x="1626" y="1358"/>
                  </a:moveTo>
                  <a:lnTo>
                    <a:pt x="1600" y="1464"/>
                  </a:lnTo>
                  <a:lnTo>
                    <a:pt x="1580" y="1461"/>
                  </a:lnTo>
                  <a:lnTo>
                    <a:pt x="1580" y="1461"/>
                  </a:lnTo>
                  <a:lnTo>
                    <a:pt x="1508" y="1369"/>
                  </a:lnTo>
                  <a:lnTo>
                    <a:pt x="1619" y="1342"/>
                  </a:lnTo>
                  <a:lnTo>
                    <a:pt x="1626" y="1358"/>
                  </a:lnTo>
                  <a:close/>
                  <a:moveTo>
                    <a:pt x="1575" y="1487"/>
                  </a:moveTo>
                  <a:lnTo>
                    <a:pt x="1573" y="1498"/>
                  </a:lnTo>
                  <a:lnTo>
                    <a:pt x="1587" y="1501"/>
                  </a:lnTo>
                  <a:lnTo>
                    <a:pt x="1517" y="1703"/>
                  </a:lnTo>
                  <a:lnTo>
                    <a:pt x="1324" y="1535"/>
                  </a:lnTo>
                  <a:lnTo>
                    <a:pt x="1575" y="1487"/>
                  </a:lnTo>
                  <a:close/>
                  <a:moveTo>
                    <a:pt x="1517" y="1710"/>
                  </a:moveTo>
                  <a:lnTo>
                    <a:pt x="1520" y="1712"/>
                  </a:lnTo>
                  <a:lnTo>
                    <a:pt x="1517" y="1735"/>
                  </a:lnTo>
                  <a:lnTo>
                    <a:pt x="1508" y="1738"/>
                  </a:lnTo>
                  <a:lnTo>
                    <a:pt x="1517" y="1710"/>
                  </a:lnTo>
                  <a:close/>
                  <a:moveTo>
                    <a:pt x="1522" y="1701"/>
                  </a:moveTo>
                  <a:lnTo>
                    <a:pt x="1520" y="1706"/>
                  </a:lnTo>
                  <a:lnTo>
                    <a:pt x="1519" y="1704"/>
                  </a:lnTo>
                  <a:lnTo>
                    <a:pt x="1591" y="1501"/>
                  </a:lnTo>
                  <a:lnTo>
                    <a:pt x="1598" y="1503"/>
                  </a:lnTo>
                  <a:lnTo>
                    <a:pt x="1547" y="1704"/>
                  </a:lnTo>
                  <a:lnTo>
                    <a:pt x="1522" y="1701"/>
                  </a:lnTo>
                  <a:close/>
                  <a:moveTo>
                    <a:pt x="1603" y="1464"/>
                  </a:moveTo>
                  <a:lnTo>
                    <a:pt x="1630" y="1362"/>
                  </a:lnTo>
                  <a:lnTo>
                    <a:pt x="1632" y="1367"/>
                  </a:lnTo>
                  <a:lnTo>
                    <a:pt x="1607" y="1464"/>
                  </a:lnTo>
                  <a:lnTo>
                    <a:pt x="1603" y="1464"/>
                  </a:lnTo>
                  <a:close/>
                  <a:moveTo>
                    <a:pt x="1616" y="1339"/>
                  </a:moveTo>
                  <a:lnTo>
                    <a:pt x="1506" y="1367"/>
                  </a:lnTo>
                  <a:lnTo>
                    <a:pt x="1384" y="1215"/>
                  </a:lnTo>
                  <a:lnTo>
                    <a:pt x="1393" y="1197"/>
                  </a:lnTo>
                  <a:lnTo>
                    <a:pt x="1489" y="1176"/>
                  </a:lnTo>
                  <a:lnTo>
                    <a:pt x="1623" y="1317"/>
                  </a:lnTo>
                  <a:lnTo>
                    <a:pt x="1609" y="1324"/>
                  </a:lnTo>
                  <a:lnTo>
                    <a:pt x="1616" y="1339"/>
                  </a:lnTo>
                  <a:close/>
                  <a:moveTo>
                    <a:pt x="1437" y="969"/>
                  </a:moveTo>
                  <a:lnTo>
                    <a:pt x="1455" y="907"/>
                  </a:lnTo>
                  <a:lnTo>
                    <a:pt x="1471" y="911"/>
                  </a:lnTo>
                  <a:lnTo>
                    <a:pt x="1473" y="905"/>
                  </a:lnTo>
                  <a:lnTo>
                    <a:pt x="1524" y="958"/>
                  </a:lnTo>
                  <a:lnTo>
                    <a:pt x="1437" y="969"/>
                  </a:lnTo>
                  <a:close/>
                  <a:moveTo>
                    <a:pt x="1436" y="891"/>
                  </a:moveTo>
                  <a:lnTo>
                    <a:pt x="1353" y="914"/>
                  </a:lnTo>
                  <a:lnTo>
                    <a:pt x="1391" y="840"/>
                  </a:lnTo>
                  <a:lnTo>
                    <a:pt x="1441" y="877"/>
                  </a:lnTo>
                  <a:lnTo>
                    <a:pt x="1436" y="891"/>
                  </a:lnTo>
                  <a:close/>
                  <a:moveTo>
                    <a:pt x="1277" y="935"/>
                  </a:moveTo>
                  <a:lnTo>
                    <a:pt x="1142" y="974"/>
                  </a:lnTo>
                  <a:lnTo>
                    <a:pt x="1128" y="962"/>
                  </a:lnTo>
                  <a:lnTo>
                    <a:pt x="1181" y="791"/>
                  </a:lnTo>
                  <a:lnTo>
                    <a:pt x="1277" y="935"/>
                  </a:lnTo>
                  <a:close/>
                  <a:moveTo>
                    <a:pt x="1098" y="987"/>
                  </a:moveTo>
                  <a:lnTo>
                    <a:pt x="929" y="1036"/>
                  </a:lnTo>
                  <a:lnTo>
                    <a:pt x="927" y="1033"/>
                  </a:lnTo>
                  <a:lnTo>
                    <a:pt x="994" y="858"/>
                  </a:lnTo>
                  <a:lnTo>
                    <a:pt x="1107" y="969"/>
                  </a:lnTo>
                  <a:lnTo>
                    <a:pt x="1095" y="983"/>
                  </a:lnTo>
                  <a:lnTo>
                    <a:pt x="1098" y="987"/>
                  </a:lnTo>
                  <a:close/>
                  <a:moveTo>
                    <a:pt x="888" y="1068"/>
                  </a:moveTo>
                  <a:lnTo>
                    <a:pt x="823" y="1086"/>
                  </a:lnTo>
                  <a:lnTo>
                    <a:pt x="823" y="1070"/>
                  </a:lnTo>
                  <a:lnTo>
                    <a:pt x="881" y="1052"/>
                  </a:lnTo>
                  <a:lnTo>
                    <a:pt x="888" y="1068"/>
                  </a:lnTo>
                  <a:close/>
                  <a:moveTo>
                    <a:pt x="810" y="1093"/>
                  </a:moveTo>
                  <a:lnTo>
                    <a:pt x="823" y="1093"/>
                  </a:lnTo>
                  <a:lnTo>
                    <a:pt x="888" y="1148"/>
                  </a:lnTo>
                  <a:lnTo>
                    <a:pt x="832" y="1376"/>
                  </a:lnTo>
                  <a:lnTo>
                    <a:pt x="756" y="1409"/>
                  </a:lnTo>
                  <a:lnTo>
                    <a:pt x="741" y="1400"/>
                  </a:lnTo>
                  <a:lnTo>
                    <a:pt x="802" y="1096"/>
                  </a:lnTo>
                  <a:lnTo>
                    <a:pt x="810" y="1093"/>
                  </a:lnTo>
                  <a:close/>
                  <a:moveTo>
                    <a:pt x="759" y="1411"/>
                  </a:moveTo>
                  <a:lnTo>
                    <a:pt x="830" y="1379"/>
                  </a:lnTo>
                  <a:lnTo>
                    <a:pt x="809" y="1462"/>
                  </a:lnTo>
                  <a:lnTo>
                    <a:pt x="754" y="1429"/>
                  </a:lnTo>
                  <a:lnTo>
                    <a:pt x="763" y="1415"/>
                  </a:lnTo>
                  <a:lnTo>
                    <a:pt x="759" y="1411"/>
                  </a:lnTo>
                  <a:close/>
                  <a:moveTo>
                    <a:pt x="812" y="1469"/>
                  </a:moveTo>
                  <a:lnTo>
                    <a:pt x="879" y="1510"/>
                  </a:lnTo>
                  <a:lnTo>
                    <a:pt x="821" y="1522"/>
                  </a:lnTo>
                  <a:lnTo>
                    <a:pt x="823" y="1512"/>
                  </a:lnTo>
                  <a:lnTo>
                    <a:pt x="803" y="1506"/>
                  </a:lnTo>
                  <a:lnTo>
                    <a:pt x="812" y="1469"/>
                  </a:lnTo>
                  <a:close/>
                  <a:moveTo>
                    <a:pt x="819" y="1528"/>
                  </a:moveTo>
                  <a:lnTo>
                    <a:pt x="885" y="1514"/>
                  </a:lnTo>
                  <a:lnTo>
                    <a:pt x="976" y="1570"/>
                  </a:lnTo>
                  <a:lnTo>
                    <a:pt x="966" y="1583"/>
                  </a:lnTo>
                  <a:lnTo>
                    <a:pt x="978" y="1591"/>
                  </a:lnTo>
                  <a:lnTo>
                    <a:pt x="915" y="1653"/>
                  </a:lnTo>
                  <a:lnTo>
                    <a:pt x="816" y="1549"/>
                  </a:lnTo>
                  <a:lnTo>
                    <a:pt x="819" y="1528"/>
                  </a:lnTo>
                  <a:close/>
                  <a:moveTo>
                    <a:pt x="1019" y="1577"/>
                  </a:moveTo>
                  <a:lnTo>
                    <a:pt x="1178" y="1556"/>
                  </a:lnTo>
                  <a:lnTo>
                    <a:pt x="1112" y="1791"/>
                  </a:lnTo>
                  <a:lnTo>
                    <a:pt x="1005" y="1595"/>
                  </a:lnTo>
                  <a:lnTo>
                    <a:pt x="1019" y="1577"/>
                  </a:lnTo>
                  <a:close/>
                  <a:moveTo>
                    <a:pt x="1153" y="1825"/>
                  </a:moveTo>
                  <a:lnTo>
                    <a:pt x="1287" y="1558"/>
                  </a:lnTo>
                  <a:lnTo>
                    <a:pt x="1301" y="1565"/>
                  </a:lnTo>
                  <a:lnTo>
                    <a:pt x="1305" y="1558"/>
                  </a:lnTo>
                  <a:lnTo>
                    <a:pt x="1434" y="1758"/>
                  </a:lnTo>
                  <a:lnTo>
                    <a:pt x="1158" y="1832"/>
                  </a:lnTo>
                  <a:lnTo>
                    <a:pt x="1153" y="1825"/>
                  </a:lnTo>
                  <a:close/>
                  <a:moveTo>
                    <a:pt x="1307" y="1554"/>
                  </a:moveTo>
                  <a:lnTo>
                    <a:pt x="1319" y="1537"/>
                  </a:lnTo>
                  <a:lnTo>
                    <a:pt x="1515" y="1708"/>
                  </a:lnTo>
                  <a:lnTo>
                    <a:pt x="1503" y="1738"/>
                  </a:lnTo>
                  <a:lnTo>
                    <a:pt x="1437" y="1756"/>
                  </a:lnTo>
                  <a:lnTo>
                    <a:pt x="1307" y="1554"/>
                  </a:lnTo>
                  <a:close/>
                  <a:moveTo>
                    <a:pt x="1538" y="1754"/>
                  </a:moveTo>
                  <a:lnTo>
                    <a:pt x="1566" y="1759"/>
                  </a:lnTo>
                  <a:lnTo>
                    <a:pt x="1566" y="1754"/>
                  </a:lnTo>
                  <a:lnTo>
                    <a:pt x="1607" y="1793"/>
                  </a:lnTo>
                  <a:lnTo>
                    <a:pt x="1519" y="1811"/>
                  </a:lnTo>
                  <a:lnTo>
                    <a:pt x="1538" y="1754"/>
                  </a:lnTo>
                  <a:close/>
                  <a:moveTo>
                    <a:pt x="1552" y="1704"/>
                  </a:moveTo>
                  <a:lnTo>
                    <a:pt x="1603" y="1503"/>
                  </a:lnTo>
                  <a:lnTo>
                    <a:pt x="1610" y="1505"/>
                  </a:lnTo>
                  <a:lnTo>
                    <a:pt x="1732" y="1667"/>
                  </a:lnTo>
                  <a:lnTo>
                    <a:pt x="1572" y="1719"/>
                  </a:lnTo>
                  <a:lnTo>
                    <a:pt x="1573" y="1708"/>
                  </a:lnTo>
                  <a:lnTo>
                    <a:pt x="1552" y="1704"/>
                  </a:lnTo>
                  <a:close/>
                  <a:moveTo>
                    <a:pt x="1612" y="1466"/>
                  </a:moveTo>
                  <a:lnTo>
                    <a:pt x="1637" y="1367"/>
                  </a:lnTo>
                  <a:lnTo>
                    <a:pt x="1662" y="1353"/>
                  </a:lnTo>
                  <a:lnTo>
                    <a:pt x="1762" y="1441"/>
                  </a:lnTo>
                  <a:lnTo>
                    <a:pt x="1617" y="1476"/>
                  </a:lnTo>
                  <a:lnTo>
                    <a:pt x="1619" y="1468"/>
                  </a:lnTo>
                  <a:lnTo>
                    <a:pt x="1612" y="1466"/>
                  </a:lnTo>
                  <a:close/>
                  <a:moveTo>
                    <a:pt x="1646" y="1303"/>
                  </a:moveTo>
                  <a:lnTo>
                    <a:pt x="1646" y="1303"/>
                  </a:lnTo>
                  <a:lnTo>
                    <a:pt x="1646" y="1300"/>
                  </a:lnTo>
                  <a:lnTo>
                    <a:pt x="1646" y="1303"/>
                  </a:lnTo>
                  <a:close/>
                  <a:moveTo>
                    <a:pt x="1640" y="1307"/>
                  </a:moveTo>
                  <a:lnTo>
                    <a:pt x="1628" y="1314"/>
                  </a:lnTo>
                  <a:lnTo>
                    <a:pt x="1496" y="1174"/>
                  </a:lnTo>
                  <a:lnTo>
                    <a:pt x="1670" y="1135"/>
                  </a:lnTo>
                  <a:lnTo>
                    <a:pt x="1672" y="1148"/>
                  </a:lnTo>
                  <a:lnTo>
                    <a:pt x="1655" y="1254"/>
                  </a:lnTo>
                  <a:lnTo>
                    <a:pt x="1640" y="1307"/>
                  </a:lnTo>
                  <a:close/>
                  <a:moveTo>
                    <a:pt x="1677" y="1153"/>
                  </a:moveTo>
                  <a:lnTo>
                    <a:pt x="1681" y="1151"/>
                  </a:lnTo>
                  <a:lnTo>
                    <a:pt x="1670" y="1194"/>
                  </a:lnTo>
                  <a:lnTo>
                    <a:pt x="1677" y="1153"/>
                  </a:lnTo>
                  <a:close/>
                  <a:moveTo>
                    <a:pt x="1685" y="1111"/>
                  </a:moveTo>
                  <a:lnTo>
                    <a:pt x="1709" y="969"/>
                  </a:lnTo>
                  <a:lnTo>
                    <a:pt x="1734" y="955"/>
                  </a:lnTo>
                  <a:lnTo>
                    <a:pt x="1741" y="960"/>
                  </a:lnTo>
                  <a:lnTo>
                    <a:pt x="1693" y="1109"/>
                  </a:lnTo>
                  <a:lnTo>
                    <a:pt x="1685" y="1111"/>
                  </a:lnTo>
                  <a:close/>
                  <a:moveTo>
                    <a:pt x="1738" y="953"/>
                  </a:moveTo>
                  <a:lnTo>
                    <a:pt x="1746" y="948"/>
                  </a:lnTo>
                  <a:lnTo>
                    <a:pt x="1743" y="957"/>
                  </a:lnTo>
                  <a:lnTo>
                    <a:pt x="1738" y="953"/>
                  </a:lnTo>
                  <a:close/>
                  <a:moveTo>
                    <a:pt x="1746" y="946"/>
                  </a:moveTo>
                  <a:lnTo>
                    <a:pt x="1732" y="921"/>
                  </a:lnTo>
                  <a:lnTo>
                    <a:pt x="1764" y="890"/>
                  </a:lnTo>
                  <a:lnTo>
                    <a:pt x="1746" y="946"/>
                  </a:lnTo>
                  <a:close/>
                  <a:moveTo>
                    <a:pt x="1697" y="916"/>
                  </a:moveTo>
                  <a:lnTo>
                    <a:pt x="1676" y="928"/>
                  </a:lnTo>
                  <a:lnTo>
                    <a:pt x="1683" y="939"/>
                  </a:lnTo>
                  <a:lnTo>
                    <a:pt x="1527" y="958"/>
                  </a:lnTo>
                  <a:lnTo>
                    <a:pt x="1474" y="902"/>
                  </a:lnTo>
                  <a:lnTo>
                    <a:pt x="1478" y="884"/>
                  </a:lnTo>
                  <a:lnTo>
                    <a:pt x="1658" y="852"/>
                  </a:lnTo>
                  <a:lnTo>
                    <a:pt x="1697" y="916"/>
                  </a:lnTo>
                  <a:close/>
                  <a:moveTo>
                    <a:pt x="1480" y="882"/>
                  </a:moveTo>
                  <a:lnTo>
                    <a:pt x="1481" y="874"/>
                  </a:lnTo>
                  <a:lnTo>
                    <a:pt x="1466" y="868"/>
                  </a:lnTo>
                  <a:lnTo>
                    <a:pt x="1543" y="656"/>
                  </a:lnTo>
                  <a:lnTo>
                    <a:pt x="1656" y="849"/>
                  </a:lnTo>
                  <a:lnTo>
                    <a:pt x="1480" y="882"/>
                  </a:lnTo>
                  <a:close/>
                  <a:moveTo>
                    <a:pt x="1543" y="646"/>
                  </a:moveTo>
                  <a:lnTo>
                    <a:pt x="1531" y="626"/>
                  </a:lnTo>
                  <a:lnTo>
                    <a:pt x="1547" y="635"/>
                  </a:lnTo>
                  <a:lnTo>
                    <a:pt x="1543" y="646"/>
                  </a:lnTo>
                  <a:close/>
                  <a:moveTo>
                    <a:pt x="1534" y="616"/>
                  </a:moveTo>
                  <a:lnTo>
                    <a:pt x="1531" y="621"/>
                  </a:lnTo>
                  <a:lnTo>
                    <a:pt x="1529" y="621"/>
                  </a:lnTo>
                  <a:lnTo>
                    <a:pt x="1527" y="621"/>
                  </a:lnTo>
                  <a:lnTo>
                    <a:pt x="1534" y="616"/>
                  </a:lnTo>
                  <a:close/>
                  <a:moveTo>
                    <a:pt x="1390" y="833"/>
                  </a:moveTo>
                  <a:lnTo>
                    <a:pt x="1227" y="711"/>
                  </a:lnTo>
                  <a:lnTo>
                    <a:pt x="1234" y="707"/>
                  </a:lnTo>
                  <a:lnTo>
                    <a:pt x="1229" y="697"/>
                  </a:lnTo>
                  <a:lnTo>
                    <a:pt x="1492" y="633"/>
                  </a:lnTo>
                  <a:lnTo>
                    <a:pt x="1390" y="833"/>
                  </a:lnTo>
                  <a:close/>
                  <a:moveTo>
                    <a:pt x="1197" y="723"/>
                  </a:moveTo>
                  <a:lnTo>
                    <a:pt x="1181" y="780"/>
                  </a:lnTo>
                  <a:lnTo>
                    <a:pt x="1135" y="713"/>
                  </a:lnTo>
                  <a:lnTo>
                    <a:pt x="1187" y="704"/>
                  </a:lnTo>
                  <a:lnTo>
                    <a:pt x="1197" y="723"/>
                  </a:lnTo>
                  <a:close/>
                  <a:moveTo>
                    <a:pt x="990" y="851"/>
                  </a:moveTo>
                  <a:lnTo>
                    <a:pt x="909" y="771"/>
                  </a:lnTo>
                  <a:lnTo>
                    <a:pt x="911" y="753"/>
                  </a:lnTo>
                  <a:lnTo>
                    <a:pt x="1036" y="730"/>
                  </a:lnTo>
                  <a:lnTo>
                    <a:pt x="990" y="851"/>
                  </a:lnTo>
                  <a:close/>
                  <a:moveTo>
                    <a:pt x="883" y="773"/>
                  </a:moveTo>
                  <a:lnTo>
                    <a:pt x="835" y="951"/>
                  </a:lnTo>
                  <a:lnTo>
                    <a:pt x="740" y="819"/>
                  </a:lnTo>
                  <a:lnTo>
                    <a:pt x="870" y="766"/>
                  </a:lnTo>
                  <a:lnTo>
                    <a:pt x="870" y="773"/>
                  </a:lnTo>
                  <a:lnTo>
                    <a:pt x="883" y="773"/>
                  </a:lnTo>
                  <a:close/>
                  <a:moveTo>
                    <a:pt x="837" y="962"/>
                  </a:moveTo>
                  <a:lnTo>
                    <a:pt x="895" y="1043"/>
                  </a:lnTo>
                  <a:lnTo>
                    <a:pt x="879" y="1050"/>
                  </a:lnTo>
                  <a:lnTo>
                    <a:pt x="879" y="1050"/>
                  </a:lnTo>
                  <a:lnTo>
                    <a:pt x="823" y="1066"/>
                  </a:lnTo>
                  <a:lnTo>
                    <a:pt x="823" y="1054"/>
                  </a:lnTo>
                  <a:lnTo>
                    <a:pt x="810" y="1054"/>
                  </a:lnTo>
                  <a:lnTo>
                    <a:pt x="837" y="962"/>
                  </a:lnTo>
                  <a:close/>
                  <a:moveTo>
                    <a:pt x="786" y="1095"/>
                  </a:moveTo>
                  <a:lnTo>
                    <a:pt x="793" y="1095"/>
                  </a:lnTo>
                  <a:lnTo>
                    <a:pt x="756" y="1103"/>
                  </a:lnTo>
                  <a:lnTo>
                    <a:pt x="784" y="1088"/>
                  </a:lnTo>
                  <a:lnTo>
                    <a:pt x="786" y="1095"/>
                  </a:lnTo>
                  <a:close/>
                  <a:moveTo>
                    <a:pt x="752" y="1430"/>
                  </a:moveTo>
                  <a:lnTo>
                    <a:pt x="807" y="1466"/>
                  </a:lnTo>
                  <a:lnTo>
                    <a:pt x="798" y="1505"/>
                  </a:lnTo>
                  <a:lnTo>
                    <a:pt x="779" y="1501"/>
                  </a:lnTo>
                  <a:lnTo>
                    <a:pt x="741" y="1446"/>
                  </a:lnTo>
                  <a:lnTo>
                    <a:pt x="741" y="1445"/>
                  </a:lnTo>
                  <a:lnTo>
                    <a:pt x="752" y="1430"/>
                  </a:lnTo>
                  <a:close/>
                  <a:moveTo>
                    <a:pt x="807" y="1761"/>
                  </a:moveTo>
                  <a:lnTo>
                    <a:pt x="913" y="1659"/>
                  </a:lnTo>
                  <a:lnTo>
                    <a:pt x="1077" y="1832"/>
                  </a:lnTo>
                  <a:lnTo>
                    <a:pt x="810" y="1777"/>
                  </a:lnTo>
                  <a:lnTo>
                    <a:pt x="816" y="1763"/>
                  </a:lnTo>
                  <a:lnTo>
                    <a:pt x="807" y="1761"/>
                  </a:lnTo>
                  <a:close/>
                  <a:moveTo>
                    <a:pt x="1102" y="1846"/>
                  </a:moveTo>
                  <a:lnTo>
                    <a:pt x="1104" y="1841"/>
                  </a:lnTo>
                  <a:lnTo>
                    <a:pt x="1119" y="1842"/>
                  </a:lnTo>
                  <a:lnTo>
                    <a:pt x="1102" y="1848"/>
                  </a:lnTo>
                  <a:lnTo>
                    <a:pt x="1102" y="1846"/>
                  </a:lnTo>
                  <a:close/>
                  <a:moveTo>
                    <a:pt x="1105" y="1837"/>
                  </a:moveTo>
                  <a:lnTo>
                    <a:pt x="1114" y="1803"/>
                  </a:lnTo>
                  <a:lnTo>
                    <a:pt x="1128" y="1826"/>
                  </a:lnTo>
                  <a:lnTo>
                    <a:pt x="1116" y="1834"/>
                  </a:lnTo>
                  <a:lnTo>
                    <a:pt x="1119" y="1839"/>
                  </a:lnTo>
                  <a:lnTo>
                    <a:pt x="1105" y="1837"/>
                  </a:lnTo>
                  <a:close/>
                  <a:moveTo>
                    <a:pt x="1160" y="1835"/>
                  </a:moveTo>
                  <a:lnTo>
                    <a:pt x="1436" y="1761"/>
                  </a:lnTo>
                  <a:lnTo>
                    <a:pt x="1464" y="1805"/>
                  </a:lnTo>
                  <a:lnTo>
                    <a:pt x="1453" y="1821"/>
                  </a:lnTo>
                  <a:lnTo>
                    <a:pt x="1164" y="1842"/>
                  </a:lnTo>
                  <a:lnTo>
                    <a:pt x="1160" y="1835"/>
                  </a:lnTo>
                  <a:close/>
                  <a:moveTo>
                    <a:pt x="1503" y="1816"/>
                  </a:moveTo>
                  <a:lnTo>
                    <a:pt x="1513" y="1814"/>
                  </a:lnTo>
                  <a:lnTo>
                    <a:pt x="1501" y="1848"/>
                  </a:lnTo>
                  <a:lnTo>
                    <a:pt x="1490" y="1835"/>
                  </a:lnTo>
                  <a:lnTo>
                    <a:pt x="1503" y="1816"/>
                  </a:lnTo>
                  <a:close/>
                  <a:moveTo>
                    <a:pt x="1568" y="1749"/>
                  </a:moveTo>
                  <a:lnTo>
                    <a:pt x="1572" y="1724"/>
                  </a:lnTo>
                  <a:lnTo>
                    <a:pt x="1736" y="1671"/>
                  </a:lnTo>
                  <a:lnTo>
                    <a:pt x="1785" y="1738"/>
                  </a:lnTo>
                  <a:lnTo>
                    <a:pt x="1776" y="1740"/>
                  </a:lnTo>
                  <a:lnTo>
                    <a:pt x="1782" y="1756"/>
                  </a:lnTo>
                  <a:lnTo>
                    <a:pt x="1612" y="1791"/>
                  </a:lnTo>
                  <a:lnTo>
                    <a:pt x="1568" y="1749"/>
                  </a:lnTo>
                  <a:close/>
                  <a:moveTo>
                    <a:pt x="1789" y="1736"/>
                  </a:moveTo>
                  <a:lnTo>
                    <a:pt x="1739" y="1669"/>
                  </a:lnTo>
                  <a:lnTo>
                    <a:pt x="1826" y="1643"/>
                  </a:lnTo>
                  <a:lnTo>
                    <a:pt x="1803" y="1733"/>
                  </a:lnTo>
                  <a:lnTo>
                    <a:pt x="1789" y="1736"/>
                  </a:lnTo>
                  <a:close/>
                  <a:moveTo>
                    <a:pt x="1736" y="1666"/>
                  </a:moveTo>
                  <a:lnTo>
                    <a:pt x="1612" y="1501"/>
                  </a:lnTo>
                  <a:lnTo>
                    <a:pt x="1617" y="1478"/>
                  </a:lnTo>
                  <a:lnTo>
                    <a:pt x="1766" y="1443"/>
                  </a:lnTo>
                  <a:lnTo>
                    <a:pt x="1854" y="1521"/>
                  </a:lnTo>
                  <a:lnTo>
                    <a:pt x="1826" y="1637"/>
                  </a:lnTo>
                  <a:lnTo>
                    <a:pt x="1736" y="1666"/>
                  </a:lnTo>
                  <a:close/>
                  <a:moveTo>
                    <a:pt x="1856" y="1515"/>
                  </a:moveTo>
                  <a:lnTo>
                    <a:pt x="1771" y="1441"/>
                  </a:lnTo>
                  <a:lnTo>
                    <a:pt x="1865" y="1420"/>
                  </a:lnTo>
                  <a:lnTo>
                    <a:pt x="1875" y="1438"/>
                  </a:lnTo>
                  <a:lnTo>
                    <a:pt x="1856" y="1515"/>
                  </a:lnTo>
                  <a:close/>
                  <a:moveTo>
                    <a:pt x="1863" y="1416"/>
                  </a:moveTo>
                  <a:lnTo>
                    <a:pt x="1769" y="1439"/>
                  </a:lnTo>
                  <a:lnTo>
                    <a:pt x="1665" y="1351"/>
                  </a:lnTo>
                  <a:lnTo>
                    <a:pt x="1677" y="1344"/>
                  </a:lnTo>
                  <a:lnTo>
                    <a:pt x="1667" y="1326"/>
                  </a:lnTo>
                  <a:lnTo>
                    <a:pt x="1783" y="1271"/>
                  </a:lnTo>
                  <a:lnTo>
                    <a:pt x="1870" y="1399"/>
                  </a:lnTo>
                  <a:lnTo>
                    <a:pt x="1856" y="1406"/>
                  </a:lnTo>
                  <a:lnTo>
                    <a:pt x="1863" y="1416"/>
                  </a:lnTo>
                  <a:close/>
                  <a:moveTo>
                    <a:pt x="1665" y="1323"/>
                  </a:moveTo>
                  <a:lnTo>
                    <a:pt x="1653" y="1300"/>
                  </a:lnTo>
                  <a:lnTo>
                    <a:pt x="1651" y="1300"/>
                  </a:lnTo>
                  <a:lnTo>
                    <a:pt x="1662" y="1240"/>
                  </a:lnTo>
                  <a:lnTo>
                    <a:pt x="1685" y="1151"/>
                  </a:lnTo>
                  <a:lnTo>
                    <a:pt x="1699" y="1148"/>
                  </a:lnTo>
                  <a:lnTo>
                    <a:pt x="1782" y="1268"/>
                  </a:lnTo>
                  <a:lnTo>
                    <a:pt x="1665" y="1323"/>
                  </a:lnTo>
                  <a:close/>
                  <a:moveTo>
                    <a:pt x="1704" y="1107"/>
                  </a:moveTo>
                  <a:lnTo>
                    <a:pt x="1697" y="1109"/>
                  </a:lnTo>
                  <a:lnTo>
                    <a:pt x="1745" y="962"/>
                  </a:lnTo>
                  <a:lnTo>
                    <a:pt x="1925" y="1080"/>
                  </a:lnTo>
                  <a:lnTo>
                    <a:pt x="1708" y="1125"/>
                  </a:lnTo>
                  <a:lnTo>
                    <a:pt x="1704" y="1107"/>
                  </a:lnTo>
                  <a:close/>
                  <a:moveTo>
                    <a:pt x="1746" y="958"/>
                  </a:moveTo>
                  <a:lnTo>
                    <a:pt x="1771" y="882"/>
                  </a:lnTo>
                  <a:lnTo>
                    <a:pt x="1805" y="852"/>
                  </a:lnTo>
                  <a:lnTo>
                    <a:pt x="1969" y="1054"/>
                  </a:lnTo>
                  <a:lnTo>
                    <a:pt x="1962" y="1054"/>
                  </a:lnTo>
                  <a:lnTo>
                    <a:pt x="1965" y="1073"/>
                  </a:lnTo>
                  <a:lnTo>
                    <a:pt x="1930" y="1080"/>
                  </a:lnTo>
                  <a:lnTo>
                    <a:pt x="1746" y="958"/>
                  </a:lnTo>
                  <a:close/>
                  <a:moveTo>
                    <a:pt x="1965" y="1077"/>
                  </a:moveTo>
                  <a:lnTo>
                    <a:pt x="1969" y="1095"/>
                  </a:lnTo>
                  <a:lnTo>
                    <a:pt x="1976" y="1093"/>
                  </a:lnTo>
                  <a:lnTo>
                    <a:pt x="1972" y="1107"/>
                  </a:lnTo>
                  <a:lnTo>
                    <a:pt x="1934" y="1082"/>
                  </a:lnTo>
                  <a:lnTo>
                    <a:pt x="1965" y="1077"/>
                  </a:lnTo>
                  <a:close/>
                  <a:moveTo>
                    <a:pt x="2001" y="1047"/>
                  </a:moveTo>
                  <a:lnTo>
                    <a:pt x="1994" y="1049"/>
                  </a:lnTo>
                  <a:lnTo>
                    <a:pt x="2006" y="1006"/>
                  </a:lnTo>
                  <a:lnTo>
                    <a:pt x="2018" y="1070"/>
                  </a:lnTo>
                  <a:lnTo>
                    <a:pt x="2006" y="1070"/>
                  </a:lnTo>
                  <a:lnTo>
                    <a:pt x="2001" y="1047"/>
                  </a:lnTo>
                  <a:close/>
                  <a:moveTo>
                    <a:pt x="1806" y="842"/>
                  </a:moveTo>
                  <a:lnTo>
                    <a:pt x="1806" y="826"/>
                  </a:lnTo>
                  <a:lnTo>
                    <a:pt x="1826" y="824"/>
                  </a:lnTo>
                  <a:lnTo>
                    <a:pt x="1806" y="842"/>
                  </a:lnTo>
                  <a:close/>
                  <a:moveTo>
                    <a:pt x="1769" y="808"/>
                  </a:moveTo>
                  <a:lnTo>
                    <a:pt x="1572" y="628"/>
                  </a:lnTo>
                  <a:lnTo>
                    <a:pt x="1577" y="617"/>
                  </a:lnTo>
                  <a:lnTo>
                    <a:pt x="1805" y="672"/>
                  </a:lnTo>
                  <a:lnTo>
                    <a:pt x="1787" y="808"/>
                  </a:lnTo>
                  <a:lnTo>
                    <a:pt x="1769" y="808"/>
                  </a:lnTo>
                  <a:close/>
                  <a:moveTo>
                    <a:pt x="1563" y="644"/>
                  </a:moveTo>
                  <a:lnTo>
                    <a:pt x="1570" y="631"/>
                  </a:lnTo>
                  <a:lnTo>
                    <a:pt x="1768" y="812"/>
                  </a:lnTo>
                  <a:lnTo>
                    <a:pt x="1768" y="829"/>
                  </a:lnTo>
                  <a:lnTo>
                    <a:pt x="1662" y="849"/>
                  </a:lnTo>
                  <a:lnTo>
                    <a:pt x="1545" y="651"/>
                  </a:lnTo>
                  <a:lnTo>
                    <a:pt x="1550" y="637"/>
                  </a:lnTo>
                  <a:lnTo>
                    <a:pt x="1563" y="644"/>
                  </a:lnTo>
                  <a:close/>
                  <a:moveTo>
                    <a:pt x="1497" y="623"/>
                  </a:moveTo>
                  <a:lnTo>
                    <a:pt x="1494" y="630"/>
                  </a:lnTo>
                  <a:lnTo>
                    <a:pt x="1227" y="693"/>
                  </a:lnTo>
                  <a:lnTo>
                    <a:pt x="1218" y="677"/>
                  </a:lnTo>
                  <a:lnTo>
                    <a:pt x="1240" y="621"/>
                  </a:lnTo>
                  <a:lnTo>
                    <a:pt x="1485" y="603"/>
                  </a:lnTo>
                  <a:lnTo>
                    <a:pt x="1497" y="623"/>
                  </a:lnTo>
                  <a:close/>
                  <a:moveTo>
                    <a:pt x="1215" y="674"/>
                  </a:moveTo>
                  <a:lnTo>
                    <a:pt x="1215" y="672"/>
                  </a:lnTo>
                  <a:lnTo>
                    <a:pt x="1194" y="684"/>
                  </a:lnTo>
                  <a:lnTo>
                    <a:pt x="1137" y="628"/>
                  </a:lnTo>
                  <a:lnTo>
                    <a:pt x="1236" y="621"/>
                  </a:lnTo>
                  <a:lnTo>
                    <a:pt x="1215" y="674"/>
                  </a:lnTo>
                  <a:close/>
                  <a:moveTo>
                    <a:pt x="1192" y="686"/>
                  </a:moveTo>
                  <a:lnTo>
                    <a:pt x="1179" y="692"/>
                  </a:lnTo>
                  <a:lnTo>
                    <a:pt x="1185" y="702"/>
                  </a:lnTo>
                  <a:lnTo>
                    <a:pt x="1134" y="711"/>
                  </a:lnTo>
                  <a:lnTo>
                    <a:pt x="1098" y="658"/>
                  </a:lnTo>
                  <a:lnTo>
                    <a:pt x="1104" y="630"/>
                  </a:lnTo>
                  <a:lnTo>
                    <a:pt x="1134" y="628"/>
                  </a:lnTo>
                  <a:lnTo>
                    <a:pt x="1192" y="686"/>
                  </a:lnTo>
                  <a:close/>
                  <a:moveTo>
                    <a:pt x="1104" y="626"/>
                  </a:moveTo>
                  <a:lnTo>
                    <a:pt x="1105" y="608"/>
                  </a:lnTo>
                  <a:lnTo>
                    <a:pt x="1098" y="608"/>
                  </a:lnTo>
                  <a:lnTo>
                    <a:pt x="1104" y="600"/>
                  </a:lnTo>
                  <a:lnTo>
                    <a:pt x="1130" y="624"/>
                  </a:lnTo>
                  <a:lnTo>
                    <a:pt x="1104" y="626"/>
                  </a:lnTo>
                  <a:close/>
                  <a:moveTo>
                    <a:pt x="1056" y="608"/>
                  </a:moveTo>
                  <a:lnTo>
                    <a:pt x="1052" y="635"/>
                  </a:lnTo>
                  <a:lnTo>
                    <a:pt x="923" y="665"/>
                  </a:lnTo>
                  <a:lnTo>
                    <a:pt x="975" y="517"/>
                  </a:lnTo>
                  <a:lnTo>
                    <a:pt x="1056" y="608"/>
                  </a:lnTo>
                  <a:close/>
                  <a:moveTo>
                    <a:pt x="1052" y="639"/>
                  </a:moveTo>
                  <a:lnTo>
                    <a:pt x="1051" y="651"/>
                  </a:lnTo>
                  <a:lnTo>
                    <a:pt x="1066" y="654"/>
                  </a:lnTo>
                  <a:lnTo>
                    <a:pt x="1038" y="729"/>
                  </a:lnTo>
                  <a:lnTo>
                    <a:pt x="911" y="750"/>
                  </a:lnTo>
                  <a:lnTo>
                    <a:pt x="911" y="737"/>
                  </a:lnTo>
                  <a:lnTo>
                    <a:pt x="899" y="737"/>
                  </a:lnTo>
                  <a:lnTo>
                    <a:pt x="922" y="670"/>
                  </a:lnTo>
                  <a:lnTo>
                    <a:pt x="1052" y="639"/>
                  </a:lnTo>
                  <a:close/>
                  <a:moveTo>
                    <a:pt x="895" y="736"/>
                  </a:moveTo>
                  <a:lnTo>
                    <a:pt x="874" y="734"/>
                  </a:lnTo>
                  <a:lnTo>
                    <a:pt x="872" y="736"/>
                  </a:lnTo>
                  <a:lnTo>
                    <a:pt x="826" y="693"/>
                  </a:lnTo>
                  <a:lnTo>
                    <a:pt x="918" y="670"/>
                  </a:lnTo>
                  <a:lnTo>
                    <a:pt x="895" y="736"/>
                  </a:lnTo>
                  <a:close/>
                  <a:moveTo>
                    <a:pt x="872" y="741"/>
                  </a:moveTo>
                  <a:lnTo>
                    <a:pt x="870" y="762"/>
                  </a:lnTo>
                  <a:lnTo>
                    <a:pt x="738" y="817"/>
                  </a:lnTo>
                  <a:lnTo>
                    <a:pt x="687" y="748"/>
                  </a:lnTo>
                  <a:lnTo>
                    <a:pt x="703" y="723"/>
                  </a:lnTo>
                  <a:lnTo>
                    <a:pt x="821" y="693"/>
                  </a:lnTo>
                  <a:lnTo>
                    <a:pt x="872" y="741"/>
                  </a:lnTo>
                  <a:close/>
                  <a:moveTo>
                    <a:pt x="703" y="718"/>
                  </a:moveTo>
                  <a:lnTo>
                    <a:pt x="685" y="707"/>
                  </a:lnTo>
                  <a:lnTo>
                    <a:pt x="736" y="616"/>
                  </a:lnTo>
                  <a:lnTo>
                    <a:pt x="817" y="692"/>
                  </a:lnTo>
                  <a:lnTo>
                    <a:pt x="703" y="718"/>
                  </a:lnTo>
                  <a:close/>
                  <a:moveTo>
                    <a:pt x="680" y="762"/>
                  </a:moveTo>
                  <a:lnTo>
                    <a:pt x="685" y="753"/>
                  </a:lnTo>
                  <a:lnTo>
                    <a:pt x="733" y="819"/>
                  </a:lnTo>
                  <a:lnTo>
                    <a:pt x="637" y="858"/>
                  </a:lnTo>
                  <a:lnTo>
                    <a:pt x="666" y="755"/>
                  </a:lnTo>
                  <a:lnTo>
                    <a:pt x="680" y="762"/>
                  </a:lnTo>
                  <a:close/>
                  <a:moveTo>
                    <a:pt x="734" y="822"/>
                  </a:moveTo>
                  <a:lnTo>
                    <a:pt x="833" y="958"/>
                  </a:lnTo>
                  <a:lnTo>
                    <a:pt x="807" y="1054"/>
                  </a:lnTo>
                  <a:lnTo>
                    <a:pt x="786" y="1056"/>
                  </a:lnTo>
                  <a:lnTo>
                    <a:pt x="625" y="909"/>
                  </a:lnTo>
                  <a:lnTo>
                    <a:pt x="637" y="861"/>
                  </a:lnTo>
                  <a:lnTo>
                    <a:pt x="734" y="822"/>
                  </a:lnTo>
                  <a:close/>
                  <a:moveTo>
                    <a:pt x="623" y="913"/>
                  </a:moveTo>
                  <a:lnTo>
                    <a:pt x="784" y="1057"/>
                  </a:lnTo>
                  <a:lnTo>
                    <a:pt x="784" y="1084"/>
                  </a:lnTo>
                  <a:lnTo>
                    <a:pt x="745" y="1107"/>
                  </a:lnTo>
                  <a:lnTo>
                    <a:pt x="579" y="1151"/>
                  </a:lnTo>
                  <a:lnTo>
                    <a:pt x="579" y="1135"/>
                  </a:lnTo>
                  <a:lnTo>
                    <a:pt x="563" y="1135"/>
                  </a:lnTo>
                  <a:lnTo>
                    <a:pt x="623" y="913"/>
                  </a:lnTo>
                  <a:close/>
                  <a:moveTo>
                    <a:pt x="567" y="1185"/>
                  </a:moveTo>
                  <a:lnTo>
                    <a:pt x="579" y="1204"/>
                  </a:lnTo>
                  <a:lnTo>
                    <a:pt x="540" y="1229"/>
                  </a:lnTo>
                  <a:lnTo>
                    <a:pt x="551" y="1185"/>
                  </a:lnTo>
                  <a:lnTo>
                    <a:pt x="567" y="1185"/>
                  </a:lnTo>
                  <a:close/>
                  <a:moveTo>
                    <a:pt x="581" y="1208"/>
                  </a:moveTo>
                  <a:lnTo>
                    <a:pt x="699" y="1388"/>
                  </a:lnTo>
                  <a:lnTo>
                    <a:pt x="531" y="1261"/>
                  </a:lnTo>
                  <a:lnTo>
                    <a:pt x="533" y="1254"/>
                  </a:lnTo>
                  <a:lnTo>
                    <a:pt x="538" y="1248"/>
                  </a:lnTo>
                  <a:lnTo>
                    <a:pt x="535" y="1245"/>
                  </a:lnTo>
                  <a:lnTo>
                    <a:pt x="538" y="1232"/>
                  </a:lnTo>
                  <a:lnTo>
                    <a:pt x="581" y="1208"/>
                  </a:lnTo>
                  <a:close/>
                  <a:moveTo>
                    <a:pt x="531" y="1240"/>
                  </a:moveTo>
                  <a:lnTo>
                    <a:pt x="530" y="1238"/>
                  </a:lnTo>
                  <a:lnTo>
                    <a:pt x="531" y="1236"/>
                  </a:lnTo>
                  <a:lnTo>
                    <a:pt x="531" y="1240"/>
                  </a:lnTo>
                  <a:close/>
                  <a:moveTo>
                    <a:pt x="526" y="1261"/>
                  </a:moveTo>
                  <a:lnTo>
                    <a:pt x="526" y="1261"/>
                  </a:lnTo>
                  <a:lnTo>
                    <a:pt x="512" y="1312"/>
                  </a:lnTo>
                  <a:lnTo>
                    <a:pt x="514" y="1271"/>
                  </a:lnTo>
                  <a:lnTo>
                    <a:pt x="526" y="1261"/>
                  </a:lnTo>
                  <a:close/>
                  <a:moveTo>
                    <a:pt x="512" y="1333"/>
                  </a:moveTo>
                  <a:lnTo>
                    <a:pt x="530" y="1264"/>
                  </a:lnTo>
                  <a:lnTo>
                    <a:pt x="704" y="1397"/>
                  </a:lnTo>
                  <a:lnTo>
                    <a:pt x="717" y="1415"/>
                  </a:lnTo>
                  <a:lnTo>
                    <a:pt x="710" y="1425"/>
                  </a:lnTo>
                  <a:lnTo>
                    <a:pt x="720" y="1432"/>
                  </a:lnTo>
                  <a:lnTo>
                    <a:pt x="561" y="1572"/>
                  </a:lnTo>
                  <a:lnTo>
                    <a:pt x="512" y="1581"/>
                  </a:lnTo>
                  <a:lnTo>
                    <a:pt x="512" y="1333"/>
                  </a:lnTo>
                  <a:close/>
                  <a:moveTo>
                    <a:pt x="722" y="1434"/>
                  </a:moveTo>
                  <a:lnTo>
                    <a:pt x="733" y="1441"/>
                  </a:lnTo>
                  <a:lnTo>
                    <a:pt x="740" y="1450"/>
                  </a:lnTo>
                  <a:lnTo>
                    <a:pt x="752" y="1537"/>
                  </a:lnTo>
                  <a:lnTo>
                    <a:pt x="568" y="1570"/>
                  </a:lnTo>
                  <a:lnTo>
                    <a:pt x="722" y="1434"/>
                  </a:lnTo>
                  <a:close/>
                  <a:moveTo>
                    <a:pt x="745" y="1459"/>
                  </a:moveTo>
                  <a:lnTo>
                    <a:pt x="773" y="1505"/>
                  </a:lnTo>
                  <a:lnTo>
                    <a:pt x="768" y="1533"/>
                  </a:lnTo>
                  <a:lnTo>
                    <a:pt x="756" y="1537"/>
                  </a:lnTo>
                  <a:lnTo>
                    <a:pt x="745" y="1459"/>
                  </a:lnTo>
                  <a:close/>
                  <a:moveTo>
                    <a:pt x="766" y="1538"/>
                  </a:moveTo>
                  <a:lnTo>
                    <a:pt x="764" y="1551"/>
                  </a:lnTo>
                  <a:lnTo>
                    <a:pt x="784" y="1554"/>
                  </a:lnTo>
                  <a:lnTo>
                    <a:pt x="768" y="1613"/>
                  </a:lnTo>
                  <a:lnTo>
                    <a:pt x="757" y="1540"/>
                  </a:lnTo>
                  <a:lnTo>
                    <a:pt x="766" y="1538"/>
                  </a:lnTo>
                  <a:close/>
                  <a:moveTo>
                    <a:pt x="786" y="1750"/>
                  </a:moveTo>
                  <a:lnTo>
                    <a:pt x="780" y="1749"/>
                  </a:lnTo>
                  <a:lnTo>
                    <a:pt x="773" y="1763"/>
                  </a:lnTo>
                  <a:lnTo>
                    <a:pt x="736" y="1743"/>
                  </a:lnTo>
                  <a:lnTo>
                    <a:pt x="768" y="1634"/>
                  </a:lnTo>
                  <a:lnTo>
                    <a:pt x="786" y="1750"/>
                  </a:lnTo>
                  <a:close/>
                  <a:moveTo>
                    <a:pt x="809" y="1779"/>
                  </a:moveTo>
                  <a:lnTo>
                    <a:pt x="1081" y="1835"/>
                  </a:lnTo>
                  <a:lnTo>
                    <a:pt x="1084" y="1837"/>
                  </a:lnTo>
                  <a:lnTo>
                    <a:pt x="1063" y="1842"/>
                  </a:lnTo>
                  <a:lnTo>
                    <a:pt x="1065" y="1853"/>
                  </a:lnTo>
                  <a:lnTo>
                    <a:pt x="855" y="1881"/>
                  </a:lnTo>
                  <a:lnTo>
                    <a:pt x="803" y="1793"/>
                  </a:lnTo>
                  <a:lnTo>
                    <a:pt x="809" y="1779"/>
                  </a:lnTo>
                  <a:close/>
                  <a:moveTo>
                    <a:pt x="1093" y="1874"/>
                  </a:moveTo>
                  <a:lnTo>
                    <a:pt x="1107" y="1871"/>
                  </a:lnTo>
                  <a:lnTo>
                    <a:pt x="1105" y="1857"/>
                  </a:lnTo>
                  <a:lnTo>
                    <a:pt x="1118" y="1867"/>
                  </a:lnTo>
                  <a:lnTo>
                    <a:pt x="1082" y="1904"/>
                  </a:lnTo>
                  <a:lnTo>
                    <a:pt x="1093" y="1874"/>
                  </a:lnTo>
                  <a:close/>
                  <a:moveTo>
                    <a:pt x="1104" y="1851"/>
                  </a:moveTo>
                  <a:lnTo>
                    <a:pt x="1123" y="1846"/>
                  </a:lnTo>
                  <a:lnTo>
                    <a:pt x="1128" y="1857"/>
                  </a:lnTo>
                  <a:lnTo>
                    <a:pt x="1121" y="1864"/>
                  </a:lnTo>
                  <a:lnTo>
                    <a:pt x="1104" y="1851"/>
                  </a:lnTo>
                  <a:close/>
                  <a:moveTo>
                    <a:pt x="1130" y="1858"/>
                  </a:moveTo>
                  <a:lnTo>
                    <a:pt x="1135" y="1867"/>
                  </a:lnTo>
                  <a:lnTo>
                    <a:pt x="1148" y="1860"/>
                  </a:lnTo>
                  <a:lnTo>
                    <a:pt x="1178" y="1902"/>
                  </a:lnTo>
                  <a:lnTo>
                    <a:pt x="1125" y="1865"/>
                  </a:lnTo>
                  <a:lnTo>
                    <a:pt x="1130" y="1858"/>
                  </a:lnTo>
                  <a:close/>
                  <a:moveTo>
                    <a:pt x="1151" y="1857"/>
                  </a:moveTo>
                  <a:lnTo>
                    <a:pt x="1167" y="1848"/>
                  </a:lnTo>
                  <a:lnTo>
                    <a:pt x="1165" y="1846"/>
                  </a:lnTo>
                  <a:lnTo>
                    <a:pt x="1450" y="1825"/>
                  </a:lnTo>
                  <a:lnTo>
                    <a:pt x="1450" y="1826"/>
                  </a:lnTo>
                  <a:lnTo>
                    <a:pt x="1464" y="1835"/>
                  </a:lnTo>
                  <a:lnTo>
                    <a:pt x="1342" y="2017"/>
                  </a:lnTo>
                  <a:lnTo>
                    <a:pt x="1187" y="1908"/>
                  </a:lnTo>
                  <a:lnTo>
                    <a:pt x="1151" y="1857"/>
                  </a:lnTo>
                  <a:close/>
                  <a:moveTo>
                    <a:pt x="1467" y="1837"/>
                  </a:moveTo>
                  <a:lnTo>
                    <a:pt x="1481" y="1848"/>
                  </a:lnTo>
                  <a:lnTo>
                    <a:pt x="1487" y="1837"/>
                  </a:lnTo>
                  <a:lnTo>
                    <a:pt x="1499" y="1853"/>
                  </a:lnTo>
                  <a:lnTo>
                    <a:pt x="1432" y="2053"/>
                  </a:lnTo>
                  <a:lnTo>
                    <a:pt x="1400" y="2056"/>
                  </a:lnTo>
                  <a:lnTo>
                    <a:pt x="1400" y="2058"/>
                  </a:lnTo>
                  <a:lnTo>
                    <a:pt x="1345" y="2021"/>
                  </a:lnTo>
                  <a:lnTo>
                    <a:pt x="1467" y="1837"/>
                  </a:lnTo>
                  <a:close/>
                  <a:moveTo>
                    <a:pt x="1450" y="2069"/>
                  </a:moveTo>
                  <a:lnTo>
                    <a:pt x="1481" y="2065"/>
                  </a:lnTo>
                  <a:lnTo>
                    <a:pt x="1450" y="2072"/>
                  </a:lnTo>
                  <a:lnTo>
                    <a:pt x="1450" y="2069"/>
                  </a:lnTo>
                  <a:close/>
                  <a:moveTo>
                    <a:pt x="1450" y="2065"/>
                  </a:moveTo>
                  <a:lnTo>
                    <a:pt x="1450" y="2053"/>
                  </a:lnTo>
                  <a:lnTo>
                    <a:pt x="1437" y="2053"/>
                  </a:lnTo>
                  <a:lnTo>
                    <a:pt x="1503" y="1857"/>
                  </a:lnTo>
                  <a:lnTo>
                    <a:pt x="1646" y="2032"/>
                  </a:lnTo>
                  <a:lnTo>
                    <a:pt x="1644" y="2033"/>
                  </a:lnTo>
                  <a:lnTo>
                    <a:pt x="1511" y="2060"/>
                  </a:lnTo>
                  <a:lnTo>
                    <a:pt x="1450" y="2065"/>
                  </a:lnTo>
                  <a:close/>
                  <a:moveTo>
                    <a:pt x="1642" y="2037"/>
                  </a:moveTo>
                  <a:lnTo>
                    <a:pt x="1635" y="2047"/>
                  </a:lnTo>
                  <a:lnTo>
                    <a:pt x="1552" y="2056"/>
                  </a:lnTo>
                  <a:lnTo>
                    <a:pt x="1642" y="2037"/>
                  </a:lnTo>
                  <a:close/>
                  <a:moveTo>
                    <a:pt x="1672" y="2032"/>
                  </a:moveTo>
                  <a:lnTo>
                    <a:pt x="1764" y="2012"/>
                  </a:lnTo>
                  <a:lnTo>
                    <a:pt x="1683" y="2039"/>
                  </a:lnTo>
                  <a:lnTo>
                    <a:pt x="1672" y="2032"/>
                  </a:lnTo>
                  <a:close/>
                  <a:moveTo>
                    <a:pt x="1727" y="1901"/>
                  </a:moveTo>
                  <a:lnTo>
                    <a:pt x="1614" y="1793"/>
                  </a:lnTo>
                  <a:lnTo>
                    <a:pt x="1782" y="1759"/>
                  </a:lnTo>
                  <a:lnTo>
                    <a:pt x="1785" y="1777"/>
                  </a:lnTo>
                  <a:lnTo>
                    <a:pt x="1787" y="1777"/>
                  </a:lnTo>
                  <a:lnTo>
                    <a:pt x="1727" y="1901"/>
                  </a:lnTo>
                  <a:close/>
                  <a:moveTo>
                    <a:pt x="1815" y="1731"/>
                  </a:moveTo>
                  <a:lnTo>
                    <a:pt x="1808" y="1733"/>
                  </a:lnTo>
                  <a:lnTo>
                    <a:pt x="1829" y="1641"/>
                  </a:lnTo>
                  <a:lnTo>
                    <a:pt x="1928" y="1609"/>
                  </a:lnTo>
                  <a:lnTo>
                    <a:pt x="1934" y="1632"/>
                  </a:lnTo>
                  <a:lnTo>
                    <a:pt x="1939" y="1630"/>
                  </a:lnTo>
                  <a:lnTo>
                    <a:pt x="1914" y="1712"/>
                  </a:lnTo>
                  <a:lnTo>
                    <a:pt x="1819" y="1747"/>
                  </a:lnTo>
                  <a:lnTo>
                    <a:pt x="1815" y="1731"/>
                  </a:lnTo>
                  <a:close/>
                  <a:moveTo>
                    <a:pt x="1946" y="1628"/>
                  </a:moveTo>
                  <a:lnTo>
                    <a:pt x="1971" y="1621"/>
                  </a:lnTo>
                  <a:lnTo>
                    <a:pt x="2024" y="1673"/>
                  </a:lnTo>
                  <a:lnTo>
                    <a:pt x="1919" y="1710"/>
                  </a:lnTo>
                  <a:lnTo>
                    <a:pt x="1946" y="1628"/>
                  </a:lnTo>
                  <a:close/>
                  <a:moveTo>
                    <a:pt x="1930" y="1579"/>
                  </a:moveTo>
                  <a:lnTo>
                    <a:pt x="1859" y="1517"/>
                  </a:lnTo>
                  <a:lnTo>
                    <a:pt x="1879" y="1438"/>
                  </a:lnTo>
                  <a:lnTo>
                    <a:pt x="1895" y="1429"/>
                  </a:lnTo>
                  <a:lnTo>
                    <a:pt x="1965" y="1508"/>
                  </a:lnTo>
                  <a:lnTo>
                    <a:pt x="1955" y="1572"/>
                  </a:lnTo>
                  <a:lnTo>
                    <a:pt x="1930" y="1579"/>
                  </a:lnTo>
                  <a:close/>
                  <a:moveTo>
                    <a:pt x="1888" y="1388"/>
                  </a:moveTo>
                  <a:lnTo>
                    <a:pt x="1874" y="1397"/>
                  </a:lnTo>
                  <a:lnTo>
                    <a:pt x="1787" y="1270"/>
                  </a:lnTo>
                  <a:lnTo>
                    <a:pt x="1946" y="1195"/>
                  </a:lnTo>
                  <a:lnTo>
                    <a:pt x="1888" y="1388"/>
                  </a:lnTo>
                  <a:close/>
                  <a:moveTo>
                    <a:pt x="1785" y="1266"/>
                  </a:moveTo>
                  <a:lnTo>
                    <a:pt x="1702" y="1146"/>
                  </a:lnTo>
                  <a:lnTo>
                    <a:pt x="1711" y="1144"/>
                  </a:lnTo>
                  <a:lnTo>
                    <a:pt x="1708" y="1128"/>
                  </a:lnTo>
                  <a:lnTo>
                    <a:pt x="1928" y="1084"/>
                  </a:lnTo>
                  <a:lnTo>
                    <a:pt x="1971" y="1112"/>
                  </a:lnTo>
                  <a:lnTo>
                    <a:pt x="1948" y="1190"/>
                  </a:lnTo>
                  <a:lnTo>
                    <a:pt x="1785" y="1266"/>
                  </a:lnTo>
                  <a:close/>
                  <a:moveTo>
                    <a:pt x="1974" y="1114"/>
                  </a:moveTo>
                  <a:lnTo>
                    <a:pt x="2008" y="1135"/>
                  </a:lnTo>
                  <a:lnTo>
                    <a:pt x="2011" y="1160"/>
                  </a:lnTo>
                  <a:lnTo>
                    <a:pt x="1953" y="1188"/>
                  </a:lnTo>
                  <a:lnTo>
                    <a:pt x="1974" y="1114"/>
                  </a:lnTo>
                  <a:close/>
                  <a:moveTo>
                    <a:pt x="2022" y="1130"/>
                  </a:moveTo>
                  <a:lnTo>
                    <a:pt x="1999" y="1089"/>
                  </a:lnTo>
                  <a:lnTo>
                    <a:pt x="2008" y="1088"/>
                  </a:lnTo>
                  <a:lnTo>
                    <a:pt x="2006" y="1073"/>
                  </a:lnTo>
                  <a:lnTo>
                    <a:pt x="2018" y="1073"/>
                  </a:lnTo>
                  <a:lnTo>
                    <a:pt x="2029" y="1128"/>
                  </a:lnTo>
                  <a:lnTo>
                    <a:pt x="2022" y="1130"/>
                  </a:lnTo>
                  <a:close/>
                  <a:moveTo>
                    <a:pt x="2047" y="785"/>
                  </a:moveTo>
                  <a:lnTo>
                    <a:pt x="1971" y="798"/>
                  </a:lnTo>
                  <a:lnTo>
                    <a:pt x="1958" y="730"/>
                  </a:lnTo>
                  <a:lnTo>
                    <a:pt x="1979" y="727"/>
                  </a:lnTo>
                  <a:lnTo>
                    <a:pt x="1979" y="727"/>
                  </a:lnTo>
                  <a:lnTo>
                    <a:pt x="2050" y="771"/>
                  </a:lnTo>
                  <a:lnTo>
                    <a:pt x="2041" y="778"/>
                  </a:lnTo>
                  <a:lnTo>
                    <a:pt x="2047" y="785"/>
                  </a:lnTo>
                  <a:close/>
                  <a:moveTo>
                    <a:pt x="1930" y="723"/>
                  </a:moveTo>
                  <a:lnTo>
                    <a:pt x="1831" y="819"/>
                  </a:lnTo>
                  <a:lnTo>
                    <a:pt x="1806" y="822"/>
                  </a:lnTo>
                  <a:lnTo>
                    <a:pt x="1806" y="806"/>
                  </a:lnTo>
                  <a:lnTo>
                    <a:pt x="1792" y="808"/>
                  </a:lnTo>
                  <a:lnTo>
                    <a:pt x="1810" y="674"/>
                  </a:lnTo>
                  <a:lnTo>
                    <a:pt x="1927" y="702"/>
                  </a:lnTo>
                  <a:lnTo>
                    <a:pt x="1930" y="723"/>
                  </a:lnTo>
                  <a:close/>
                  <a:moveTo>
                    <a:pt x="1806" y="669"/>
                  </a:moveTo>
                  <a:lnTo>
                    <a:pt x="1579" y="614"/>
                  </a:lnTo>
                  <a:lnTo>
                    <a:pt x="1580" y="610"/>
                  </a:lnTo>
                  <a:lnTo>
                    <a:pt x="1806" y="541"/>
                  </a:lnTo>
                  <a:lnTo>
                    <a:pt x="1806" y="554"/>
                  </a:lnTo>
                  <a:lnTo>
                    <a:pt x="1821" y="554"/>
                  </a:lnTo>
                  <a:lnTo>
                    <a:pt x="1806" y="669"/>
                  </a:lnTo>
                  <a:close/>
                  <a:moveTo>
                    <a:pt x="1806" y="536"/>
                  </a:moveTo>
                  <a:lnTo>
                    <a:pt x="1579" y="608"/>
                  </a:lnTo>
                  <a:lnTo>
                    <a:pt x="1557" y="596"/>
                  </a:lnTo>
                  <a:lnTo>
                    <a:pt x="1559" y="559"/>
                  </a:lnTo>
                  <a:lnTo>
                    <a:pt x="1692" y="435"/>
                  </a:lnTo>
                  <a:lnTo>
                    <a:pt x="1805" y="520"/>
                  </a:lnTo>
                  <a:lnTo>
                    <a:pt x="1806" y="536"/>
                  </a:lnTo>
                  <a:close/>
                  <a:moveTo>
                    <a:pt x="1554" y="594"/>
                  </a:moveTo>
                  <a:lnTo>
                    <a:pt x="1549" y="591"/>
                  </a:lnTo>
                  <a:lnTo>
                    <a:pt x="1543" y="600"/>
                  </a:lnTo>
                  <a:lnTo>
                    <a:pt x="1533" y="584"/>
                  </a:lnTo>
                  <a:lnTo>
                    <a:pt x="1556" y="562"/>
                  </a:lnTo>
                  <a:lnTo>
                    <a:pt x="1554" y="594"/>
                  </a:lnTo>
                  <a:close/>
                  <a:moveTo>
                    <a:pt x="1481" y="600"/>
                  </a:moveTo>
                  <a:lnTo>
                    <a:pt x="1241" y="617"/>
                  </a:lnTo>
                  <a:lnTo>
                    <a:pt x="1298" y="471"/>
                  </a:lnTo>
                  <a:lnTo>
                    <a:pt x="1324" y="465"/>
                  </a:lnTo>
                  <a:lnTo>
                    <a:pt x="1492" y="577"/>
                  </a:lnTo>
                  <a:lnTo>
                    <a:pt x="1496" y="582"/>
                  </a:lnTo>
                  <a:lnTo>
                    <a:pt x="1478" y="594"/>
                  </a:lnTo>
                  <a:lnTo>
                    <a:pt x="1481" y="600"/>
                  </a:lnTo>
                  <a:close/>
                  <a:moveTo>
                    <a:pt x="1326" y="463"/>
                  </a:moveTo>
                  <a:lnTo>
                    <a:pt x="1323" y="444"/>
                  </a:lnTo>
                  <a:lnTo>
                    <a:pt x="1370" y="423"/>
                  </a:lnTo>
                  <a:lnTo>
                    <a:pt x="1485" y="568"/>
                  </a:lnTo>
                  <a:lnTo>
                    <a:pt x="1326" y="463"/>
                  </a:lnTo>
                  <a:close/>
                  <a:moveTo>
                    <a:pt x="1292" y="432"/>
                  </a:moveTo>
                  <a:lnTo>
                    <a:pt x="1280" y="433"/>
                  </a:lnTo>
                  <a:lnTo>
                    <a:pt x="1284" y="451"/>
                  </a:lnTo>
                  <a:lnTo>
                    <a:pt x="1213" y="456"/>
                  </a:lnTo>
                  <a:lnTo>
                    <a:pt x="1268" y="384"/>
                  </a:lnTo>
                  <a:lnTo>
                    <a:pt x="1292" y="432"/>
                  </a:lnTo>
                  <a:close/>
                  <a:moveTo>
                    <a:pt x="1284" y="453"/>
                  </a:moveTo>
                  <a:lnTo>
                    <a:pt x="1287" y="472"/>
                  </a:lnTo>
                  <a:lnTo>
                    <a:pt x="1292" y="472"/>
                  </a:lnTo>
                  <a:lnTo>
                    <a:pt x="1236" y="617"/>
                  </a:lnTo>
                  <a:lnTo>
                    <a:pt x="1134" y="624"/>
                  </a:lnTo>
                  <a:lnTo>
                    <a:pt x="1107" y="596"/>
                  </a:lnTo>
                  <a:lnTo>
                    <a:pt x="1209" y="460"/>
                  </a:lnTo>
                  <a:lnTo>
                    <a:pt x="1284" y="453"/>
                  </a:lnTo>
                  <a:close/>
                  <a:moveTo>
                    <a:pt x="1104" y="594"/>
                  </a:moveTo>
                  <a:lnTo>
                    <a:pt x="1001" y="494"/>
                  </a:lnTo>
                  <a:lnTo>
                    <a:pt x="1013" y="485"/>
                  </a:lnTo>
                  <a:lnTo>
                    <a:pt x="1010" y="479"/>
                  </a:lnTo>
                  <a:lnTo>
                    <a:pt x="1204" y="460"/>
                  </a:lnTo>
                  <a:lnTo>
                    <a:pt x="1104" y="594"/>
                  </a:lnTo>
                  <a:close/>
                  <a:moveTo>
                    <a:pt x="976" y="501"/>
                  </a:moveTo>
                  <a:lnTo>
                    <a:pt x="973" y="508"/>
                  </a:lnTo>
                  <a:lnTo>
                    <a:pt x="957" y="490"/>
                  </a:lnTo>
                  <a:lnTo>
                    <a:pt x="966" y="486"/>
                  </a:lnTo>
                  <a:lnTo>
                    <a:pt x="976" y="501"/>
                  </a:lnTo>
                  <a:close/>
                  <a:moveTo>
                    <a:pt x="734" y="610"/>
                  </a:moveTo>
                  <a:lnTo>
                    <a:pt x="703" y="580"/>
                  </a:lnTo>
                  <a:lnTo>
                    <a:pt x="713" y="575"/>
                  </a:lnTo>
                  <a:lnTo>
                    <a:pt x="706" y="562"/>
                  </a:lnTo>
                  <a:lnTo>
                    <a:pt x="771" y="543"/>
                  </a:lnTo>
                  <a:lnTo>
                    <a:pt x="734" y="610"/>
                  </a:lnTo>
                  <a:close/>
                  <a:moveTo>
                    <a:pt x="650" y="711"/>
                  </a:moveTo>
                  <a:lnTo>
                    <a:pt x="636" y="737"/>
                  </a:lnTo>
                  <a:lnTo>
                    <a:pt x="639" y="739"/>
                  </a:lnTo>
                  <a:lnTo>
                    <a:pt x="634" y="743"/>
                  </a:lnTo>
                  <a:lnTo>
                    <a:pt x="644" y="706"/>
                  </a:lnTo>
                  <a:lnTo>
                    <a:pt x="650" y="711"/>
                  </a:lnTo>
                  <a:close/>
                  <a:moveTo>
                    <a:pt x="644" y="743"/>
                  </a:moveTo>
                  <a:lnTo>
                    <a:pt x="660" y="752"/>
                  </a:lnTo>
                  <a:lnTo>
                    <a:pt x="632" y="861"/>
                  </a:lnTo>
                  <a:lnTo>
                    <a:pt x="613" y="868"/>
                  </a:lnTo>
                  <a:lnTo>
                    <a:pt x="614" y="867"/>
                  </a:lnTo>
                  <a:lnTo>
                    <a:pt x="597" y="861"/>
                  </a:lnTo>
                  <a:lnTo>
                    <a:pt x="632" y="748"/>
                  </a:lnTo>
                  <a:lnTo>
                    <a:pt x="644" y="743"/>
                  </a:lnTo>
                  <a:close/>
                  <a:moveTo>
                    <a:pt x="545" y="1185"/>
                  </a:moveTo>
                  <a:lnTo>
                    <a:pt x="533" y="1232"/>
                  </a:lnTo>
                  <a:lnTo>
                    <a:pt x="528" y="1236"/>
                  </a:lnTo>
                  <a:lnTo>
                    <a:pt x="517" y="1225"/>
                  </a:lnTo>
                  <a:lnTo>
                    <a:pt x="530" y="1172"/>
                  </a:lnTo>
                  <a:lnTo>
                    <a:pt x="530" y="1172"/>
                  </a:lnTo>
                  <a:lnTo>
                    <a:pt x="530" y="1185"/>
                  </a:lnTo>
                  <a:lnTo>
                    <a:pt x="545" y="1185"/>
                  </a:lnTo>
                  <a:close/>
                  <a:moveTo>
                    <a:pt x="514" y="1220"/>
                  </a:moveTo>
                  <a:lnTo>
                    <a:pt x="514" y="1218"/>
                  </a:lnTo>
                  <a:lnTo>
                    <a:pt x="498" y="1232"/>
                  </a:lnTo>
                  <a:lnTo>
                    <a:pt x="462" y="1197"/>
                  </a:lnTo>
                  <a:lnTo>
                    <a:pt x="524" y="1174"/>
                  </a:lnTo>
                  <a:lnTo>
                    <a:pt x="514" y="1220"/>
                  </a:lnTo>
                  <a:close/>
                  <a:moveTo>
                    <a:pt x="512" y="1584"/>
                  </a:moveTo>
                  <a:lnTo>
                    <a:pt x="556" y="1575"/>
                  </a:lnTo>
                  <a:lnTo>
                    <a:pt x="526" y="1602"/>
                  </a:lnTo>
                  <a:lnTo>
                    <a:pt x="512" y="1600"/>
                  </a:lnTo>
                  <a:lnTo>
                    <a:pt x="512" y="1584"/>
                  </a:lnTo>
                  <a:close/>
                  <a:moveTo>
                    <a:pt x="507" y="1586"/>
                  </a:moveTo>
                  <a:lnTo>
                    <a:pt x="507" y="1600"/>
                  </a:lnTo>
                  <a:lnTo>
                    <a:pt x="491" y="1598"/>
                  </a:lnTo>
                  <a:lnTo>
                    <a:pt x="491" y="1604"/>
                  </a:lnTo>
                  <a:lnTo>
                    <a:pt x="475" y="1591"/>
                  </a:lnTo>
                  <a:lnTo>
                    <a:pt x="507" y="1586"/>
                  </a:lnTo>
                  <a:close/>
                  <a:moveTo>
                    <a:pt x="531" y="1604"/>
                  </a:moveTo>
                  <a:lnTo>
                    <a:pt x="563" y="1575"/>
                  </a:lnTo>
                  <a:lnTo>
                    <a:pt x="752" y="1540"/>
                  </a:lnTo>
                  <a:lnTo>
                    <a:pt x="764" y="1621"/>
                  </a:lnTo>
                  <a:lnTo>
                    <a:pt x="731" y="1740"/>
                  </a:lnTo>
                  <a:lnTo>
                    <a:pt x="528" y="1628"/>
                  </a:lnTo>
                  <a:lnTo>
                    <a:pt x="531" y="1604"/>
                  </a:lnTo>
                  <a:close/>
                  <a:moveTo>
                    <a:pt x="736" y="1745"/>
                  </a:moveTo>
                  <a:lnTo>
                    <a:pt x="773" y="1766"/>
                  </a:lnTo>
                  <a:lnTo>
                    <a:pt x="766" y="1784"/>
                  </a:lnTo>
                  <a:lnTo>
                    <a:pt x="773" y="1788"/>
                  </a:lnTo>
                  <a:lnTo>
                    <a:pt x="704" y="1855"/>
                  </a:lnTo>
                  <a:lnTo>
                    <a:pt x="736" y="1745"/>
                  </a:lnTo>
                  <a:close/>
                  <a:moveTo>
                    <a:pt x="777" y="1789"/>
                  </a:moveTo>
                  <a:lnTo>
                    <a:pt x="802" y="1800"/>
                  </a:lnTo>
                  <a:lnTo>
                    <a:pt x="802" y="1798"/>
                  </a:lnTo>
                  <a:lnTo>
                    <a:pt x="849" y="1883"/>
                  </a:lnTo>
                  <a:lnTo>
                    <a:pt x="720" y="1901"/>
                  </a:lnTo>
                  <a:lnTo>
                    <a:pt x="720" y="1901"/>
                  </a:lnTo>
                  <a:lnTo>
                    <a:pt x="696" y="1883"/>
                  </a:lnTo>
                  <a:lnTo>
                    <a:pt x="703" y="1862"/>
                  </a:lnTo>
                  <a:lnTo>
                    <a:pt x="777" y="1789"/>
                  </a:lnTo>
                  <a:close/>
                  <a:moveTo>
                    <a:pt x="719" y="1904"/>
                  </a:moveTo>
                  <a:lnTo>
                    <a:pt x="853" y="1887"/>
                  </a:lnTo>
                  <a:lnTo>
                    <a:pt x="934" y="2032"/>
                  </a:lnTo>
                  <a:lnTo>
                    <a:pt x="922" y="2037"/>
                  </a:lnTo>
                  <a:lnTo>
                    <a:pt x="796" y="2000"/>
                  </a:lnTo>
                  <a:lnTo>
                    <a:pt x="708" y="1922"/>
                  </a:lnTo>
                  <a:lnTo>
                    <a:pt x="719" y="1904"/>
                  </a:lnTo>
                  <a:close/>
                  <a:moveTo>
                    <a:pt x="922" y="2040"/>
                  </a:moveTo>
                  <a:lnTo>
                    <a:pt x="930" y="2062"/>
                  </a:lnTo>
                  <a:lnTo>
                    <a:pt x="902" y="2092"/>
                  </a:lnTo>
                  <a:lnTo>
                    <a:pt x="803" y="2005"/>
                  </a:lnTo>
                  <a:lnTo>
                    <a:pt x="922" y="2040"/>
                  </a:lnTo>
                  <a:close/>
                  <a:moveTo>
                    <a:pt x="968" y="2047"/>
                  </a:moveTo>
                  <a:lnTo>
                    <a:pt x="962" y="2033"/>
                  </a:lnTo>
                  <a:lnTo>
                    <a:pt x="1070" y="1920"/>
                  </a:lnTo>
                  <a:lnTo>
                    <a:pt x="1022" y="2053"/>
                  </a:lnTo>
                  <a:lnTo>
                    <a:pt x="968" y="2047"/>
                  </a:lnTo>
                  <a:close/>
                  <a:moveTo>
                    <a:pt x="1079" y="1911"/>
                  </a:moveTo>
                  <a:lnTo>
                    <a:pt x="1121" y="1869"/>
                  </a:lnTo>
                  <a:lnTo>
                    <a:pt x="1185" y="1913"/>
                  </a:lnTo>
                  <a:lnTo>
                    <a:pt x="1287" y="2062"/>
                  </a:lnTo>
                  <a:lnTo>
                    <a:pt x="1284" y="2077"/>
                  </a:lnTo>
                  <a:lnTo>
                    <a:pt x="1028" y="2053"/>
                  </a:lnTo>
                  <a:lnTo>
                    <a:pt x="1079" y="1911"/>
                  </a:lnTo>
                  <a:close/>
                  <a:moveTo>
                    <a:pt x="1289" y="2058"/>
                  </a:moveTo>
                  <a:lnTo>
                    <a:pt x="1194" y="1920"/>
                  </a:lnTo>
                  <a:lnTo>
                    <a:pt x="1340" y="2023"/>
                  </a:lnTo>
                  <a:lnTo>
                    <a:pt x="1314" y="2063"/>
                  </a:lnTo>
                  <a:lnTo>
                    <a:pt x="1289" y="2058"/>
                  </a:lnTo>
                  <a:close/>
                  <a:moveTo>
                    <a:pt x="1317" y="2063"/>
                  </a:moveTo>
                  <a:lnTo>
                    <a:pt x="1344" y="2024"/>
                  </a:lnTo>
                  <a:lnTo>
                    <a:pt x="1400" y="2063"/>
                  </a:lnTo>
                  <a:lnTo>
                    <a:pt x="1400" y="2070"/>
                  </a:lnTo>
                  <a:lnTo>
                    <a:pt x="1324" y="2077"/>
                  </a:lnTo>
                  <a:lnTo>
                    <a:pt x="1326" y="2065"/>
                  </a:lnTo>
                  <a:lnTo>
                    <a:pt x="1317" y="2063"/>
                  </a:lnTo>
                  <a:close/>
                  <a:moveTo>
                    <a:pt x="1451" y="2099"/>
                  </a:moveTo>
                  <a:lnTo>
                    <a:pt x="1450" y="2076"/>
                  </a:lnTo>
                  <a:lnTo>
                    <a:pt x="1522" y="2062"/>
                  </a:lnTo>
                  <a:lnTo>
                    <a:pt x="1633" y="2051"/>
                  </a:lnTo>
                  <a:lnTo>
                    <a:pt x="1632" y="2053"/>
                  </a:lnTo>
                  <a:lnTo>
                    <a:pt x="1646" y="2062"/>
                  </a:lnTo>
                  <a:lnTo>
                    <a:pt x="1547" y="2180"/>
                  </a:lnTo>
                  <a:lnTo>
                    <a:pt x="1451" y="2099"/>
                  </a:lnTo>
                  <a:close/>
                  <a:moveTo>
                    <a:pt x="1686" y="2040"/>
                  </a:moveTo>
                  <a:lnTo>
                    <a:pt x="1796" y="2007"/>
                  </a:lnTo>
                  <a:lnTo>
                    <a:pt x="1803" y="2005"/>
                  </a:lnTo>
                  <a:lnTo>
                    <a:pt x="1810" y="2030"/>
                  </a:lnTo>
                  <a:lnTo>
                    <a:pt x="1810" y="2030"/>
                  </a:lnTo>
                  <a:lnTo>
                    <a:pt x="1762" y="2134"/>
                  </a:lnTo>
                  <a:lnTo>
                    <a:pt x="1676" y="2060"/>
                  </a:lnTo>
                  <a:lnTo>
                    <a:pt x="1686" y="2040"/>
                  </a:lnTo>
                  <a:lnTo>
                    <a:pt x="1686" y="2040"/>
                  </a:lnTo>
                  <a:close/>
                  <a:moveTo>
                    <a:pt x="1808" y="1978"/>
                  </a:moveTo>
                  <a:lnTo>
                    <a:pt x="1730" y="1904"/>
                  </a:lnTo>
                  <a:lnTo>
                    <a:pt x="1792" y="1775"/>
                  </a:lnTo>
                  <a:lnTo>
                    <a:pt x="1815" y="1772"/>
                  </a:lnTo>
                  <a:lnTo>
                    <a:pt x="1875" y="1832"/>
                  </a:lnTo>
                  <a:lnTo>
                    <a:pt x="1833" y="1971"/>
                  </a:lnTo>
                  <a:lnTo>
                    <a:pt x="1808" y="1978"/>
                  </a:lnTo>
                  <a:close/>
                  <a:moveTo>
                    <a:pt x="1819" y="1770"/>
                  </a:moveTo>
                  <a:lnTo>
                    <a:pt x="1822" y="1770"/>
                  </a:lnTo>
                  <a:lnTo>
                    <a:pt x="1819" y="1749"/>
                  </a:lnTo>
                  <a:lnTo>
                    <a:pt x="1912" y="1715"/>
                  </a:lnTo>
                  <a:lnTo>
                    <a:pt x="1877" y="1828"/>
                  </a:lnTo>
                  <a:lnTo>
                    <a:pt x="1819" y="1770"/>
                  </a:lnTo>
                  <a:close/>
                  <a:moveTo>
                    <a:pt x="2031" y="1673"/>
                  </a:moveTo>
                  <a:lnTo>
                    <a:pt x="2075" y="1657"/>
                  </a:lnTo>
                  <a:lnTo>
                    <a:pt x="2077" y="1673"/>
                  </a:lnTo>
                  <a:lnTo>
                    <a:pt x="2084" y="1671"/>
                  </a:lnTo>
                  <a:lnTo>
                    <a:pt x="2070" y="1712"/>
                  </a:lnTo>
                  <a:lnTo>
                    <a:pt x="2031" y="1673"/>
                  </a:lnTo>
                  <a:close/>
                  <a:moveTo>
                    <a:pt x="2073" y="1655"/>
                  </a:moveTo>
                  <a:lnTo>
                    <a:pt x="2027" y="1671"/>
                  </a:lnTo>
                  <a:lnTo>
                    <a:pt x="1976" y="1620"/>
                  </a:lnTo>
                  <a:lnTo>
                    <a:pt x="1983" y="1618"/>
                  </a:lnTo>
                  <a:lnTo>
                    <a:pt x="1974" y="1586"/>
                  </a:lnTo>
                  <a:lnTo>
                    <a:pt x="2013" y="1561"/>
                  </a:lnTo>
                  <a:lnTo>
                    <a:pt x="2075" y="1632"/>
                  </a:lnTo>
                  <a:lnTo>
                    <a:pt x="2070" y="1634"/>
                  </a:lnTo>
                  <a:lnTo>
                    <a:pt x="2073" y="1655"/>
                  </a:lnTo>
                  <a:close/>
                  <a:moveTo>
                    <a:pt x="1972" y="1583"/>
                  </a:moveTo>
                  <a:lnTo>
                    <a:pt x="1969" y="1568"/>
                  </a:lnTo>
                  <a:lnTo>
                    <a:pt x="1960" y="1570"/>
                  </a:lnTo>
                  <a:lnTo>
                    <a:pt x="1971" y="1514"/>
                  </a:lnTo>
                  <a:lnTo>
                    <a:pt x="2010" y="1558"/>
                  </a:lnTo>
                  <a:lnTo>
                    <a:pt x="1972" y="1583"/>
                  </a:lnTo>
                  <a:close/>
                  <a:moveTo>
                    <a:pt x="1967" y="1505"/>
                  </a:moveTo>
                  <a:lnTo>
                    <a:pt x="1898" y="1427"/>
                  </a:lnTo>
                  <a:lnTo>
                    <a:pt x="1909" y="1420"/>
                  </a:lnTo>
                  <a:lnTo>
                    <a:pt x="1902" y="1409"/>
                  </a:lnTo>
                  <a:lnTo>
                    <a:pt x="1990" y="1383"/>
                  </a:lnTo>
                  <a:lnTo>
                    <a:pt x="1967" y="1505"/>
                  </a:lnTo>
                  <a:close/>
                  <a:moveTo>
                    <a:pt x="1900" y="1406"/>
                  </a:moveTo>
                  <a:lnTo>
                    <a:pt x="1891" y="1390"/>
                  </a:lnTo>
                  <a:lnTo>
                    <a:pt x="1951" y="1194"/>
                  </a:lnTo>
                  <a:lnTo>
                    <a:pt x="2013" y="1165"/>
                  </a:lnTo>
                  <a:lnTo>
                    <a:pt x="2017" y="1181"/>
                  </a:lnTo>
                  <a:lnTo>
                    <a:pt x="2027" y="1178"/>
                  </a:lnTo>
                  <a:lnTo>
                    <a:pt x="1990" y="1377"/>
                  </a:lnTo>
                  <a:lnTo>
                    <a:pt x="1900" y="1406"/>
                  </a:lnTo>
                  <a:close/>
                  <a:moveTo>
                    <a:pt x="2034" y="1178"/>
                  </a:moveTo>
                  <a:lnTo>
                    <a:pt x="2045" y="1176"/>
                  </a:lnTo>
                  <a:lnTo>
                    <a:pt x="2128" y="1317"/>
                  </a:lnTo>
                  <a:lnTo>
                    <a:pt x="2110" y="1337"/>
                  </a:lnTo>
                  <a:lnTo>
                    <a:pt x="2115" y="1340"/>
                  </a:lnTo>
                  <a:lnTo>
                    <a:pt x="1995" y="1376"/>
                  </a:lnTo>
                  <a:lnTo>
                    <a:pt x="2034" y="1178"/>
                  </a:lnTo>
                  <a:close/>
                  <a:moveTo>
                    <a:pt x="2137" y="1305"/>
                  </a:moveTo>
                  <a:lnTo>
                    <a:pt x="2130" y="1314"/>
                  </a:lnTo>
                  <a:lnTo>
                    <a:pt x="2048" y="1174"/>
                  </a:lnTo>
                  <a:lnTo>
                    <a:pt x="2055" y="1172"/>
                  </a:lnTo>
                  <a:lnTo>
                    <a:pt x="2168" y="1271"/>
                  </a:lnTo>
                  <a:lnTo>
                    <a:pt x="2147" y="1314"/>
                  </a:lnTo>
                  <a:lnTo>
                    <a:pt x="2137" y="1305"/>
                  </a:lnTo>
                  <a:close/>
                  <a:moveTo>
                    <a:pt x="2061" y="1172"/>
                  </a:moveTo>
                  <a:lnTo>
                    <a:pt x="2064" y="1171"/>
                  </a:lnTo>
                  <a:lnTo>
                    <a:pt x="2057" y="1133"/>
                  </a:lnTo>
                  <a:lnTo>
                    <a:pt x="2114" y="1077"/>
                  </a:lnTo>
                  <a:lnTo>
                    <a:pt x="2248" y="1082"/>
                  </a:lnTo>
                  <a:lnTo>
                    <a:pt x="2251" y="1105"/>
                  </a:lnTo>
                  <a:lnTo>
                    <a:pt x="2253" y="1105"/>
                  </a:lnTo>
                  <a:lnTo>
                    <a:pt x="2170" y="1268"/>
                  </a:lnTo>
                  <a:lnTo>
                    <a:pt x="2061" y="1172"/>
                  </a:lnTo>
                  <a:close/>
                  <a:moveTo>
                    <a:pt x="2246" y="1079"/>
                  </a:moveTo>
                  <a:lnTo>
                    <a:pt x="2117" y="1073"/>
                  </a:lnTo>
                  <a:lnTo>
                    <a:pt x="2202" y="989"/>
                  </a:lnTo>
                  <a:lnTo>
                    <a:pt x="2253" y="1065"/>
                  </a:lnTo>
                  <a:lnTo>
                    <a:pt x="2244" y="1066"/>
                  </a:lnTo>
                  <a:lnTo>
                    <a:pt x="2246" y="1079"/>
                  </a:lnTo>
                  <a:close/>
                  <a:moveTo>
                    <a:pt x="2082" y="799"/>
                  </a:moveTo>
                  <a:lnTo>
                    <a:pt x="2087" y="796"/>
                  </a:lnTo>
                  <a:lnTo>
                    <a:pt x="2250" y="902"/>
                  </a:lnTo>
                  <a:lnTo>
                    <a:pt x="2239" y="909"/>
                  </a:lnTo>
                  <a:lnTo>
                    <a:pt x="2255" y="930"/>
                  </a:lnTo>
                  <a:lnTo>
                    <a:pt x="2204" y="981"/>
                  </a:lnTo>
                  <a:lnTo>
                    <a:pt x="2082" y="799"/>
                  </a:lnTo>
                  <a:close/>
                  <a:moveTo>
                    <a:pt x="2055" y="768"/>
                  </a:moveTo>
                  <a:lnTo>
                    <a:pt x="1976" y="684"/>
                  </a:lnTo>
                  <a:lnTo>
                    <a:pt x="2085" y="578"/>
                  </a:lnTo>
                  <a:lnTo>
                    <a:pt x="2068" y="759"/>
                  </a:lnTo>
                  <a:lnTo>
                    <a:pt x="2055" y="768"/>
                  </a:lnTo>
                  <a:close/>
                  <a:moveTo>
                    <a:pt x="2048" y="766"/>
                  </a:moveTo>
                  <a:lnTo>
                    <a:pt x="1979" y="720"/>
                  </a:lnTo>
                  <a:lnTo>
                    <a:pt x="1974" y="690"/>
                  </a:lnTo>
                  <a:lnTo>
                    <a:pt x="2048" y="766"/>
                  </a:lnTo>
                  <a:close/>
                  <a:moveTo>
                    <a:pt x="1939" y="683"/>
                  </a:moveTo>
                  <a:lnTo>
                    <a:pt x="1881" y="591"/>
                  </a:lnTo>
                  <a:lnTo>
                    <a:pt x="1964" y="679"/>
                  </a:lnTo>
                  <a:lnTo>
                    <a:pt x="1939" y="683"/>
                  </a:lnTo>
                  <a:close/>
                  <a:moveTo>
                    <a:pt x="1934" y="683"/>
                  </a:moveTo>
                  <a:lnTo>
                    <a:pt x="1925" y="684"/>
                  </a:lnTo>
                  <a:lnTo>
                    <a:pt x="1927" y="697"/>
                  </a:lnTo>
                  <a:lnTo>
                    <a:pt x="1810" y="669"/>
                  </a:lnTo>
                  <a:lnTo>
                    <a:pt x="1826" y="554"/>
                  </a:lnTo>
                  <a:lnTo>
                    <a:pt x="1842" y="552"/>
                  </a:lnTo>
                  <a:lnTo>
                    <a:pt x="1861" y="573"/>
                  </a:lnTo>
                  <a:lnTo>
                    <a:pt x="1934" y="683"/>
                  </a:lnTo>
                  <a:close/>
                  <a:moveTo>
                    <a:pt x="1845" y="550"/>
                  </a:moveTo>
                  <a:lnTo>
                    <a:pt x="1845" y="548"/>
                  </a:lnTo>
                  <a:lnTo>
                    <a:pt x="1851" y="555"/>
                  </a:lnTo>
                  <a:lnTo>
                    <a:pt x="1845" y="550"/>
                  </a:lnTo>
                  <a:close/>
                  <a:moveTo>
                    <a:pt x="1805" y="515"/>
                  </a:moveTo>
                  <a:lnTo>
                    <a:pt x="1695" y="433"/>
                  </a:lnTo>
                  <a:lnTo>
                    <a:pt x="1725" y="405"/>
                  </a:lnTo>
                  <a:lnTo>
                    <a:pt x="1732" y="419"/>
                  </a:lnTo>
                  <a:lnTo>
                    <a:pt x="1753" y="407"/>
                  </a:lnTo>
                  <a:lnTo>
                    <a:pt x="1822" y="513"/>
                  </a:lnTo>
                  <a:lnTo>
                    <a:pt x="1805" y="513"/>
                  </a:lnTo>
                  <a:lnTo>
                    <a:pt x="1805" y="515"/>
                  </a:lnTo>
                  <a:close/>
                  <a:moveTo>
                    <a:pt x="1775" y="396"/>
                  </a:moveTo>
                  <a:lnTo>
                    <a:pt x="1762" y="372"/>
                  </a:lnTo>
                  <a:lnTo>
                    <a:pt x="1817" y="322"/>
                  </a:lnTo>
                  <a:lnTo>
                    <a:pt x="1821" y="414"/>
                  </a:lnTo>
                  <a:lnTo>
                    <a:pt x="1775" y="396"/>
                  </a:lnTo>
                  <a:close/>
                  <a:moveTo>
                    <a:pt x="1759" y="405"/>
                  </a:moveTo>
                  <a:lnTo>
                    <a:pt x="1771" y="400"/>
                  </a:lnTo>
                  <a:lnTo>
                    <a:pt x="1821" y="419"/>
                  </a:lnTo>
                  <a:lnTo>
                    <a:pt x="1822" y="504"/>
                  </a:lnTo>
                  <a:lnTo>
                    <a:pt x="1759" y="405"/>
                  </a:lnTo>
                  <a:close/>
                  <a:moveTo>
                    <a:pt x="1723" y="402"/>
                  </a:moveTo>
                  <a:lnTo>
                    <a:pt x="1692" y="430"/>
                  </a:lnTo>
                  <a:lnTo>
                    <a:pt x="1614" y="373"/>
                  </a:lnTo>
                  <a:lnTo>
                    <a:pt x="1715" y="384"/>
                  </a:lnTo>
                  <a:lnTo>
                    <a:pt x="1723" y="402"/>
                  </a:lnTo>
                  <a:close/>
                  <a:moveTo>
                    <a:pt x="1688" y="433"/>
                  </a:moveTo>
                  <a:lnTo>
                    <a:pt x="1559" y="554"/>
                  </a:lnTo>
                  <a:lnTo>
                    <a:pt x="1564" y="366"/>
                  </a:lnTo>
                  <a:lnTo>
                    <a:pt x="1607" y="372"/>
                  </a:lnTo>
                  <a:lnTo>
                    <a:pt x="1688" y="433"/>
                  </a:lnTo>
                  <a:close/>
                  <a:moveTo>
                    <a:pt x="1556" y="361"/>
                  </a:moveTo>
                  <a:lnTo>
                    <a:pt x="1522" y="357"/>
                  </a:lnTo>
                  <a:lnTo>
                    <a:pt x="1545" y="347"/>
                  </a:lnTo>
                  <a:lnTo>
                    <a:pt x="1556" y="361"/>
                  </a:lnTo>
                  <a:close/>
                  <a:moveTo>
                    <a:pt x="1557" y="366"/>
                  </a:moveTo>
                  <a:lnTo>
                    <a:pt x="1557" y="366"/>
                  </a:lnTo>
                  <a:lnTo>
                    <a:pt x="1557" y="366"/>
                  </a:lnTo>
                  <a:lnTo>
                    <a:pt x="1561" y="366"/>
                  </a:lnTo>
                  <a:lnTo>
                    <a:pt x="1556" y="557"/>
                  </a:lnTo>
                  <a:lnTo>
                    <a:pt x="1531" y="580"/>
                  </a:lnTo>
                  <a:lnTo>
                    <a:pt x="1519" y="564"/>
                  </a:lnTo>
                  <a:lnTo>
                    <a:pt x="1499" y="578"/>
                  </a:lnTo>
                  <a:lnTo>
                    <a:pt x="1497" y="577"/>
                  </a:lnTo>
                  <a:lnTo>
                    <a:pt x="1375" y="421"/>
                  </a:lnTo>
                  <a:lnTo>
                    <a:pt x="1515" y="361"/>
                  </a:lnTo>
                  <a:lnTo>
                    <a:pt x="1557" y="366"/>
                  </a:lnTo>
                  <a:close/>
                  <a:moveTo>
                    <a:pt x="1372" y="418"/>
                  </a:moveTo>
                  <a:lnTo>
                    <a:pt x="1319" y="350"/>
                  </a:lnTo>
                  <a:lnTo>
                    <a:pt x="1331" y="338"/>
                  </a:lnTo>
                  <a:lnTo>
                    <a:pt x="1508" y="359"/>
                  </a:lnTo>
                  <a:lnTo>
                    <a:pt x="1372" y="418"/>
                  </a:lnTo>
                  <a:close/>
                  <a:moveTo>
                    <a:pt x="1270" y="334"/>
                  </a:moveTo>
                  <a:lnTo>
                    <a:pt x="1248" y="338"/>
                  </a:lnTo>
                  <a:lnTo>
                    <a:pt x="1213" y="265"/>
                  </a:lnTo>
                  <a:lnTo>
                    <a:pt x="1220" y="264"/>
                  </a:lnTo>
                  <a:lnTo>
                    <a:pt x="1284" y="319"/>
                  </a:lnTo>
                  <a:lnTo>
                    <a:pt x="1270" y="334"/>
                  </a:lnTo>
                  <a:close/>
                  <a:moveTo>
                    <a:pt x="1187" y="273"/>
                  </a:moveTo>
                  <a:lnTo>
                    <a:pt x="1209" y="267"/>
                  </a:lnTo>
                  <a:lnTo>
                    <a:pt x="1245" y="338"/>
                  </a:lnTo>
                  <a:lnTo>
                    <a:pt x="1104" y="356"/>
                  </a:lnTo>
                  <a:lnTo>
                    <a:pt x="1187" y="267"/>
                  </a:lnTo>
                  <a:lnTo>
                    <a:pt x="1187" y="273"/>
                  </a:lnTo>
                  <a:close/>
                  <a:moveTo>
                    <a:pt x="1247" y="342"/>
                  </a:moveTo>
                  <a:lnTo>
                    <a:pt x="1266" y="379"/>
                  </a:lnTo>
                  <a:lnTo>
                    <a:pt x="1206" y="458"/>
                  </a:lnTo>
                  <a:lnTo>
                    <a:pt x="1006" y="476"/>
                  </a:lnTo>
                  <a:lnTo>
                    <a:pt x="1001" y="467"/>
                  </a:lnTo>
                  <a:lnTo>
                    <a:pt x="1100" y="359"/>
                  </a:lnTo>
                  <a:lnTo>
                    <a:pt x="1247" y="342"/>
                  </a:lnTo>
                  <a:close/>
                  <a:moveTo>
                    <a:pt x="998" y="463"/>
                  </a:moveTo>
                  <a:lnTo>
                    <a:pt x="989" y="451"/>
                  </a:lnTo>
                  <a:lnTo>
                    <a:pt x="976" y="462"/>
                  </a:lnTo>
                  <a:lnTo>
                    <a:pt x="923" y="380"/>
                  </a:lnTo>
                  <a:lnTo>
                    <a:pt x="1095" y="361"/>
                  </a:lnTo>
                  <a:lnTo>
                    <a:pt x="998" y="463"/>
                  </a:lnTo>
                  <a:close/>
                  <a:moveTo>
                    <a:pt x="973" y="463"/>
                  </a:moveTo>
                  <a:lnTo>
                    <a:pt x="957" y="474"/>
                  </a:lnTo>
                  <a:lnTo>
                    <a:pt x="964" y="485"/>
                  </a:lnTo>
                  <a:lnTo>
                    <a:pt x="955" y="486"/>
                  </a:lnTo>
                  <a:lnTo>
                    <a:pt x="881" y="403"/>
                  </a:lnTo>
                  <a:lnTo>
                    <a:pt x="897" y="384"/>
                  </a:lnTo>
                  <a:lnTo>
                    <a:pt x="920" y="380"/>
                  </a:lnTo>
                  <a:lnTo>
                    <a:pt x="973" y="463"/>
                  </a:lnTo>
                  <a:close/>
                  <a:moveTo>
                    <a:pt x="897" y="380"/>
                  </a:moveTo>
                  <a:lnTo>
                    <a:pt x="883" y="370"/>
                  </a:lnTo>
                  <a:lnTo>
                    <a:pt x="902" y="352"/>
                  </a:lnTo>
                  <a:lnTo>
                    <a:pt x="918" y="377"/>
                  </a:lnTo>
                  <a:lnTo>
                    <a:pt x="897" y="380"/>
                  </a:lnTo>
                  <a:close/>
                  <a:moveTo>
                    <a:pt x="842" y="373"/>
                  </a:moveTo>
                  <a:lnTo>
                    <a:pt x="828" y="391"/>
                  </a:lnTo>
                  <a:lnTo>
                    <a:pt x="835" y="395"/>
                  </a:lnTo>
                  <a:lnTo>
                    <a:pt x="794" y="410"/>
                  </a:lnTo>
                  <a:lnTo>
                    <a:pt x="826" y="363"/>
                  </a:lnTo>
                  <a:lnTo>
                    <a:pt x="842" y="373"/>
                  </a:lnTo>
                  <a:close/>
                  <a:moveTo>
                    <a:pt x="839" y="398"/>
                  </a:moveTo>
                  <a:lnTo>
                    <a:pt x="849" y="407"/>
                  </a:lnTo>
                  <a:lnTo>
                    <a:pt x="773" y="540"/>
                  </a:lnTo>
                  <a:lnTo>
                    <a:pt x="704" y="561"/>
                  </a:lnTo>
                  <a:lnTo>
                    <a:pt x="699" y="550"/>
                  </a:lnTo>
                  <a:lnTo>
                    <a:pt x="791" y="418"/>
                  </a:lnTo>
                  <a:lnTo>
                    <a:pt x="839" y="398"/>
                  </a:lnTo>
                  <a:close/>
                  <a:moveTo>
                    <a:pt x="697" y="547"/>
                  </a:moveTo>
                  <a:lnTo>
                    <a:pt x="692" y="540"/>
                  </a:lnTo>
                  <a:lnTo>
                    <a:pt x="673" y="552"/>
                  </a:lnTo>
                  <a:lnTo>
                    <a:pt x="614" y="486"/>
                  </a:lnTo>
                  <a:lnTo>
                    <a:pt x="784" y="419"/>
                  </a:lnTo>
                  <a:lnTo>
                    <a:pt x="697" y="547"/>
                  </a:lnTo>
                  <a:close/>
                  <a:moveTo>
                    <a:pt x="676" y="591"/>
                  </a:moveTo>
                  <a:lnTo>
                    <a:pt x="643" y="699"/>
                  </a:lnTo>
                  <a:lnTo>
                    <a:pt x="575" y="630"/>
                  </a:lnTo>
                  <a:lnTo>
                    <a:pt x="669" y="578"/>
                  </a:lnTo>
                  <a:lnTo>
                    <a:pt x="676" y="591"/>
                  </a:lnTo>
                  <a:close/>
                  <a:moveTo>
                    <a:pt x="627" y="750"/>
                  </a:moveTo>
                  <a:lnTo>
                    <a:pt x="593" y="859"/>
                  </a:lnTo>
                  <a:lnTo>
                    <a:pt x="575" y="856"/>
                  </a:lnTo>
                  <a:lnTo>
                    <a:pt x="574" y="861"/>
                  </a:lnTo>
                  <a:lnTo>
                    <a:pt x="515" y="801"/>
                  </a:lnTo>
                  <a:lnTo>
                    <a:pt x="627" y="750"/>
                  </a:lnTo>
                  <a:close/>
                  <a:moveTo>
                    <a:pt x="583" y="898"/>
                  </a:moveTo>
                  <a:lnTo>
                    <a:pt x="533" y="1130"/>
                  </a:lnTo>
                  <a:lnTo>
                    <a:pt x="432" y="997"/>
                  </a:lnTo>
                  <a:lnTo>
                    <a:pt x="570" y="895"/>
                  </a:lnTo>
                  <a:lnTo>
                    <a:pt x="583" y="898"/>
                  </a:lnTo>
                  <a:close/>
                  <a:moveTo>
                    <a:pt x="533" y="1135"/>
                  </a:moveTo>
                  <a:lnTo>
                    <a:pt x="530" y="1135"/>
                  </a:lnTo>
                  <a:lnTo>
                    <a:pt x="530" y="1151"/>
                  </a:lnTo>
                  <a:lnTo>
                    <a:pt x="526" y="1169"/>
                  </a:lnTo>
                  <a:lnTo>
                    <a:pt x="459" y="1194"/>
                  </a:lnTo>
                  <a:lnTo>
                    <a:pt x="348" y="1084"/>
                  </a:lnTo>
                  <a:lnTo>
                    <a:pt x="356" y="1057"/>
                  </a:lnTo>
                  <a:lnTo>
                    <a:pt x="355" y="1056"/>
                  </a:lnTo>
                  <a:lnTo>
                    <a:pt x="429" y="1001"/>
                  </a:lnTo>
                  <a:lnTo>
                    <a:pt x="533" y="1135"/>
                  </a:lnTo>
                  <a:close/>
                  <a:moveTo>
                    <a:pt x="349" y="1056"/>
                  </a:moveTo>
                  <a:lnTo>
                    <a:pt x="339" y="1052"/>
                  </a:lnTo>
                  <a:lnTo>
                    <a:pt x="371" y="925"/>
                  </a:lnTo>
                  <a:lnTo>
                    <a:pt x="427" y="999"/>
                  </a:lnTo>
                  <a:lnTo>
                    <a:pt x="349" y="1056"/>
                  </a:lnTo>
                  <a:close/>
                  <a:moveTo>
                    <a:pt x="344" y="1096"/>
                  </a:moveTo>
                  <a:lnTo>
                    <a:pt x="348" y="1088"/>
                  </a:lnTo>
                  <a:lnTo>
                    <a:pt x="455" y="1195"/>
                  </a:lnTo>
                  <a:lnTo>
                    <a:pt x="309" y="1250"/>
                  </a:lnTo>
                  <a:lnTo>
                    <a:pt x="330" y="1091"/>
                  </a:lnTo>
                  <a:lnTo>
                    <a:pt x="344" y="1096"/>
                  </a:lnTo>
                  <a:close/>
                  <a:moveTo>
                    <a:pt x="409" y="1538"/>
                  </a:moveTo>
                  <a:lnTo>
                    <a:pt x="300" y="1448"/>
                  </a:lnTo>
                  <a:lnTo>
                    <a:pt x="309" y="1445"/>
                  </a:lnTo>
                  <a:lnTo>
                    <a:pt x="298" y="1422"/>
                  </a:lnTo>
                  <a:lnTo>
                    <a:pt x="337" y="1392"/>
                  </a:lnTo>
                  <a:lnTo>
                    <a:pt x="409" y="1538"/>
                  </a:lnTo>
                  <a:close/>
                  <a:moveTo>
                    <a:pt x="341" y="1388"/>
                  </a:moveTo>
                  <a:lnTo>
                    <a:pt x="496" y="1261"/>
                  </a:lnTo>
                  <a:lnTo>
                    <a:pt x="508" y="1275"/>
                  </a:lnTo>
                  <a:lnTo>
                    <a:pt x="508" y="1328"/>
                  </a:lnTo>
                  <a:lnTo>
                    <a:pt x="447" y="1567"/>
                  </a:lnTo>
                  <a:lnTo>
                    <a:pt x="447" y="1567"/>
                  </a:lnTo>
                  <a:lnTo>
                    <a:pt x="420" y="1545"/>
                  </a:lnTo>
                  <a:lnTo>
                    <a:pt x="341" y="1388"/>
                  </a:lnTo>
                  <a:close/>
                  <a:moveTo>
                    <a:pt x="443" y="1568"/>
                  </a:moveTo>
                  <a:lnTo>
                    <a:pt x="432" y="1572"/>
                  </a:lnTo>
                  <a:lnTo>
                    <a:pt x="424" y="1552"/>
                  </a:lnTo>
                  <a:lnTo>
                    <a:pt x="443" y="1568"/>
                  </a:lnTo>
                  <a:close/>
                  <a:moveTo>
                    <a:pt x="439" y="1623"/>
                  </a:moveTo>
                  <a:lnTo>
                    <a:pt x="455" y="1616"/>
                  </a:lnTo>
                  <a:lnTo>
                    <a:pt x="478" y="1646"/>
                  </a:lnTo>
                  <a:lnTo>
                    <a:pt x="427" y="1692"/>
                  </a:lnTo>
                  <a:lnTo>
                    <a:pt x="439" y="1623"/>
                  </a:lnTo>
                  <a:close/>
                  <a:moveTo>
                    <a:pt x="461" y="1614"/>
                  </a:moveTo>
                  <a:lnTo>
                    <a:pt x="473" y="1611"/>
                  </a:lnTo>
                  <a:lnTo>
                    <a:pt x="468" y="1593"/>
                  </a:lnTo>
                  <a:lnTo>
                    <a:pt x="471" y="1591"/>
                  </a:lnTo>
                  <a:lnTo>
                    <a:pt x="491" y="1607"/>
                  </a:lnTo>
                  <a:lnTo>
                    <a:pt x="487" y="1637"/>
                  </a:lnTo>
                  <a:lnTo>
                    <a:pt x="487" y="1637"/>
                  </a:lnTo>
                  <a:lnTo>
                    <a:pt x="482" y="1643"/>
                  </a:lnTo>
                  <a:lnTo>
                    <a:pt x="461" y="1614"/>
                  </a:lnTo>
                  <a:close/>
                  <a:moveTo>
                    <a:pt x="491" y="1639"/>
                  </a:moveTo>
                  <a:lnTo>
                    <a:pt x="514" y="1641"/>
                  </a:lnTo>
                  <a:lnTo>
                    <a:pt x="537" y="1712"/>
                  </a:lnTo>
                  <a:lnTo>
                    <a:pt x="484" y="1644"/>
                  </a:lnTo>
                  <a:lnTo>
                    <a:pt x="491" y="1639"/>
                  </a:lnTo>
                  <a:close/>
                  <a:moveTo>
                    <a:pt x="517" y="1641"/>
                  </a:moveTo>
                  <a:lnTo>
                    <a:pt x="526" y="1643"/>
                  </a:lnTo>
                  <a:lnTo>
                    <a:pt x="528" y="1632"/>
                  </a:lnTo>
                  <a:lnTo>
                    <a:pt x="731" y="1743"/>
                  </a:lnTo>
                  <a:lnTo>
                    <a:pt x="697" y="1862"/>
                  </a:lnTo>
                  <a:lnTo>
                    <a:pt x="683" y="1876"/>
                  </a:lnTo>
                  <a:lnTo>
                    <a:pt x="680" y="1872"/>
                  </a:lnTo>
                  <a:lnTo>
                    <a:pt x="673" y="1885"/>
                  </a:lnTo>
                  <a:lnTo>
                    <a:pt x="544" y="1720"/>
                  </a:lnTo>
                  <a:lnTo>
                    <a:pt x="517" y="1641"/>
                  </a:lnTo>
                  <a:close/>
                  <a:moveTo>
                    <a:pt x="669" y="1888"/>
                  </a:moveTo>
                  <a:lnTo>
                    <a:pt x="669" y="1890"/>
                  </a:lnTo>
                  <a:lnTo>
                    <a:pt x="651" y="1906"/>
                  </a:lnTo>
                  <a:lnTo>
                    <a:pt x="605" y="1910"/>
                  </a:lnTo>
                  <a:lnTo>
                    <a:pt x="549" y="1735"/>
                  </a:lnTo>
                  <a:lnTo>
                    <a:pt x="669" y="1888"/>
                  </a:lnTo>
                  <a:close/>
                  <a:moveTo>
                    <a:pt x="623" y="1918"/>
                  </a:moveTo>
                  <a:lnTo>
                    <a:pt x="611" y="1925"/>
                  </a:lnTo>
                  <a:lnTo>
                    <a:pt x="607" y="1915"/>
                  </a:lnTo>
                  <a:lnTo>
                    <a:pt x="646" y="1911"/>
                  </a:lnTo>
                  <a:lnTo>
                    <a:pt x="628" y="1929"/>
                  </a:lnTo>
                  <a:lnTo>
                    <a:pt x="623" y="1918"/>
                  </a:lnTo>
                  <a:close/>
                  <a:moveTo>
                    <a:pt x="607" y="1927"/>
                  </a:moveTo>
                  <a:lnTo>
                    <a:pt x="597" y="1933"/>
                  </a:lnTo>
                  <a:lnTo>
                    <a:pt x="570" y="1917"/>
                  </a:lnTo>
                  <a:lnTo>
                    <a:pt x="602" y="1915"/>
                  </a:lnTo>
                  <a:lnTo>
                    <a:pt x="607" y="1927"/>
                  </a:lnTo>
                  <a:close/>
                  <a:moveTo>
                    <a:pt x="639" y="1954"/>
                  </a:moveTo>
                  <a:lnTo>
                    <a:pt x="683" y="1968"/>
                  </a:lnTo>
                  <a:lnTo>
                    <a:pt x="680" y="2049"/>
                  </a:lnTo>
                  <a:lnTo>
                    <a:pt x="627" y="1961"/>
                  </a:lnTo>
                  <a:lnTo>
                    <a:pt x="639" y="1954"/>
                  </a:lnTo>
                  <a:close/>
                  <a:moveTo>
                    <a:pt x="641" y="1952"/>
                  </a:moveTo>
                  <a:lnTo>
                    <a:pt x="630" y="1931"/>
                  </a:lnTo>
                  <a:lnTo>
                    <a:pt x="651" y="1911"/>
                  </a:lnTo>
                  <a:lnTo>
                    <a:pt x="655" y="1911"/>
                  </a:lnTo>
                  <a:lnTo>
                    <a:pt x="653" y="1915"/>
                  </a:lnTo>
                  <a:lnTo>
                    <a:pt x="683" y="1934"/>
                  </a:lnTo>
                  <a:lnTo>
                    <a:pt x="683" y="1964"/>
                  </a:lnTo>
                  <a:lnTo>
                    <a:pt x="641" y="1952"/>
                  </a:lnTo>
                  <a:close/>
                  <a:moveTo>
                    <a:pt x="694" y="1941"/>
                  </a:moveTo>
                  <a:lnTo>
                    <a:pt x="704" y="1925"/>
                  </a:lnTo>
                  <a:lnTo>
                    <a:pt x="786" y="1996"/>
                  </a:lnTo>
                  <a:lnTo>
                    <a:pt x="687" y="1966"/>
                  </a:lnTo>
                  <a:lnTo>
                    <a:pt x="688" y="1938"/>
                  </a:lnTo>
                  <a:lnTo>
                    <a:pt x="694" y="1941"/>
                  </a:lnTo>
                  <a:close/>
                  <a:moveTo>
                    <a:pt x="902" y="2097"/>
                  </a:moveTo>
                  <a:lnTo>
                    <a:pt x="957" y="2145"/>
                  </a:lnTo>
                  <a:lnTo>
                    <a:pt x="957" y="2145"/>
                  </a:lnTo>
                  <a:lnTo>
                    <a:pt x="959" y="2169"/>
                  </a:lnTo>
                  <a:lnTo>
                    <a:pt x="809" y="2198"/>
                  </a:lnTo>
                  <a:lnTo>
                    <a:pt x="902" y="2097"/>
                  </a:lnTo>
                  <a:close/>
                  <a:moveTo>
                    <a:pt x="964" y="2145"/>
                  </a:moveTo>
                  <a:lnTo>
                    <a:pt x="906" y="2093"/>
                  </a:lnTo>
                  <a:lnTo>
                    <a:pt x="932" y="2063"/>
                  </a:lnTo>
                  <a:lnTo>
                    <a:pt x="938" y="2072"/>
                  </a:lnTo>
                  <a:lnTo>
                    <a:pt x="955" y="2063"/>
                  </a:lnTo>
                  <a:lnTo>
                    <a:pt x="998" y="2122"/>
                  </a:lnTo>
                  <a:lnTo>
                    <a:pt x="990" y="2141"/>
                  </a:lnTo>
                  <a:lnTo>
                    <a:pt x="964" y="2145"/>
                  </a:lnTo>
                  <a:close/>
                  <a:moveTo>
                    <a:pt x="1010" y="2164"/>
                  </a:moveTo>
                  <a:lnTo>
                    <a:pt x="1026" y="2161"/>
                  </a:lnTo>
                  <a:lnTo>
                    <a:pt x="1059" y="2207"/>
                  </a:lnTo>
                  <a:lnTo>
                    <a:pt x="1012" y="2180"/>
                  </a:lnTo>
                  <a:lnTo>
                    <a:pt x="1010" y="2164"/>
                  </a:lnTo>
                  <a:close/>
                  <a:moveTo>
                    <a:pt x="1028" y="2155"/>
                  </a:moveTo>
                  <a:lnTo>
                    <a:pt x="1003" y="2122"/>
                  </a:lnTo>
                  <a:lnTo>
                    <a:pt x="1028" y="2056"/>
                  </a:lnTo>
                  <a:lnTo>
                    <a:pt x="1282" y="2081"/>
                  </a:lnTo>
                  <a:lnTo>
                    <a:pt x="1280" y="2097"/>
                  </a:lnTo>
                  <a:lnTo>
                    <a:pt x="1285" y="2099"/>
                  </a:lnTo>
                  <a:lnTo>
                    <a:pt x="1278" y="2106"/>
                  </a:lnTo>
                  <a:lnTo>
                    <a:pt x="1028" y="2155"/>
                  </a:lnTo>
                  <a:close/>
                  <a:moveTo>
                    <a:pt x="1289" y="2099"/>
                  </a:moveTo>
                  <a:lnTo>
                    <a:pt x="1301" y="2102"/>
                  </a:lnTo>
                  <a:lnTo>
                    <a:pt x="1285" y="2106"/>
                  </a:lnTo>
                  <a:lnTo>
                    <a:pt x="1289" y="2099"/>
                  </a:lnTo>
                  <a:close/>
                  <a:moveTo>
                    <a:pt x="1323" y="2081"/>
                  </a:moveTo>
                  <a:lnTo>
                    <a:pt x="1400" y="2074"/>
                  </a:lnTo>
                  <a:lnTo>
                    <a:pt x="1402" y="2081"/>
                  </a:lnTo>
                  <a:lnTo>
                    <a:pt x="1321" y="2099"/>
                  </a:lnTo>
                  <a:lnTo>
                    <a:pt x="1323" y="2081"/>
                  </a:lnTo>
                  <a:close/>
                  <a:moveTo>
                    <a:pt x="1402" y="2086"/>
                  </a:moveTo>
                  <a:lnTo>
                    <a:pt x="1404" y="2106"/>
                  </a:lnTo>
                  <a:lnTo>
                    <a:pt x="1411" y="2106"/>
                  </a:lnTo>
                  <a:lnTo>
                    <a:pt x="1383" y="2168"/>
                  </a:lnTo>
                  <a:lnTo>
                    <a:pt x="1323" y="2102"/>
                  </a:lnTo>
                  <a:lnTo>
                    <a:pt x="1402" y="2086"/>
                  </a:lnTo>
                  <a:close/>
                  <a:moveTo>
                    <a:pt x="1384" y="2176"/>
                  </a:moveTo>
                  <a:lnTo>
                    <a:pt x="1455" y="2258"/>
                  </a:lnTo>
                  <a:lnTo>
                    <a:pt x="1446" y="2261"/>
                  </a:lnTo>
                  <a:lnTo>
                    <a:pt x="1450" y="2272"/>
                  </a:lnTo>
                  <a:lnTo>
                    <a:pt x="1338" y="2277"/>
                  </a:lnTo>
                  <a:lnTo>
                    <a:pt x="1384" y="2176"/>
                  </a:lnTo>
                  <a:close/>
                  <a:moveTo>
                    <a:pt x="1489" y="2256"/>
                  </a:moveTo>
                  <a:lnTo>
                    <a:pt x="1547" y="2185"/>
                  </a:lnTo>
                  <a:lnTo>
                    <a:pt x="1616" y="2244"/>
                  </a:lnTo>
                  <a:lnTo>
                    <a:pt x="1492" y="2267"/>
                  </a:lnTo>
                  <a:lnTo>
                    <a:pt x="1489" y="2256"/>
                  </a:lnTo>
                  <a:close/>
                  <a:moveTo>
                    <a:pt x="1764" y="2141"/>
                  </a:moveTo>
                  <a:lnTo>
                    <a:pt x="1815" y="2185"/>
                  </a:lnTo>
                  <a:lnTo>
                    <a:pt x="1813" y="2185"/>
                  </a:lnTo>
                  <a:lnTo>
                    <a:pt x="1817" y="2205"/>
                  </a:lnTo>
                  <a:lnTo>
                    <a:pt x="1729" y="2222"/>
                  </a:lnTo>
                  <a:lnTo>
                    <a:pt x="1764" y="2141"/>
                  </a:lnTo>
                  <a:close/>
                  <a:moveTo>
                    <a:pt x="1849" y="2180"/>
                  </a:moveTo>
                  <a:lnTo>
                    <a:pt x="1821" y="2185"/>
                  </a:lnTo>
                  <a:lnTo>
                    <a:pt x="1766" y="2138"/>
                  </a:lnTo>
                  <a:lnTo>
                    <a:pt x="1815" y="2028"/>
                  </a:lnTo>
                  <a:lnTo>
                    <a:pt x="1847" y="2019"/>
                  </a:lnTo>
                  <a:lnTo>
                    <a:pt x="1912" y="2074"/>
                  </a:lnTo>
                  <a:lnTo>
                    <a:pt x="1849" y="2180"/>
                  </a:lnTo>
                  <a:close/>
                  <a:moveTo>
                    <a:pt x="1844" y="1968"/>
                  </a:moveTo>
                  <a:lnTo>
                    <a:pt x="1838" y="1970"/>
                  </a:lnTo>
                  <a:lnTo>
                    <a:pt x="1881" y="1835"/>
                  </a:lnTo>
                  <a:lnTo>
                    <a:pt x="1969" y="1925"/>
                  </a:lnTo>
                  <a:lnTo>
                    <a:pt x="1849" y="1986"/>
                  </a:lnTo>
                  <a:lnTo>
                    <a:pt x="1844" y="1968"/>
                  </a:lnTo>
                  <a:close/>
                  <a:moveTo>
                    <a:pt x="1967" y="1931"/>
                  </a:moveTo>
                  <a:lnTo>
                    <a:pt x="1972" y="1948"/>
                  </a:lnTo>
                  <a:lnTo>
                    <a:pt x="1863" y="1982"/>
                  </a:lnTo>
                  <a:lnTo>
                    <a:pt x="1967" y="1931"/>
                  </a:lnTo>
                  <a:close/>
                  <a:moveTo>
                    <a:pt x="1978" y="1929"/>
                  </a:moveTo>
                  <a:lnTo>
                    <a:pt x="1976" y="1927"/>
                  </a:lnTo>
                  <a:lnTo>
                    <a:pt x="1999" y="1915"/>
                  </a:lnTo>
                  <a:lnTo>
                    <a:pt x="1997" y="1924"/>
                  </a:lnTo>
                  <a:lnTo>
                    <a:pt x="1978" y="1929"/>
                  </a:lnTo>
                  <a:close/>
                  <a:moveTo>
                    <a:pt x="2006" y="1920"/>
                  </a:moveTo>
                  <a:lnTo>
                    <a:pt x="2001" y="1922"/>
                  </a:lnTo>
                  <a:lnTo>
                    <a:pt x="2004" y="1913"/>
                  </a:lnTo>
                  <a:lnTo>
                    <a:pt x="2154" y="1839"/>
                  </a:lnTo>
                  <a:lnTo>
                    <a:pt x="2154" y="1842"/>
                  </a:lnTo>
                  <a:lnTo>
                    <a:pt x="2160" y="1844"/>
                  </a:lnTo>
                  <a:lnTo>
                    <a:pt x="2010" y="1933"/>
                  </a:lnTo>
                  <a:lnTo>
                    <a:pt x="2006" y="1920"/>
                  </a:lnTo>
                  <a:close/>
                  <a:moveTo>
                    <a:pt x="2006" y="1908"/>
                  </a:moveTo>
                  <a:lnTo>
                    <a:pt x="2071" y="1719"/>
                  </a:lnTo>
                  <a:lnTo>
                    <a:pt x="2161" y="1805"/>
                  </a:lnTo>
                  <a:lnTo>
                    <a:pt x="2156" y="1834"/>
                  </a:lnTo>
                  <a:lnTo>
                    <a:pt x="2006" y="1908"/>
                  </a:lnTo>
                  <a:close/>
                  <a:moveTo>
                    <a:pt x="2080" y="1632"/>
                  </a:moveTo>
                  <a:lnTo>
                    <a:pt x="2015" y="1560"/>
                  </a:lnTo>
                  <a:lnTo>
                    <a:pt x="2114" y="1492"/>
                  </a:lnTo>
                  <a:lnTo>
                    <a:pt x="2094" y="1628"/>
                  </a:lnTo>
                  <a:lnTo>
                    <a:pt x="2080" y="1632"/>
                  </a:lnTo>
                  <a:close/>
                  <a:moveTo>
                    <a:pt x="2013" y="1556"/>
                  </a:moveTo>
                  <a:lnTo>
                    <a:pt x="1971" y="1510"/>
                  </a:lnTo>
                  <a:lnTo>
                    <a:pt x="1995" y="1381"/>
                  </a:lnTo>
                  <a:lnTo>
                    <a:pt x="2117" y="1342"/>
                  </a:lnTo>
                  <a:lnTo>
                    <a:pt x="2135" y="1354"/>
                  </a:lnTo>
                  <a:lnTo>
                    <a:pt x="2115" y="1485"/>
                  </a:lnTo>
                  <a:lnTo>
                    <a:pt x="2013" y="1556"/>
                  </a:lnTo>
                  <a:close/>
                  <a:moveTo>
                    <a:pt x="2138" y="1358"/>
                  </a:moveTo>
                  <a:lnTo>
                    <a:pt x="2142" y="1362"/>
                  </a:lnTo>
                  <a:lnTo>
                    <a:pt x="2156" y="1346"/>
                  </a:lnTo>
                  <a:lnTo>
                    <a:pt x="2246" y="1397"/>
                  </a:lnTo>
                  <a:lnTo>
                    <a:pt x="2119" y="1482"/>
                  </a:lnTo>
                  <a:lnTo>
                    <a:pt x="2138" y="1358"/>
                  </a:lnTo>
                  <a:close/>
                  <a:moveTo>
                    <a:pt x="2158" y="1342"/>
                  </a:moveTo>
                  <a:lnTo>
                    <a:pt x="2168" y="1331"/>
                  </a:lnTo>
                  <a:lnTo>
                    <a:pt x="2151" y="1317"/>
                  </a:lnTo>
                  <a:lnTo>
                    <a:pt x="2172" y="1275"/>
                  </a:lnTo>
                  <a:lnTo>
                    <a:pt x="2262" y="1354"/>
                  </a:lnTo>
                  <a:lnTo>
                    <a:pt x="2260" y="1386"/>
                  </a:lnTo>
                  <a:lnTo>
                    <a:pt x="2248" y="1395"/>
                  </a:lnTo>
                  <a:lnTo>
                    <a:pt x="2158" y="1342"/>
                  </a:lnTo>
                  <a:close/>
                  <a:moveTo>
                    <a:pt x="2260" y="1392"/>
                  </a:moveTo>
                  <a:lnTo>
                    <a:pt x="2260" y="1397"/>
                  </a:lnTo>
                  <a:lnTo>
                    <a:pt x="2278" y="1397"/>
                  </a:lnTo>
                  <a:lnTo>
                    <a:pt x="2274" y="1409"/>
                  </a:lnTo>
                  <a:lnTo>
                    <a:pt x="2253" y="1397"/>
                  </a:lnTo>
                  <a:lnTo>
                    <a:pt x="2260" y="1392"/>
                  </a:lnTo>
                  <a:close/>
                  <a:moveTo>
                    <a:pt x="2289" y="1347"/>
                  </a:moveTo>
                  <a:lnTo>
                    <a:pt x="2283" y="1172"/>
                  </a:lnTo>
                  <a:lnTo>
                    <a:pt x="2315" y="1337"/>
                  </a:lnTo>
                  <a:lnTo>
                    <a:pt x="2304" y="1347"/>
                  </a:lnTo>
                  <a:lnTo>
                    <a:pt x="2289" y="1347"/>
                  </a:lnTo>
                  <a:close/>
                  <a:moveTo>
                    <a:pt x="2276" y="1116"/>
                  </a:moveTo>
                  <a:lnTo>
                    <a:pt x="2274" y="1102"/>
                  </a:lnTo>
                  <a:lnTo>
                    <a:pt x="2276" y="1100"/>
                  </a:lnTo>
                  <a:lnTo>
                    <a:pt x="2276" y="1116"/>
                  </a:lnTo>
                  <a:close/>
                  <a:moveTo>
                    <a:pt x="2259" y="1063"/>
                  </a:moveTo>
                  <a:lnTo>
                    <a:pt x="2206" y="985"/>
                  </a:lnTo>
                  <a:lnTo>
                    <a:pt x="2257" y="934"/>
                  </a:lnTo>
                  <a:lnTo>
                    <a:pt x="2269" y="948"/>
                  </a:lnTo>
                  <a:lnTo>
                    <a:pt x="2273" y="946"/>
                  </a:lnTo>
                  <a:lnTo>
                    <a:pt x="2274" y="1047"/>
                  </a:lnTo>
                  <a:lnTo>
                    <a:pt x="2271" y="1061"/>
                  </a:lnTo>
                  <a:lnTo>
                    <a:pt x="2259" y="1063"/>
                  </a:lnTo>
                  <a:close/>
                  <a:moveTo>
                    <a:pt x="2276" y="943"/>
                  </a:moveTo>
                  <a:lnTo>
                    <a:pt x="2289" y="934"/>
                  </a:lnTo>
                  <a:lnTo>
                    <a:pt x="2301" y="948"/>
                  </a:lnTo>
                  <a:lnTo>
                    <a:pt x="2280" y="1029"/>
                  </a:lnTo>
                  <a:lnTo>
                    <a:pt x="2276" y="943"/>
                  </a:lnTo>
                  <a:close/>
                  <a:moveTo>
                    <a:pt x="2292" y="932"/>
                  </a:moveTo>
                  <a:lnTo>
                    <a:pt x="2308" y="920"/>
                  </a:lnTo>
                  <a:lnTo>
                    <a:pt x="2303" y="943"/>
                  </a:lnTo>
                  <a:lnTo>
                    <a:pt x="2292" y="932"/>
                  </a:lnTo>
                  <a:close/>
                  <a:moveTo>
                    <a:pt x="2308" y="920"/>
                  </a:moveTo>
                  <a:lnTo>
                    <a:pt x="2292" y="897"/>
                  </a:lnTo>
                  <a:lnTo>
                    <a:pt x="2324" y="858"/>
                  </a:lnTo>
                  <a:lnTo>
                    <a:pt x="2308" y="920"/>
                  </a:lnTo>
                  <a:close/>
                  <a:moveTo>
                    <a:pt x="2289" y="893"/>
                  </a:moveTo>
                  <a:lnTo>
                    <a:pt x="2280" y="879"/>
                  </a:lnTo>
                  <a:lnTo>
                    <a:pt x="2266" y="890"/>
                  </a:lnTo>
                  <a:lnTo>
                    <a:pt x="2239" y="819"/>
                  </a:lnTo>
                  <a:lnTo>
                    <a:pt x="2312" y="831"/>
                  </a:lnTo>
                  <a:lnTo>
                    <a:pt x="2308" y="852"/>
                  </a:lnTo>
                  <a:lnTo>
                    <a:pt x="2322" y="854"/>
                  </a:lnTo>
                  <a:lnTo>
                    <a:pt x="2289" y="893"/>
                  </a:lnTo>
                  <a:close/>
                  <a:moveTo>
                    <a:pt x="2312" y="828"/>
                  </a:moveTo>
                  <a:lnTo>
                    <a:pt x="2237" y="814"/>
                  </a:lnTo>
                  <a:lnTo>
                    <a:pt x="2156" y="612"/>
                  </a:lnTo>
                  <a:lnTo>
                    <a:pt x="2313" y="814"/>
                  </a:lnTo>
                  <a:lnTo>
                    <a:pt x="2312" y="828"/>
                  </a:lnTo>
                  <a:close/>
                  <a:moveTo>
                    <a:pt x="2230" y="812"/>
                  </a:moveTo>
                  <a:lnTo>
                    <a:pt x="2094" y="787"/>
                  </a:lnTo>
                  <a:lnTo>
                    <a:pt x="2073" y="755"/>
                  </a:lnTo>
                  <a:lnTo>
                    <a:pt x="2073" y="757"/>
                  </a:lnTo>
                  <a:lnTo>
                    <a:pt x="2089" y="573"/>
                  </a:lnTo>
                  <a:lnTo>
                    <a:pt x="2112" y="552"/>
                  </a:lnTo>
                  <a:lnTo>
                    <a:pt x="2146" y="598"/>
                  </a:lnTo>
                  <a:lnTo>
                    <a:pt x="2230" y="812"/>
                  </a:lnTo>
                  <a:close/>
                  <a:moveTo>
                    <a:pt x="2121" y="559"/>
                  </a:moveTo>
                  <a:lnTo>
                    <a:pt x="2135" y="570"/>
                  </a:lnTo>
                  <a:lnTo>
                    <a:pt x="2135" y="568"/>
                  </a:lnTo>
                  <a:lnTo>
                    <a:pt x="2140" y="584"/>
                  </a:lnTo>
                  <a:lnTo>
                    <a:pt x="2121" y="559"/>
                  </a:lnTo>
                  <a:close/>
                  <a:moveTo>
                    <a:pt x="2107" y="548"/>
                  </a:moveTo>
                  <a:lnTo>
                    <a:pt x="2108" y="548"/>
                  </a:lnTo>
                  <a:lnTo>
                    <a:pt x="2108" y="548"/>
                  </a:lnTo>
                  <a:lnTo>
                    <a:pt x="2091" y="568"/>
                  </a:lnTo>
                  <a:lnTo>
                    <a:pt x="2093" y="548"/>
                  </a:lnTo>
                  <a:lnTo>
                    <a:pt x="2107" y="548"/>
                  </a:lnTo>
                  <a:close/>
                  <a:moveTo>
                    <a:pt x="2070" y="550"/>
                  </a:moveTo>
                  <a:lnTo>
                    <a:pt x="2087" y="548"/>
                  </a:lnTo>
                  <a:lnTo>
                    <a:pt x="2085" y="571"/>
                  </a:lnTo>
                  <a:lnTo>
                    <a:pt x="1972" y="681"/>
                  </a:lnTo>
                  <a:lnTo>
                    <a:pt x="1972" y="677"/>
                  </a:lnTo>
                  <a:lnTo>
                    <a:pt x="1969" y="677"/>
                  </a:lnTo>
                  <a:lnTo>
                    <a:pt x="1868" y="573"/>
                  </a:lnTo>
                  <a:lnTo>
                    <a:pt x="1845" y="540"/>
                  </a:lnTo>
                  <a:lnTo>
                    <a:pt x="1845" y="534"/>
                  </a:lnTo>
                  <a:lnTo>
                    <a:pt x="2070" y="527"/>
                  </a:lnTo>
                  <a:lnTo>
                    <a:pt x="2070" y="550"/>
                  </a:lnTo>
                  <a:close/>
                  <a:moveTo>
                    <a:pt x="1838" y="294"/>
                  </a:moveTo>
                  <a:lnTo>
                    <a:pt x="1844" y="296"/>
                  </a:lnTo>
                  <a:lnTo>
                    <a:pt x="1838" y="297"/>
                  </a:lnTo>
                  <a:lnTo>
                    <a:pt x="1838" y="294"/>
                  </a:lnTo>
                  <a:close/>
                  <a:moveTo>
                    <a:pt x="1798" y="292"/>
                  </a:moveTo>
                  <a:lnTo>
                    <a:pt x="1677" y="315"/>
                  </a:lnTo>
                  <a:lnTo>
                    <a:pt x="1549" y="181"/>
                  </a:lnTo>
                  <a:lnTo>
                    <a:pt x="1798" y="283"/>
                  </a:lnTo>
                  <a:lnTo>
                    <a:pt x="1798" y="292"/>
                  </a:lnTo>
                  <a:close/>
                  <a:moveTo>
                    <a:pt x="1723" y="368"/>
                  </a:moveTo>
                  <a:lnTo>
                    <a:pt x="1709" y="375"/>
                  </a:lnTo>
                  <a:lnTo>
                    <a:pt x="1713" y="380"/>
                  </a:lnTo>
                  <a:lnTo>
                    <a:pt x="1609" y="368"/>
                  </a:lnTo>
                  <a:lnTo>
                    <a:pt x="1582" y="349"/>
                  </a:lnTo>
                  <a:lnTo>
                    <a:pt x="1593" y="343"/>
                  </a:lnTo>
                  <a:lnTo>
                    <a:pt x="1587" y="334"/>
                  </a:lnTo>
                  <a:lnTo>
                    <a:pt x="1676" y="319"/>
                  </a:lnTo>
                  <a:lnTo>
                    <a:pt x="1723" y="368"/>
                  </a:lnTo>
                  <a:close/>
                  <a:moveTo>
                    <a:pt x="1540" y="329"/>
                  </a:moveTo>
                  <a:lnTo>
                    <a:pt x="1361" y="285"/>
                  </a:lnTo>
                  <a:lnTo>
                    <a:pt x="1485" y="177"/>
                  </a:lnTo>
                  <a:lnTo>
                    <a:pt x="1554" y="320"/>
                  </a:lnTo>
                  <a:lnTo>
                    <a:pt x="1540" y="329"/>
                  </a:lnTo>
                  <a:close/>
                  <a:moveTo>
                    <a:pt x="1536" y="333"/>
                  </a:moveTo>
                  <a:lnTo>
                    <a:pt x="1536" y="333"/>
                  </a:lnTo>
                  <a:lnTo>
                    <a:pt x="1543" y="345"/>
                  </a:lnTo>
                  <a:lnTo>
                    <a:pt x="1515" y="357"/>
                  </a:lnTo>
                  <a:lnTo>
                    <a:pt x="1333" y="334"/>
                  </a:lnTo>
                  <a:lnTo>
                    <a:pt x="1337" y="331"/>
                  </a:lnTo>
                  <a:lnTo>
                    <a:pt x="1323" y="319"/>
                  </a:lnTo>
                  <a:lnTo>
                    <a:pt x="1358" y="288"/>
                  </a:lnTo>
                  <a:lnTo>
                    <a:pt x="1536" y="333"/>
                  </a:lnTo>
                  <a:close/>
                  <a:moveTo>
                    <a:pt x="1321" y="315"/>
                  </a:moveTo>
                  <a:lnTo>
                    <a:pt x="1301" y="299"/>
                  </a:lnTo>
                  <a:lnTo>
                    <a:pt x="1285" y="315"/>
                  </a:lnTo>
                  <a:lnTo>
                    <a:pt x="1225" y="264"/>
                  </a:lnTo>
                  <a:lnTo>
                    <a:pt x="1227" y="264"/>
                  </a:lnTo>
                  <a:lnTo>
                    <a:pt x="1225" y="255"/>
                  </a:lnTo>
                  <a:lnTo>
                    <a:pt x="1353" y="287"/>
                  </a:lnTo>
                  <a:lnTo>
                    <a:pt x="1321" y="315"/>
                  </a:lnTo>
                  <a:close/>
                  <a:moveTo>
                    <a:pt x="1183" y="251"/>
                  </a:moveTo>
                  <a:lnTo>
                    <a:pt x="1185" y="264"/>
                  </a:lnTo>
                  <a:lnTo>
                    <a:pt x="1098" y="356"/>
                  </a:lnTo>
                  <a:lnTo>
                    <a:pt x="922" y="377"/>
                  </a:lnTo>
                  <a:lnTo>
                    <a:pt x="904" y="350"/>
                  </a:lnTo>
                  <a:lnTo>
                    <a:pt x="976" y="283"/>
                  </a:lnTo>
                  <a:lnTo>
                    <a:pt x="1183" y="251"/>
                  </a:lnTo>
                  <a:close/>
                  <a:moveTo>
                    <a:pt x="902" y="347"/>
                  </a:moveTo>
                  <a:lnTo>
                    <a:pt x="886" y="320"/>
                  </a:lnTo>
                  <a:lnTo>
                    <a:pt x="886" y="320"/>
                  </a:lnTo>
                  <a:lnTo>
                    <a:pt x="890" y="296"/>
                  </a:lnTo>
                  <a:lnTo>
                    <a:pt x="969" y="285"/>
                  </a:lnTo>
                  <a:lnTo>
                    <a:pt x="902" y="347"/>
                  </a:lnTo>
                  <a:close/>
                  <a:moveTo>
                    <a:pt x="853" y="317"/>
                  </a:moveTo>
                  <a:lnTo>
                    <a:pt x="824" y="357"/>
                  </a:lnTo>
                  <a:lnTo>
                    <a:pt x="786" y="331"/>
                  </a:lnTo>
                  <a:lnTo>
                    <a:pt x="846" y="308"/>
                  </a:lnTo>
                  <a:lnTo>
                    <a:pt x="846" y="315"/>
                  </a:lnTo>
                  <a:lnTo>
                    <a:pt x="853" y="317"/>
                  </a:lnTo>
                  <a:close/>
                  <a:moveTo>
                    <a:pt x="671" y="554"/>
                  </a:moveTo>
                  <a:lnTo>
                    <a:pt x="658" y="561"/>
                  </a:lnTo>
                  <a:lnTo>
                    <a:pt x="667" y="575"/>
                  </a:lnTo>
                  <a:lnTo>
                    <a:pt x="572" y="626"/>
                  </a:lnTo>
                  <a:lnTo>
                    <a:pt x="505" y="557"/>
                  </a:lnTo>
                  <a:lnTo>
                    <a:pt x="508" y="557"/>
                  </a:lnTo>
                  <a:lnTo>
                    <a:pt x="505" y="529"/>
                  </a:lnTo>
                  <a:lnTo>
                    <a:pt x="611" y="488"/>
                  </a:lnTo>
                  <a:lnTo>
                    <a:pt x="671" y="554"/>
                  </a:lnTo>
                  <a:close/>
                  <a:moveTo>
                    <a:pt x="500" y="559"/>
                  </a:moveTo>
                  <a:lnTo>
                    <a:pt x="568" y="628"/>
                  </a:lnTo>
                  <a:lnTo>
                    <a:pt x="441" y="697"/>
                  </a:lnTo>
                  <a:lnTo>
                    <a:pt x="439" y="686"/>
                  </a:lnTo>
                  <a:lnTo>
                    <a:pt x="434" y="686"/>
                  </a:lnTo>
                  <a:lnTo>
                    <a:pt x="491" y="559"/>
                  </a:lnTo>
                  <a:lnTo>
                    <a:pt x="500" y="559"/>
                  </a:lnTo>
                  <a:close/>
                  <a:moveTo>
                    <a:pt x="438" y="729"/>
                  </a:moveTo>
                  <a:lnTo>
                    <a:pt x="508" y="799"/>
                  </a:lnTo>
                  <a:lnTo>
                    <a:pt x="388" y="854"/>
                  </a:lnTo>
                  <a:lnTo>
                    <a:pt x="418" y="732"/>
                  </a:lnTo>
                  <a:lnTo>
                    <a:pt x="438" y="729"/>
                  </a:lnTo>
                  <a:close/>
                  <a:moveTo>
                    <a:pt x="512" y="803"/>
                  </a:moveTo>
                  <a:lnTo>
                    <a:pt x="572" y="865"/>
                  </a:lnTo>
                  <a:lnTo>
                    <a:pt x="565" y="895"/>
                  </a:lnTo>
                  <a:lnTo>
                    <a:pt x="567" y="895"/>
                  </a:lnTo>
                  <a:lnTo>
                    <a:pt x="431" y="996"/>
                  </a:lnTo>
                  <a:lnTo>
                    <a:pt x="372" y="920"/>
                  </a:lnTo>
                  <a:lnTo>
                    <a:pt x="386" y="859"/>
                  </a:lnTo>
                  <a:lnTo>
                    <a:pt x="512" y="803"/>
                  </a:lnTo>
                  <a:close/>
                  <a:moveTo>
                    <a:pt x="369" y="914"/>
                  </a:moveTo>
                  <a:lnTo>
                    <a:pt x="360" y="904"/>
                  </a:lnTo>
                  <a:lnTo>
                    <a:pt x="365" y="870"/>
                  </a:lnTo>
                  <a:lnTo>
                    <a:pt x="381" y="863"/>
                  </a:lnTo>
                  <a:lnTo>
                    <a:pt x="369" y="914"/>
                  </a:lnTo>
                  <a:close/>
                  <a:moveTo>
                    <a:pt x="332" y="904"/>
                  </a:moveTo>
                  <a:lnTo>
                    <a:pt x="311" y="1036"/>
                  </a:lnTo>
                  <a:lnTo>
                    <a:pt x="261" y="967"/>
                  </a:lnTo>
                  <a:lnTo>
                    <a:pt x="321" y="902"/>
                  </a:lnTo>
                  <a:lnTo>
                    <a:pt x="332" y="904"/>
                  </a:lnTo>
                  <a:close/>
                  <a:moveTo>
                    <a:pt x="312" y="1049"/>
                  </a:moveTo>
                  <a:lnTo>
                    <a:pt x="316" y="1052"/>
                  </a:lnTo>
                  <a:lnTo>
                    <a:pt x="307" y="1080"/>
                  </a:lnTo>
                  <a:lnTo>
                    <a:pt x="312" y="1049"/>
                  </a:lnTo>
                  <a:close/>
                  <a:moveTo>
                    <a:pt x="314" y="1086"/>
                  </a:moveTo>
                  <a:lnTo>
                    <a:pt x="326" y="1091"/>
                  </a:lnTo>
                  <a:lnTo>
                    <a:pt x="305" y="1252"/>
                  </a:lnTo>
                  <a:lnTo>
                    <a:pt x="298" y="1254"/>
                  </a:lnTo>
                  <a:lnTo>
                    <a:pt x="293" y="1236"/>
                  </a:lnTo>
                  <a:lnTo>
                    <a:pt x="282" y="1238"/>
                  </a:lnTo>
                  <a:lnTo>
                    <a:pt x="305" y="1093"/>
                  </a:lnTo>
                  <a:lnTo>
                    <a:pt x="314" y="1086"/>
                  </a:lnTo>
                  <a:close/>
                  <a:moveTo>
                    <a:pt x="277" y="1240"/>
                  </a:moveTo>
                  <a:lnTo>
                    <a:pt x="252" y="1245"/>
                  </a:lnTo>
                  <a:lnTo>
                    <a:pt x="180" y="1188"/>
                  </a:lnTo>
                  <a:lnTo>
                    <a:pt x="300" y="1096"/>
                  </a:lnTo>
                  <a:lnTo>
                    <a:pt x="277" y="1240"/>
                  </a:lnTo>
                  <a:close/>
                  <a:moveTo>
                    <a:pt x="300" y="1319"/>
                  </a:moveTo>
                  <a:lnTo>
                    <a:pt x="335" y="1388"/>
                  </a:lnTo>
                  <a:lnTo>
                    <a:pt x="296" y="1420"/>
                  </a:lnTo>
                  <a:lnTo>
                    <a:pt x="291" y="1407"/>
                  </a:lnTo>
                  <a:lnTo>
                    <a:pt x="288" y="1409"/>
                  </a:lnTo>
                  <a:lnTo>
                    <a:pt x="300" y="1319"/>
                  </a:lnTo>
                  <a:close/>
                  <a:moveTo>
                    <a:pt x="298" y="1450"/>
                  </a:moveTo>
                  <a:lnTo>
                    <a:pt x="413" y="1545"/>
                  </a:lnTo>
                  <a:lnTo>
                    <a:pt x="429" y="1574"/>
                  </a:lnTo>
                  <a:lnTo>
                    <a:pt x="411" y="1579"/>
                  </a:lnTo>
                  <a:lnTo>
                    <a:pt x="415" y="1590"/>
                  </a:lnTo>
                  <a:lnTo>
                    <a:pt x="305" y="1577"/>
                  </a:lnTo>
                  <a:lnTo>
                    <a:pt x="286" y="1453"/>
                  </a:lnTo>
                  <a:lnTo>
                    <a:pt x="298" y="1450"/>
                  </a:lnTo>
                  <a:close/>
                  <a:moveTo>
                    <a:pt x="319" y="1766"/>
                  </a:moveTo>
                  <a:lnTo>
                    <a:pt x="305" y="1782"/>
                  </a:lnTo>
                  <a:lnTo>
                    <a:pt x="318" y="1793"/>
                  </a:lnTo>
                  <a:lnTo>
                    <a:pt x="311" y="1798"/>
                  </a:lnTo>
                  <a:lnTo>
                    <a:pt x="243" y="1685"/>
                  </a:lnTo>
                  <a:lnTo>
                    <a:pt x="319" y="1766"/>
                  </a:lnTo>
                  <a:close/>
                  <a:moveTo>
                    <a:pt x="351" y="1791"/>
                  </a:moveTo>
                  <a:lnTo>
                    <a:pt x="401" y="1821"/>
                  </a:lnTo>
                  <a:lnTo>
                    <a:pt x="388" y="1888"/>
                  </a:lnTo>
                  <a:lnTo>
                    <a:pt x="346" y="1798"/>
                  </a:lnTo>
                  <a:lnTo>
                    <a:pt x="351" y="1791"/>
                  </a:lnTo>
                  <a:close/>
                  <a:moveTo>
                    <a:pt x="353" y="1789"/>
                  </a:moveTo>
                  <a:lnTo>
                    <a:pt x="364" y="1779"/>
                  </a:lnTo>
                  <a:lnTo>
                    <a:pt x="349" y="1766"/>
                  </a:lnTo>
                  <a:lnTo>
                    <a:pt x="420" y="1703"/>
                  </a:lnTo>
                  <a:lnTo>
                    <a:pt x="401" y="1818"/>
                  </a:lnTo>
                  <a:lnTo>
                    <a:pt x="353" y="1789"/>
                  </a:lnTo>
                  <a:close/>
                  <a:moveTo>
                    <a:pt x="427" y="1697"/>
                  </a:moveTo>
                  <a:lnTo>
                    <a:pt x="480" y="1648"/>
                  </a:lnTo>
                  <a:lnTo>
                    <a:pt x="540" y="1726"/>
                  </a:lnTo>
                  <a:lnTo>
                    <a:pt x="600" y="1910"/>
                  </a:lnTo>
                  <a:lnTo>
                    <a:pt x="561" y="1913"/>
                  </a:lnTo>
                  <a:lnTo>
                    <a:pt x="404" y="1819"/>
                  </a:lnTo>
                  <a:lnTo>
                    <a:pt x="427" y="1697"/>
                  </a:lnTo>
                  <a:close/>
                  <a:moveTo>
                    <a:pt x="503" y="2053"/>
                  </a:moveTo>
                  <a:lnTo>
                    <a:pt x="491" y="2063"/>
                  </a:lnTo>
                  <a:lnTo>
                    <a:pt x="477" y="2049"/>
                  </a:lnTo>
                  <a:lnTo>
                    <a:pt x="469" y="2058"/>
                  </a:lnTo>
                  <a:lnTo>
                    <a:pt x="431" y="1978"/>
                  </a:lnTo>
                  <a:lnTo>
                    <a:pt x="503" y="2053"/>
                  </a:lnTo>
                  <a:close/>
                  <a:moveTo>
                    <a:pt x="494" y="2065"/>
                  </a:moveTo>
                  <a:lnTo>
                    <a:pt x="505" y="2055"/>
                  </a:lnTo>
                  <a:lnTo>
                    <a:pt x="572" y="2123"/>
                  </a:lnTo>
                  <a:lnTo>
                    <a:pt x="498" y="2088"/>
                  </a:lnTo>
                  <a:lnTo>
                    <a:pt x="507" y="2079"/>
                  </a:lnTo>
                  <a:lnTo>
                    <a:pt x="494" y="2065"/>
                  </a:lnTo>
                  <a:close/>
                  <a:moveTo>
                    <a:pt x="508" y="2051"/>
                  </a:moveTo>
                  <a:lnTo>
                    <a:pt x="600" y="1961"/>
                  </a:lnTo>
                  <a:lnTo>
                    <a:pt x="605" y="1971"/>
                  </a:lnTo>
                  <a:lnTo>
                    <a:pt x="623" y="1963"/>
                  </a:lnTo>
                  <a:lnTo>
                    <a:pt x="680" y="2058"/>
                  </a:lnTo>
                  <a:lnTo>
                    <a:pt x="676" y="2173"/>
                  </a:lnTo>
                  <a:lnTo>
                    <a:pt x="584" y="2129"/>
                  </a:lnTo>
                  <a:lnTo>
                    <a:pt x="508" y="2051"/>
                  </a:lnTo>
                  <a:close/>
                  <a:moveTo>
                    <a:pt x="676" y="2176"/>
                  </a:moveTo>
                  <a:lnTo>
                    <a:pt x="674" y="2199"/>
                  </a:lnTo>
                  <a:lnTo>
                    <a:pt x="662" y="2194"/>
                  </a:lnTo>
                  <a:lnTo>
                    <a:pt x="658" y="2205"/>
                  </a:lnTo>
                  <a:lnTo>
                    <a:pt x="591" y="2136"/>
                  </a:lnTo>
                  <a:lnTo>
                    <a:pt x="676" y="2176"/>
                  </a:lnTo>
                  <a:close/>
                  <a:moveTo>
                    <a:pt x="680" y="2201"/>
                  </a:moveTo>
                  <a:lnTo>
                    <a:pt x="680" y="2178"/>
                  </a:lnTo>
                  <a:lnTo>
                    <a:pt x="747" y="2210"/>
                  </a:lnTo>
                  <a:lnTo>
                    <a:pt x="704" y="2219"/>
                  </a:lnTo>
                  <a:lnTo>
                    <a:pt x="708" y="2212"/>
                  </a:lnTo>
                  <a:lnTo>
                    <a:pt x="680" y="2201"/>
                  </a:lnTo>
                  <a:close/>
                  <a:moveTo>
                    <a:pt x="680" y="2175"/>
                  </a:moveTo>
                  <a:lnTo>
                    <a:pt x="685" y="2065"/>
                  </a:lnTo>
                  <a:lnTo>
                    <a:pt x="768" y="2207"/>
                  </a:lnTo>
                  <a:lnTo>
                    <a:pt x="752" y="2208"/>
                  </a:lnTo>
                  <a:lnTo>
                    <a:pt x="680" y="2175"/>
                  </a:lnTo>
                  <a:close/>
                  <a:moveTo>
                    <a:pt x="766" y="2212"/>
                  </a:moveTo>
                  <a:lnTo>
                    <a:pt x="764" y="2214"/>
                  </a:lnTo>
                  <a:lnTo>
                    <a:pt x="761" y="2212"/>
                  </a:lnTo>
                  <a:lnTo>
                    <a:pt x="766" y="2212"/>
                  </a:lnTo>
                  <a:close/>
                  <a:moveTo>
                    <a:pt x="1012" y="2184"/>
                  </a:moveTo>
                  <a:lnTo>
                    <a:pt x="1065" y="2214"/>
                  </a:lnTo>
                  <a:lnTo>
                    <a:pt x="1107" y="2274"/>
                  </a:lnTo>
                  <a:lnTo>
                    <a:pt x="1095" y="2279"/>
                  </a:lnTo>
                  <a:lnTo>
                    <a:pt x="1096" y="2283"/>
                  </a:lnTo>
                  <a:lnTo>
                    <a:pt x="990" y="2263"/>
                  </a:lnTo>
                  <a:lnTo>
                    <a:pt x="989" y="2191"/>
                  </a:lnTo>
                  <a:lnTo>
                    <a:pt x="1012" y="2187"/>
                  </a:lnTo>
                  <a:lnTo>
                    <a:pt x="1012" y="2184"/>
                  </a:lnTo>
                  <a:close/>
                  <a:moveTo>
                    <a:pt x="1137" y="2274"/>
                  </a:moveTo>
                  <a:lnTo>
                    <a:pt x="1148" y="2261"/>
                  </a:lnTo>
                  <a:lnTo>
                    <a:pt x="1188" y="2284"/>
                  </a:lnTo>
                  <a:lnTo>
                    <a:pt x="1142" y="2286"/>
                  </a:lnTo>
                  <a:lnTo>
                    <a:pt x="1137" y="2274"/>
                  </a:lnTo>
                  <a:close/>
                  <a:moveTo>
                    <a:pt x="1151" y="2258"/>
                  </a:moveTo>
                  <a:lnTo>
                    <a:pt x="1280" y="2109"/>
                  </a:lnTo>
                  <a:lnTo>
                    <a:pt x="1312" y="2104"/>
                  </a:lnTo>
                  <a:lnTo>
                    <a:pt x="1319" y="2106"/>
                  </a:lnTo>
                  <a:lnTo>
                    <a:pt x="1319" y="2102"/>
                  </a:lnTo>
                  <a:lnTo>
                    <a:pt x="1381" y="2173"/>
                  </a:lnTo>
                  <a:lnTo>
                    <a:pt x="1331" y="2277"/>
                  </a:lnTo>
                  <a:lnTo>
                    <a:pt x="1195" y="2284"/>
                  </a:lnTo>
                  <a:lnTo>
                    <a:pt x="1151" y="2258"/>
                  </a:lnTo>
                  <a:close/>
                  <a:moveTo>
                    <a:pt x="1331" y="2281"/>
                  </a:moveTo>
                  <a:lnTo>
                    <a:pt x="1312" y="2321"/>
                  </a:lnTo>
                  <a:lnTo>
                    <a:pt x="1277" y="2325"/>
                  </a:lnTo>
                  <a:lnTo>
                    <a:pt x="1277" y="2330"/>
                  </a:lnTo>
                  <a:lnTo>
                    <a:pt x="1201" y="2288"/>
                  </a:lnTo>
                  <a:lnTo>
                    <a:pt x="1331" y="2281"/>
                  </a:lnTo>
                  <a:close/>
                  <a:moveTo>
                    <a:pt x="1328" y="2343"/>
                  </a:moveTo>
                  <a:lnTo>
                    <a:pt x="1326" y="2321"/>
                  </a:lnTo>
                  <a:lnTo>
                    <a:pt x="1317" y="2321"/>
                  </a:lnTo>
                  <a:lnTo>
                    <a:pt x="1337" y="2281"/>
                  </a:lnTo>
                  <a:lnTo>
                    <a:pt x="1451" y="2275"/>
                  </a:lnTo>
                  <a:lnTo>
                    <a:pt x="1457" y="2290"/>
                  </a:lnTo>
                  <a:lnTo>
                    <a:pt x="1423" y="2332"/>
                  </a:lnTo>
                  <a:lnTo>
                    <a:pt x="1328" y="2343"/>
                  </a:lnTo>
                  <a:close/>
                  <a:moveTo>
                    <a:pt x="1459" y="2293"/>
                  </a:moveTo>
                  <a:lnTo>
                    <a:pt x="1460" y="2298"/>
                  </a:lnTo>
                  <a:lnTo>
                    <a:pt x="1490" y="2288"/>
                  </a:lnTo>
                  <a:lnTo>
                    <a:pt x="1529" y="2320"/>
                  </a:lnTo>
                  <a:lnTo>
                    <a:pt x="1427" y="2330"/>
                  </a:lnTo>
                  <a:lnTo>
                    <a:pt x="1459" y="2293"/>
                  </a:lnTo>
                  <a:close/>
                  <a:moveTo>
                    <a:pt x="1492" y="2288"/>
                  </a:moveTo>
                  <a:lnTo>
                    <a:pt x="1499" y="2284"/>
                  </a:lnTo>
                  <a:lnTo>
                    <a:pt x="1494" y="2270"/>
                  </a:lnTo>
                  <a:lnTo>
                    <a:pt x="1619" y="2247"/>
                  </a:lnTo>
                  <a:lnTo>
                    <a:pt x="1669" y="2288"/>
                  </a:lnTo>
                  <a:lnTo>
                    <a:pt x="1655" y="2302"/>
                  </a:lnTo>
                  <a:lnTo>
                    <a:pt x="1658" y="2306"/>
                  </a:lnTo>
                  <a:lnTo>
                    <a:pt x="1533" y="2320"/>
                  </a:lnTo>
                  <a:lnTo>
                    <a:pt x="1492" y="2288"/>
                  </a:lnTo>
                  <a:close/>
                  <a:moveTo>
                    <a:pt x="1662" y="2309"/>
                  </a:moveTo>
                  <a:lnTo>
                    <a:pt x="1669" y="2316"/>
                  </a:lnTo>
                  <a:lnTo>
                    <a:pt x="1598" y="2371"/>
                  </a:lnTo>
                  <a:lnTo>
                    <a:pt x="1538" y="2323"/>
                  </a:lnTo>
                  <a:lnTo>
                    <a:pt x="1662" y="2309"/>
                  </a:lnTo>
                  <a:close/>
                  <a:moveTo>
                    <a:pt x="1706" y="2321"/>
                  </a:moveTo>
                  <a:lnTo>
                    <a:pt x="1723" y="2306"/>
                  </a:lnTo>
                  <a:lnTo>
                    <a:pt x="1715" y="2297"/>
                  </a:lnTo>
                  <a:lnTo>
                    <a:pt x="1759" y="2281"/>
                  </a:lnTo>
                  <a:lnTo>
                    <a:pt x="1711" y="2329"/>
                  </a:lnTo>
                  <a:lnTo>
                    <a:pt x="1706" y="2321"/>
                  </a:lnTo>
                  <a:close/>
                  <a:moveTo>
                    <a:pt x="1711" y="2293"/>
                  </a:moveTo>
                  <a:lnTo>
                    <a:pt x="1700" y="2281"/>
                  </a:lnTo>
                  <a:lnTo>
                    <a:pt x="1727" y="2226"/>
                  </a:lnTo>
                  <a:lnTo>
                    <a:pt x="1817" y="2208"/>
                  </a:lnTo>
                  <a:lnTo>
                    <a:pt x="1819" y="2219"/>
                  </a:lnTo>
                  <a:lnTo>
                    <a:pt x="1766" y="2274"/>
                  </a:lnTo>
                  <a:lnTo>
                    <a:pt x="1711" y="2293"/>
                  </a:lnTo>
                  <a:close/>
                  <a:moveTo>
                    <a:pt x="1821" y="2222"/>
                  </a:moveTo>
                  <a:lnTo>
                    <a:pt x="1821" y="2226"/>
                  </a:lnTo>
                  <a:lnTo>
                    <a:pt x="1847" y="2222"/>
                  </a:lnTo>
                  <a:lnTo>
                    <a:pt x="1858" y="2240"/>
                  </a:lnTo>
                  <a:lnTo>
                    <a:pt x="1775" y="2270"/>
                  </a:lnTo>
                  <a:lnTo>
                    <a:pt x="1821" y="2222"/>
                  </a:lnTo>
                  <a:close/>
                  <a:moveTo>
                    <a:pt x="1858" y="2194"/>
                  </a:moveTo>
                  <a:lnTo>
                    <a:pt x="1854" y="2178"/>
                  </a:lnTo>
                  <a:lnTo>
                    <a:pt x="1916" y="2076"/>
                  </a:lnTo>
                  <a:lnTo>
                    <a:pt x="1994" y="2143"/>
                  </a:lnTo>
                  <a:lnTo>
                    <a:pt x="1858" y="2194"/>
                  </a:lnTo>
                  <a:close/>
                  <a:moveTo>
                    <a:pt x="1914" y="2070"/>
                  </a:moveTo>
                  <a:lnTo>
                    <a:pt x="1851" y="2017"/>
                  </a:lnTo>
                  <a:lnTo>
                    <a:pt x="1856" y="2016"/>
                  </a:lnTo>
                  <a:lnTo>
                    <a:pt x="1849" y="1991"/>
                  </a:lnTo>
                  <a:lnTo>
                    <a:pt x="1972" y="1952"/>
                  </a:lnTo>
                  <a:lnTo>
                    <a:pt x="1976" y="1966"/>
                  </a:lnTo>
                  <a:lnTo>
                    <a:pt x="1914" y="2070"/>
                  </a:lnTo>
                  <a:close/>
                  <a:moveTo>
                    <a:pt x="2010" y="1936"/>
                  </a:moveTo>
                  <a:lnTo>
                    <a:pt x="2165" y="1844"/>
                  </a:lnTo>
                  <a:lnTo>
                    <a:pt x="2170" y="1846"/>
                  </a:lnTo>
                  <a:lnTo>
                    <a:pt x="2089" y="2042"/>
                  </a:lnTo>
                  <a:lnTo>
                    <a:pt x="2010" y="1961"/>
                  </a:lnTo>
                  <a:lnTo>
                    <a:pt x="2017" y="1959"/>
                  </a:lnTo>
                  <a:lnTo>
                    <a:pt x="2010" y="1936"/>
                  </a:lnTo>
                  <a:close/>
                  <a:moveTo>
                    <a:pt x="2250" y="1766"/>
                  </a:moveTo>
                  <a:lnTo>
                    <a:pt x="2251" y="1789"/>
                  </a:lnTo>
                  <a:lnTo>
                    <a:pt x="2207" y="1816"/>
                  </a:lnTo>
                  <a:lnTo>
                    <a:pt x="2209" y="1805"/>
                  </a:lnTo>
                  <a:lnTo>
                    <a:pt x="2206" y="1803"/>
                  </a:lnTo>
                  <a:lnTo>
                    <a:pt x="2248" y="1765"/>
                  </a:lnTo>
                  <a:lnTo>
                    <a:pt x="2250" y="1766"/>
                  </a:lnTo>
                  <a:close/>
                  <a:moveTo>
                    <a:pt x="2200" y="1802"/>
                  </a:moveTo>
                  <a:lnTo>
                    <a:pt x="2190" y="1800"/>
                  </a:lnTo>
                  <a:lnTo>
                    <a:pt x="2206" y="1733"/>
                  </a:lnTo>
                  <a:lnTo>
                    <a:pt x="2244" y="1761"/>
                  </a:lnTo>
                  <a:lnTo>
                    <a:pt x="2200" y="1802"/>
                  </a:lnTo>
                  <a:close/>
                  <a:moveTo>
                    <a:pt x="2202" y="1726"/>
                  </a:moveTo>
                  <a:lnTo>
                    <a:pt x="2117" y="1664"/>
                  </a:lnTo>
                  <a:lnTo>
                    <a:pt x="2112" y="1637"/>
                  </a:lnTo>
                  <a:lnTo>
                    <a:pt x="2248" y="1526"/>
                  </a:lnTo>
                  <a:lnTo>
                    <a:pt x="2202" y="1726"/>
                  </a:lnTo>
                  <a:close/>
                  <a:moveTo>
                    <a:pt x="2110" y="1634"/>
                  </a:moveTo>
                  <a:lnTo>
                    <a:pt x="2108" y="1625"/>
                  </a:lnTo>
                  <a:lnTo>
                    <a:pt x="2098" y="1628"/>
                  </a:lnTo>
                  <a:lnTo>
                    <a:pt x="2119" y="1489"/>
                  </a:lnTo>
                  <a:lnTo>
                    <a:pt x="2250" y="1399"/>
                  </a:lnTo>
                  <a:lnTo>
                    <a:pt x="2274" y="1413"/>
                  </a:lnTo>
                  <a:lnTo>
                    <a:pt x="2250" y="1521"/>
                  </a:lnTo>
                  <a:lnTo>
                    <a:pt x="2110" y="1634"/>
                  </a:lnTo>
                  <a:close/>
                  <a:moveTo>
                    <a:pt x="2278" y="1416"/>
                  </a:moveTo>
                  <a:lnTo>
                    <a:pt x="2315" y="1438"/>
                  </a:lnTo>
                  <a:lnTo>
                    <a:pt x="2312" y="1439"/>
                  </a:lnTo>
                  <a:lnTo>
                    <a:pt x="2322" y="1461"/>
                  </a:lnTo>
                  <a:lnTo>
                    <a:pt x="2255" y="1515"/>
                  </a:lnTo>
                  <a:lnTo>
                    <a:pt x="2278" y="1416"/>
                  </a:lnTo>
                  <a:close/>
                  <a:moveTo>
                    <a:pt x="2333" y="1429"/>
                  </a:moveTo>
                  <a:lnTo>
                    <a:pt x="2308" y="1397"/>
                  </a:lnTo>
                  <a:lnTo>
                    <a:pt x="2310" y="1397"/>
                  </a:lnTo>
                  <a:lnTo>
                    <a:pt x="2312" y="1347"/>
                  </a:lnTo>
                  <a:lnTo>
                    <a:pt x="2312" y="1347"/>
                  </a:lnTo>
                  <a:lnTo>
                    <a:pt x="2317" y="1342"/>
                  </a:lnTo>
                  <a:lnTo>
                    <a:pt x="2333" y="1429"/>
                  </a:lnTo>
                  <a:lnTo>
                    <a:pt x="2333" y="1429"/>
                  </a:lnTo>
                  <a:close/>
                  <a:moveTo>
                    <a:pt x="2472" y="1169"/>
                  </a:moveTo>
                  <a:lnTo>
                    <a:pt x="2474" y="1169"/>
                  </a:lnTo>
                  <a:lnTo>
                    <a:pt x="2474" y="1169"/>
                  </a:lnTo>
                  <a:lnTo>
                    <a:pt x="2472" y="1171"/>
                  </a:lnTo>
                  <a:lnTo>
                    <a:pt x="2472" y="1169"/>
                  </a:lnTo>
                  <a:close/>
                  <a:moveTo>
                    <a:pt x="2458" y="1155"/>
                  </a:moveTo>
                  <a:lnTo>
                    <a:pt x="2435" y="1096"/>
                  </a:lnTo>
                  <a:lnTo>
                    <a:pt x="2470" y="1133"/>
                  </a:lnTo>
                  <a:lnTo>
                    <a:pt x="2458" y="1155"/>
                  </a:lnTo>
                  <a:close/>
                  <a:moveTo>
                    <a:pt x="2462" y="1176"/>
                  </a:moveTo>
                  <a:lnTo>
                    <a:pt x="2453" y="1185"/>
                  </a:lnTo>
                  <a:lnTo>
                    <a:pt x="2290" y="1093"/>
                  </a:lnTo>
                  <a:lnTo>
                    <a:pt x="2283" y="1057"/>
                  </a:lnTo>
                  <a:lnTo>
                    <a:pt x="2280" y="1057"/>
                  </a:lnTo>
                  <a:lnTo>
                    <a:pt x="2280" y="1043"/>
                  </a:lnTo>
                  <a:lnTo>
                    <a:pt x="2304" y="951"/>
                  </a:lnTo>
                  <a:lnTo>
                    <a:pt x="2428" y="1088"/>
                  </a:lnTo>
                  <a:lnTo>
                    <a:pt x="2462" y="1176"/>
                  </a:lnTo>
                  <a:close/>
                  <a:moveTo>
                    <a:pt x="2306" y="946"/>
                  </a:moveTo>
                  <a:lnTo>
                    <a:pt x="2329" y="856"/>
                  </a:lnTo>
                  <a:lnTo>
                    <a:pt x="2338" y="856"/>
                  </a:lnTo>
                  <a:lnTo>
                    <a:pt x="2423" y="1075"/>
                  </a:lnTo>
                  <a:lnTo>
                    <a:pt x="2306" y="946"/>
                  </a:lnTo>
                  <a:close/>
                  <a:moveTo>
                    <a:pt x="2387" y="745"/>
                  </a:moveTo>
                  <a:lnTo>
                    <a:pt x="2329" y="697"/>
                  </a:lnTo>
                  <a:lnTo>
                    <a:pt x="2327" y="631"/>
                  </a:lnTo>
                  <a:lnTo>
                    <a:pt x="2391" y="741"/>
                  </a:lnTo>
                  <a:lnTo>
                    <a:pt x="2387" y="745"/>
                  </a:lnTo>
                  <a:close/>
                  <a:moveTo>
                    <a:pt x="2329" y="812"/>
                  </a:moveTo>
                  <a:lnTo>
                    <a:pt x="2317" y="810"/>
                  </a:lnTo>
                  <a:lnTo>
                    <a:pt x="2151" y="598"/>
                  </a:lnTo>
                  <a:lnTo>
                    <a:pt x="2138" y="564"/>
                  </a:lnTo>
                  <a:lnTo>
                    <a:pt x="2146" y="555"/>
                  </a:lnTo>
                  <a:lnTo>
                    <a:pt x="2326" y="699"/>
                  </a:lnTo>
                  <a:lnTo>
                    <a:pt x="2329" y="812"/>
                  </a:lnTo>
                  <a:close/>
                  <a:moveTo>
                    <a:pt x="2112" y="525"/>
                  </a:moveTo>
                  <a:lnTo>
                    <a:pt x="2112" y="524"/>
                  </a:lnTo>
                  <a:lnTo>
                    <a:pt x="2114" y="525"/>
                  </a:lnTo>
                  <a:lnTo>
                    <a:pt x="2112" y="525"/>
                  </a:lnTo>
                  <a:close/>
                  <a:moveTo>
                    <a:pt x="2075" y="506"/>
                  </a:moveTo>
                  <a:lnTo>
                    <a:pt x="1840" y="306"/>
                  </a:lnTo>
                  <a:lnTo>
                    <a:pt x="1840" y="303"/>
                  </a:lnTo>
                  <a:lnTo>
                    <a:pt x="1847" y="296"/>
                  </a:lnTo>
                  <a:lnTo>
                    <a:pt x="1944" y="306"/>
                  </a:lnTo>
                  <a:lnTo>
                    <a:pt x="2082" y="485"/>
                  </a:lnTo>
                  <a:lnTo>
                    <a:pt x="2085" y="506"/>
                  </a:lnTo>
                  <a:lnTo>
                    <a:pt x="2075" y="506"/>
                  </a:lnTo>
                  <a:close/>
                  <a:moveTo>
                    <a:pt x="1882" y="260"/>
                  </a:moveTo>
                  <a:lnTo>
                    <a:pt x="1847" y="290"/>
                  </a:lnTo>
                  <a:lnTo>
                    <a:pt x="1838" y="290"/>
                  </a:lnTo>
                  <a:lnTo>
                    <a:pt x="1838" y="267"/>
                  </a:lnTo>
                  <a:lnTo>
                    <a:pt x="1810" y="269"/>
                  </a:lnTo>
                  <a:lnTo>
                    <a:pt x="1785" y="218"/>
                  </a:lnTo>
                  <a:lnTo>
                    <a:pt x="1868" y="239"/>
                  </a:lnTo>
                  <a:lnTo>
                    <a:pt x="1868" y="241"/>
                  </a:lnTo>
                  <a:lnTo>
                    <a:pt x="1882" y="260"/>
                  </a:lnTo>
                  <a:close/>
                  <a:moveTo>
                    <a:pt x="1672" y="315"/>
                  </a:moveTo>
                  <a:lnTo>
                    <a:pt x="1584" y="331"/>
                  </a:lnTo>
                  <a:lnTo>
                    <a:pt x="1570" y="310"/>
                  </a:lnTo>
                  <a:lnTo>
                    <a:pt x="1557" y="319"/>
                  </a:lnTo>
                  <a:lnTo>
                    <a:pt x="1487" y="175"/>
                  </a:lnTo>
                  <a:lnTo>
                    <a:pt x="1503" y="161"/>
                  </a:lnTo>
                  <a:lnTo>
                    <a:pt x="1540" y="175"/>
                  </a:lnTo>
                  <a:lnTo>
                    <a:pt x="1672" y="315"/>
                  </a:lnTo>
                  <a:close/>
                  <a:moveTo>
                    <a:pt x="1490" y="156"/>
                  </a:moveTo>
                  <a:lnTo>
                    <a:pt x="1490" y="156"/>
                  </a:lnTo>
                  <a:lnTo>
                    <a:pt x="1494" y="158"/>
                  </a:lnTo>
                  <a:lnTo>
                    <a:pt x="1499" y="159"/>
                  </a:lnTo>
                  <a:lnTo>
                    <a:pt x="1485" y="172"/>
                  </a:lnTo>
                  <a:lnTo>
                    <a:pt x="1481" y="161"/>
                  </a:lnTo>
                  <a:lnTo>
                    <a:pt x="1489" y="156"/>
                  </a:lnTo>
                  <a:lnTo>
                    <a:pt x="1490" y="156"/>
                  </a:lnTo>
                  <a:close/>
                  <a:moveTo>
                    <a:pt x="1483" y="174"/>
                  </a:moveTo>
                  <a:lnTo>
                    <a:pt x="1356" y="285"/>
                  </a:lnTo>
                  <a:lnTo>
                    <a:pt x="1224" y="251"/>
                  </a:lnTo>
                  <a:lnTo>
                    <a:pt x="1222" y="243"/>
                  </a:lnTo>
                  <a:lnTo>
                    <a:pt x="1450" y="156"/>
                  </a:lnTo>
                  <a:lnTo>
                    <a:pt x="1466" y="174"/>
                  </a:lnTo>
                  <a:lnTo>
                    <a:pt x="1478" y="163"/>
                  </a:lnTo>
                  <a:lnTo>
                    <a:pt x="1483" y="174"/>
                  </a:lnTo>
                  <a:close/>
                  <a:moveTo>
                    <a:pt x="1448" y="154"/>
                  </a:moveTo>
                  <a:lnTo>
                    <a:pt x="1222" y="239"/>
                  </a:lnTo>
                  <a:lnTo>
                    <a:pt x="1218" y="223"/>
                  </a:lnTo>
                  <a:lnTo>
                    <a:pt x="1192" y="228"/>
                  </a:lnTo>
                  <a:lnTo>
                    <a:pt x="1142" y="161"/>
                  </a:lnTo>
                  <a:lnTo>
                    <a:pt x="1446" y="152"/>
                  </a:lnTo>
                  <a:lnTo>
                    <a:pt x="1448" y="154"/>
                  </a:lnTo>
                  <a:close/>
                  <a:moveTo>
                    <a:pt x="1187" y="230"/>
                  </a:moveTo>
                  <a:lnTo>
                    <a:pt x="1187" y="230"/>
                  </a:lnTo>
                  <a:lnTo>
                    <a:pt x="1125" y="175"/>
                  </a:lnTo>
                  <a:lnTo>
                    <a:pt x="1128" y="161"/>
                  </a:lnTo>
                  <a:lnTo>
                    <a:pt x="1137" y="161"/>
                  </a:lnTo>
                  <a:lnTo>
                    <a:pt x="1187" y="230"/>
                  </a:lnTo>
                  <a:close/>
                  <a:moveTo>
                    <a:pt x="1130" y="158"/>
                  </a:moveTo>
                  <a:lnTo>
                    <a:pt x="1132" y="152"/>
                  </a:lnTo>
                  <a:lnTo>
                    <a:pt x="1135" y="158"/>
                  </a:lnTo>
                  <a:lnTo>
                    <a:pt x="1130" y="158"/>
                  </a:lnTo>
                  <a:close/>
                  <a:moveTo>
                    <a:pt x="1123" y="113"/>
                  </a:moveTo>
                  <a:lnTo>
                    <a:pt x="1162" y="117"/>
                  </a:lnTo>
                  <a:lnTo>
                    <a:pt x="1128" y="142"/>
                  </a:lnTo>
                  <a:lnTo>
                    <a:pt x="1119" y="129"/>
                  </a:lnTo>
                  <a:lnTo>
                    <a:pt x="1125" y="129"/>
                  </a:lnTo>
                  <a:lnTo>
                    <a:pt x="1123" y="113"/>
                  </a:lnTo>
                  <a:close/>
                  <a:moveTo>
                    <a:pt x="1123" y="142"/>
                  </a:moveTo>
                  <a:lnTo>
                    <a:pt x="1089" y="131"/>
                  </a:lnTo>
                  <a:lnTo>
                    <a:pt x="1114" y="129"/>
                  </a:lnTo>
                  <a:lnTo>
                    <a:pt x="1123" y="142"/>
                  </a:lnTo>
                  <a:close/>
                  <a:moveTo>
                    <a:pt x="1082" y="131"/>
                  </a:moveTo>
                  <a:lnTo>
                    <a:pt x="1086" y="131"/>
                  </a:lnTo>
                  <a:lnTo>
                    <a:pt x="1081" y="149"/>
                  </a:lnTo>
                  <a:lnTo>
                    <a:pt x="1065" y="142"/>
                  </a:lnTo>
                  <a:lnTo>
                    <a:pt x="1082" y="128"/>
                  </a:lnTo>
                  <a:lnTo>
                    <a:pt x="1082" y="131"/>
                  </a:lnTo>
                  <a:close/>
                  <a:moveTo>
                    <a:pt x="1081" y="152"/>
                  </a:moveTo>
                  <a:lnTo>
                    <a:pt x="1077" y="165"/>
                  </a:lnTo>
                  <a:lnTo>
                    <a:pt x="1017" y="181"/>
                  </a:lnTo>
                  <a:lnTo>
                    <a:pt x="1061" y="145"/>
                  </a:lnTo>
                  <a:lnTo>
                    <a:pt x="1081" y="152"/>
                  </a:lnTo>
                  <a:close/>
                  <a:moveTo>
                    <a:pt x="1075" y="170"/>
                  </a:moveTo>
                  <a:lnTo>
                    <a:pt x="1073" y="177"/>
                  </a:lnTo>
                  <a:lnTo>
                    <a:pt x="1081" y="179"/>
                  </a:lnTo>
                  <a:lnTo>
                    <a:pt x="973" y="280"/>
                  </a:lnTo>
                  <a:lnTo>
                    <a:pt x="890" y="294"/>
                  </a:lnTo>
                  <a:lnTo>
                    <a:pt x="892" y="281"/>
                  </a:lnTo>
                  <a:lnTo>
                    <a:pt x="1010" y="186"/>
                  </a:lnTo>
                  <a:lnTo>
                    <a:pt x="1075" y="170"/>
                  </a:lnTo>
                  <a:close/>
                  <a:moveTo>
                    <a:pt x="888" y="280"/>
                  </a:moveTo>
                  <a:lnTo>
                    <a:pt x="851" y="274"/>
                  </a:lnTo>
                  <a:lnTo>
                    <a:pt x="851" y="280"/>
                  </a:lnTo>
                  <a:lnTo>
                    <a:pt x="803" y="239"/>
                  </a:lnTo>
                  <a:lnTo>
                    <a:pt x="1001" y="188"/>
                  </a:lnTo>
                  <a:lnTo>
                    <a:pt x="888" y="280"/>
                  </a:lnTo>
                  <a:close/>
                  <a:moveTo>
                    <a:pt x="849" y="283"/>
                  </a:moveTo>
                  <a:lnTo>
                    <a:pt x="847" y="304"/>
                  </a:lnTo>
                  <a:lnTo>
                    <a:pt x="782" y="329"/>
                  </a:lnTo>
                  <a:lnTo>
                    <a:pt x="713" y="283"/>
                  </a:lnTo>
                  <a:lnTo>
                    <a:pt x="717" y="281"/>
                  </a:lnTo>
                  <a:lnTo>
                    <a:pt x="711" y="262"/>
                  </a:lnTo>
                  <a:lnTo>
                    <a:pt x="800" y="239"/>
                  </a:lnTo>
                  <a:lnTo>
                    <a:pt x="849" y="283"/>
                  </a:lnTo>
                  <a:close/>
                  <a:moveTo>
                    <a:pt x="671" y="296"/>
                  </a:moveTo>
                  <a:lnTo>
                    <a:pt x="710" y="283"/>
                  </a:lnTo>
                  <a:lnTo>
                    <a:pt x="779" y="331"/>
                  </a:lnTo>
                  <a:lnTo>
                    <a:pt x="584" y="405"/>
                  </a:lnTo>
                  <a:lnTo>
                    <a:pt x="669" y="292"/>
                  </a:lnTo>
                  <a:lnTo>
                    <a:pt x="671" y="296"/>
                  </a:lnTo>
                  <a:close/>
                  <a:moveTo>
                    <a:pt x="575" y="407"/>
                  </a:moveTo>
                  <a:lnTo>
                    <a:pt x="572" y="409"/>
                  </a:lnTo>
                  <a:lnTo>
                    <a:pt x="572" y="400"/>
                  </a:lnTo>
                  <a:lnTo>
                    <a:pt x="570" y="400"/>
                  </a:lnTo>
                  <a:lnTo>
                    <a:pt x="662" y="296"/>
                  </a:lnTo>
                  <a:lnTo>
                    <a:pt x="575" y="407"/>
                  </a:lnTo>
                  <a:close/>
                  <a:moveTo>
                    <a:pt x="551" y="441"/>
                  </a:moveTo>
                  <a:lnTo>
                    <a:pt x="531" y="465"/>
                  </a:lnTo>
                  <a:lnTo>
                    <a:pt x="544" y="441"/>
                  </a:lnTo>
                  <a:lnTo>
                    <a:pt x="551" y="441"/>
                  </a:lnTo>
                  <a:close/>
                  <a:moveTo>
                    <a:pt x="556" y="441"/>
                  </a:moveTo>
                  <a:lnTo>
                    <a:pt x="568" y="442"/>
                  </a:lnTo>
                  <a:lnTo>
                    <a:pt x="607" y="485"/>
                  </a:lnTo>
                  <a:lnTo>
                    <a:pt x="507" y="524"/>
                  </a:lnTo>
                  <a:lnTo>
                    <a:pt x="524" y="483"/>
                  </a:lnTo>
                  <a:lnTo>
                    <a:pt x="556" y="441"/>
                  </a:lnTo>
                  <a:close/>
                  <a:moveTo>
                    <a:pt x="503" y="520"/>
                  </a:moveTo>
                  <a:lnTo>
                    <a:pt x="503" y="511"/>
                  </a:lnTo>
                  <a:lnTo>
                    <a:pt x="514" y="499"/>
                  </a:lnTo>
                  <a:lnTo>
                    <a:pt x="503" y="520"/>
                  </a:lnTo>
                  <a:close/>
                  <a:moveTo>
                    <a:pt x="485" y="561"/>
                  </a:moveTo>
                  <a:lnTo>
                    <a:pt x="429" y="688"/>
                  </a:lnTo>
                  <a:lnTo>
                    <a:pt x="420" y="688"/>
                  </a:lnTo>
                  <a:lnTo>
                    <a:pt x="473" y="562"/>
                  </a:lnTo>
                  <a:lnTo>
                    <a:pt x="485" y="561"/>
                  </a:lnTo>
                  <a:close/>
                  <a:moveTo>
                    <a:pt x="346" y="856"/>
                  </a:moveTo>
                  <a:lnTo>
                    <a:pt x="318" y="852"/>
                  </a:lnTo>
                  <a:lnTo>
                    <a:pt x="318" y="859"/>
                  </a:lnTo>
                  <a:lnTo>
                    <a:pt x="288" y="835"/>
                  </a:lnTo>
                  <a:lnTo>
                    <a:pt x="395" y="736"/>
                  </a:lnTo>
                  <a:lnTo>
                    <a:pt x="346" y="856"/>
                  </a:lnTo>
                  <a:close/>
                  <a:moveTo>
                    <a:pt x="316" y="863"/>
                  </a:moveTo>
                  <a:lnTo>
                    <a:pt x="309" y="900"/>
                  </a:lnTo>
                  <a:lnTo>
                    <a:pt x="316" y="900"/>
                  </a:lnTo>
                  <a:lnTo>
                    <a:pt x="259" y="964"/>
                  </a:lnTo>
                  <a:lnTo>
                    <a:pt x="226" y="916"/>
                  </a:lnTo>
                  <a:lnTo>
                    <a:pt x="240" y="907"/>
                  </a:lnTo>
                  <a:lnTo>
                    <a:pt x="229" y="888"/>
                  </a:lnTo>
                  <a:lnTo>
                    <a:pt x="286" y="836"/>
                  </a:lnTo>
                  <a:lnTo>
                    <a:pt x="316" y="863"/>
                  </a:lnTo>
                  <a:close/>
                  <a:moveTo>
                    <a:pt x="226" y="886"/>
                  </a:moveTo>
                  <a:lnTo>
                    <a:pt x="220" y="875"/>
                  </a:lnTo>
                  <a:lnTo>
                    <a:pt x="238" y="796"/>
                  </a:lnTo>
                  <a:lnTo>
                    <a:pt x="282" y="835"/>
                  </a:lnTo>
                  <a:lnTo>
                    <a:pt x="226" y="886"/>
                  </a:lnTo>
                  <a:close/>
                  <a:moveTo>
                    <a:pt x="208" y="928"/>
                  </a:moveTo>
                  <a:lnTo>
                    <a:pt x="222" y="918"/>
                  </a:lnTo>
                  <a:lnTo>
                    <a:pt x="256" y="967"/>
                  </a:lnTo>
                  <a:lnTo>
                    <a:pt x="173" y="1059"/>
                  </a:lnTo>
                  <a:lnTo>
                    <a:pt x="208" y="928"/>
                  </a:lnTo>
                  <a:close/>
                  <a:moveTo>
                    <a:pt x="259" y="971"/>
                  </a:moveTo>
                  <a:lnTo>
                    <a:pt x="309" y="1042"/>
                  </a:lnTo>
                  <a:lnTo>
                    <a:pt x="300" y="1093"/>
                  </a:lnTo>
                  <a:lnTo>
                    <a:pt x="178" y="1187"/>
                  </a:lnTo>
                  <a:lnTo>
                    <a:pt x="146" y="1162"/>
                  </a:lnTo>
                  <a:lnTo>
                    <a:pt x="171" y="1068"/>
                  </a:lnTo>
                  <a:lnTo>
                    <a:pt x="259" y="971"/>
                  </a:lnTo>
                  <a:close/>
                  <a:moveTo>
                    <a:pt x="150" y="1208"/>
                  </a:moveTo>
                  <a:lnTo>
                    <a:pt x="136" y="1206"/>
                  </a:lnTo>
                  <a:lnTo>
                    <a:pt x="146" y="1165"/>
                  </a:lnTo>
                  <a:lnTo>
                    <a:pt x="175" y="1188"/>
                  </a:lnTo>
                  <a:lnTo>
                    <a:pt x="150" y="1208"/>
                  </a:lnTo>
                  <a:close/>
                  <a:moveTo>
                    <a:pt x="143" y="1160"/>
                  </a:moveTo>
                  <a:lnTo>
                    <a:pt x="130" y="1149"/>
                  </a:lnTo>
                  <a:lnTo>
                    <a:pt x="134" y="1112"/>
                  </a:lnTo>
                  <a:lnTo>
                    <a:pt x="132" y="1112"/>
                  </a:lnTo>
                  <a:lnTo>
                    <a:pt x="166" y="1075"/>
                  </a:lnTo>
                  <a:lnTo>
                    <a:pt x="143" y="1160"/>
                  </a:lnTo>
                  <a:close/>
                  <a:moveTo>
                    <a:pt x="150" y="1211"/>
                  </a:moveTo>
                  <a:lnTo>
                    <a:pt x="178" y="1190"/>
                  </a:lnTo>
                  <a:lnTo>
                    <a:pt x="247" y="1245"/>
                  </a:lnTo>
                  <a:lnTo>
                    <a:pt x="247" y="1245"/>
                  </a:lnTo>
                  <a:lnTo>
                    <a:pt x="256" y="1294"/>
                  </a:lnTo>
                  <a:lnTo>
                    <a:pt x="263" y="1293"/>
                  </a:lnTo>
                  <a:lnTo>
                    <a:pt x="235" y="1369"/>
                  </a:lnTo>
                  <a:lnTo>
                    <a:pt x="146" y="1248"/>
                  </a:lnTo>
                  <a:lnTo>
                    <a:pt x="150" y="1211"/>
                  </a:lnTo>
                  <a:close/>
                  <a:moveTo>
                    <a:pt x="236" y="1377"/>
                  </a:moveTo>
                  <a:lnTo>
                    <a:pt x="268" y="1418"/>
                  </a:lnTo>
                  <a:lnTo>
                    <a:pt x="254" y="1423"/>
                  </a:lnTo>
                  <a:lnTo>
                    <a:pt x="265" y="1446"/>
                  </a:lnTo>
                  <a:lnTo>
                    <a:pt x="190" y="1508"/>
                  </a:lnTo>
                  <a:lnTo>
                    <a:pt x="236" y="1377"/>
                  </a:lnTo>
                  <a:close/>
                  <a:moveTo>
                    <a:pt x="266" y="1450"/>
                  </a:moveTo>
                  <a:lnTo>
                    <a:pt x="272" y="1461"/>
                  </a:lnTo>
                  <a:lnTo>
                    <a:pt x="282" y="1455"/>
                  </a:lnTo>
                  <a:lnTo>
                    <a:pt x="300" y="1575"/>
                  </a:lnTo>
                  <a:lnTo>
                    <a:pt x="201" y="1565"/>
                  </a:lnTo>
                  <a:lnTo>
                    <a:pt x="189" y="1538"/>
                  </a:lnTo>
                  <a:lnTo>
                    <a:pt x="178" y="1544"/>
                  </a:lnTo>
                  <a:lnTo>
                    <a:pt x="187" y="1515"/>
                  </a:lnTo>
                  <a:lnTo>
                    <a:pt x="266" y="1450"/>
                  </a:lnTo>
                  <a:close/>
                  <a:moveTo>
                    <a:pt x="171" y="1593"/>
                  </a:moveTo>
                  <a:lnTo>
                    <a:pt x="180" y="1588"/>
                  </a:lnTo>
                  <a:lnTo>
                    <a:pt x="219" y="1655"/>
                  </a:lnTo>
                  <a:lnTo>
                    <a:pt x="169" y="1600"/>
                  </a:lnTo>
                  <a:lnTo>
                    <a:pt x="169" y="1591"/>
                  </a:lnTo>
                  <a:lnTo>
                    <a:pt x="171" y="1593"/>
                  </a:lnTo>
                  <a:close/>
                  <a:moveTo>
                    <a:pt x="169" y="1605"/>
                  </a:moveTo>
                  <a:lnTo>
                    <a:pt x="228" y="1669"/>
                  </a:lnTo>
                  <a:lnTo>
                    <a:pt x="307" y="1802"/>
                  </a:lnTo>
                  <a:lnTo>
                    <a:pt x="242" y="1860"/>
                  </a:lnTo>
                  <a:lnTo>
                    <a:pt x="212" y="1846"/>
                  </a:lnTo>
                  <a:lnTo>
                    <a:pt x="166" y="1681"/>
                  </a:lnTo>
                  <a:lnTo>
                    <a:pt x="169" y="1605"/>
                  </a:lnTo>
                  <a:close/>
                  <a:moveTo>
                    <a:pt x="309" y="1805"/>
                  </a:moveTo>
                  <a:lnTo>
                    <a:pt x="369" y="1906"/>
                  </a:lnTo>
                  <a:lnTo>
                    <a:pt x="362" y="1913"/>
                  </a:lnTo>
                  <a:lnTo>
                    <a:pt x="245" y="1862"/>
                  </a:lnTo>
                  <a:lnTo>
                    <a:pt x="309" y="1805"/>
                  </a:lnTo>
                  <a:close/>
                  <a:moveTo>
                    <a:pt x="383" y="1892"/>
                  </a:moveTo>
                  <a:lnTo>
                    <a:pt x="372" y="1902"/>
                  </a:lnTo>
                  <a:lnTo>
                    <a:pt x="312" y="1802"/>
                  </a:lnTo>
                  <a:lnTo>
                    <a:pt x="319" y="1795"/>
                  </a:lnTo>
                  <a:lnTo>
                    <a:pt x="335" y="1809"/>
                  </a:lnTo>
                  <a:lnTo>
                    <a:pt x="342" y="1802"/>
                  </a:lnTo>
                  <a:lnTo>
                    <a:pt x="386" y="1895"/>
                  </a:lnTo>
                  <a:lnTo>
                    <a:pt x="386" y="1895"/>
                  </a:lnTo>
                  <a:lnTo>
                    <a:pt x="383" y="1892"/>
                  </a:lnTo>
                  <a:close/>
                  <a:moveTo>
                    <a:pt x="392" y="1895"/>
                  </a:moveTo>
                  <a:lnTo>
                    <a:pt x="404" y="1823"/>
                  </a:lnTo>
                  <a:lnTo>
                    <a:pt x="556" y="1913"/>
                  </a:lnTo>
                  <a:lnTo>
                    <a:pt x="415" y="1922"/>
                  </a:lnTo>
                  <a:lnTo>
                    <a:pt x="395" y="1902"/>
                  </a:lnTo>
                  <a:lnTo>
                    <a:pt x="392" y="1895"/>
                  </a:lnTo>
                  <a:close/>
                  <a:moveTo>
                    <a:pt x="399" y="1945"/>
                  </a:moveTo>
                  <a:lnTo>
                    <a:pt x="422" y="1968"/>
                  </a:lnTo>
                  <a:lnTo>
                    <a:pt x="466" y="2062"/>
                  </a:lnTo>
                  <a:lnTo>
                    <a:pt x="461" y="2065"/>
                  </a:lnTo>
                  <a:lnTo>
                    <a:pt x="397" y="2017"/>
                  </a:lnTo>
                  <a:lnTo>
                    <a:pt x="390" y="1956"/>
                  </a:lnTo>
                  <a:lnTo>
                    <a:pt x="399" y="1945"/>
                  </a:lnTo>
                  <a:close/>
                  <a:moveTo>
                    <a:pt x="459" y="2069"/>
                  </a:moveTo>
                  <a:lnTo>
                    <a:pt x="447" y="2081"/>
                  </a:lnTo>
                  <a:lnTo>
                    <a:pt x="461" y="2093"/>
                  </a:lnTo>
                  <a:lnTo>
                    <a:pt x="413" y="2143"/>
                  </a:lnTo>
                  <a:lnTo>
                    <a:pt x="399" y="2021"/>
                  </a:lnTo>
                  <a:lnTo>
                    <a:pt x="459" y="2069"/>
                  </a:lnTo>
                  <a:close/>
                  <a:moveTo>
                    <a:pt x="409" y="2146"/>
                  </a:moveTo>
                  <a:lnTo>
                    <a:pt x="404" y="2152"/>
                  </a:lnTo>
                  <a:lnTo>
                    <a:pt x="408" y="2139"/>
                  </a:lnTo>
                  <a:lnTo>
                    <a:pt x="409" y="2146"/>
                  </a:lnTo>
                  <a:close/>
                  <a:moveTo>
                    <a:pt x="401" y="2162"/>
                  </a:moveTo>
                  <a:lnTo>
                    <a:pt x="404" y="2166"/>
                  </a:lnTo>
                  <a:lnTo>
                    <a:pt x="401" y="2164"/>
                  </a:lnTo>
                  <a:lnTo>
                    <a:pt x="401" y="2162"/>
                  </a:lnTo>
                  <a:close/>
                  <a:moveTo>
                    <a:pt x="491" y="2095"/>
                  </a:moveTo>
                  <a:lnTo>
                    <a:pt x="496" y="2090"/>
                  </a:lnTo>
                  <a:lnTo>
                    <a:pt x="579" y="2131"/>
                  </a:lnTo>
                  <a:lnTo>
                    <a:pt x="657" y="2210"/>
                  </a:lnTo>
                  <a:lnTo>
                    <a:pt x="653" y="2219"/>
                  </a:lnTo>
                  <a:lnTo>
                    <a:pt x="565" y="2203"/>
                  </a:lnTo>
                  <a:lnTo>
                    <a:pt x="491" y="2095"/>
                  </a:lnTo>
                  <a:close/>
                  <a:moveTo>
                    <a:pt x="683" y="2334"/>
                  </a:moveTo>
                  <a:lnTo>
                    <a:pt x="699" y="2318"/>
                  </a:lnTo>
                  <a:lnTo>
                    <a:pt x="711" y="2364"/>
                  </a:lnTo>
                  <a:lnTo>
                    <a:pt x="687" y="2357"/>
                  </a:lnTo>
                  <a:lnTo>
                    <a:pt x="683" y="2334"/>
                  </a:lnTo>
                  <a:close/>
                  <a:moveTo>
                    <a:pt x="687" y="2256"/>
                  </a:moveTo>
                  <a:lnTo>
                    <a:pt x="690" y="2258"/>
                  </a:lnTo>
                  <a:lnTo>
                    <a:pt x="696" y="2242"/>
                  </a:lnTo>
                  <a:lnTo>
                    <a:pt x="738" y="2268"/>
                  </a:lnTo>
                  <a:lnTo>
                    <a:pt x="701" y="2309"/>
                  </a:lnTo>
                  <a:lnTo>
                    <a:pt x="687" y="2256"/>
                  </a:lnTo>
                  <a:close/>
                  <a:moveTo>
                    <a:pt x="697" y="2237"/>
                  </a:moveTo>
                  <a:lnTo>
                    <a:pt x="703" y="2224"/>
                  </a:lnTo>
                  <a:lnTo>
                    <a:pt x="754" y="2214"/>
                  </a:lnTo>
                  <a:lnTo>
                    <a:pt x="761" y="2217"/>
                  </a:lnTo>
                  <a:lnTo>
                    <a:pt x="754" y="2230"/>
                  </a:lnTo>
                  <a:lnTo>
                    <a:pt x="766" y="2238"/>
                  </a:lnTo>
                  <a:lnTo>
                    <a:pt x="741" y="2267"/>
                  </a:lnTo>
                  <a:lnTo>
                    <a:pt x="697" y="2237"/>
                  </a:lnTo>
                  <a:close/>
                  <a:moveTo>
                    <a:pt x="770" y="2240"/>
                  </a:moveTo>
                  <a:lnTo>
                    <a:pt x="787" y="2252"/>
                  </a:lnTo>
                  <a:lnTo>
                    <a:pt x="794" y="2242"/>
                  </a:lnTo>
                  <a:lnTo>
                    <a:pt x="907" y="2374"/>
                  </a:lnTo>
                  <a:lnTo>
                    <a:pt x="743" y="2268"/>
                  </a:lnTo>
                  <a:lnTo>
                    <a:pt x="770" y="2240"/>
                  </a:lnTo>
                  <a:close/>
                  <a:moveTo>
                    <a:pt x="1017" y="2413"/>
                  </a:moveTo>
                  <a:lnTo>
                    <a:pt x="1107" y="2309"/>
                  </a:lnTo>
                  <a:lnTo>
                    <a:pt x="1111" y="2316"/>
                  </a:lnTo>
                  <a:lnTo>
                    <a:pt x="1135" y="2306"/>
                  </a:lnTo>
                  <a:lnTo>
                    <a:pt x="1206" y="2373"/>
                  </a:lnTo>
                  <a:lnTo>
                    <a:pt x="1017" y="2428"/>
                  </a:lnTo>
                  <a:lnTo>
                    <a:pt x="1017" y="2413"/>
                  </a:lnTo>
                  <a:close/>
                  <a:moveTo>
                    <a:pt x="1139" y="2304"/>
                  </a:moveTo>
                  <a:lnTo>
                    <a:pt x="1148" y="2300"/>
                  </a:lnTo>
                  <a:lnTo>
                    <a:pt x="1144" y="2290"/>
                  </a:lnTo>
                  <a:lnTo>
                    <a:pt x="1194" y="2288"/>
                  </a:lnTo>
                  <a:lnTo>
                    <a:pt x="1277" y="2336"/>
                  </a:lnTo>
                  <a:lnTo>
                    <a:pt x="1278" y="2353"/>
                  </a:lnTo>
                  <a:lnTo>
                    <a:pt x="1209" y="2373"/>
                  </a:lnTo>
                  <a:lnTo>
                    <a:pt x="1139" y="2304"/>
                  </a:lnTo>
                  <a:close/>
                  <a:moveTo>
                    <a:pt x="1278" y="2357"/>
                  </a:moveTo>
                  <a:lnTo>
                    <a:pt x="1280" y="2373"/>
                  </a:lnTo>
                  <a:lnTo>
                    <a:pt x="1317" y="2371"/>
                  </a:lnTo>
                  <a:lnTo>
                    <a:pt x="1351" y="2420"/>
                  </a:lnTo>
                  <a:lnTo>
                    <a:pt x="1328" y="2450"/>
                  </a:lnTo>
                  <a:lnTo>
                    <a:pt x="1294" y="2454"/>
                  </a:lnTo>
                  <a:lnTo>
                    <a:pt x="1213" y="2374"/>
                  </a:lnTo>
                  <a:lnTo>
                    <a:pt x="1278" y="2357"/>
                  </a:lnTo>
                  <a:close/>
                  <a:moveTo>
                    <a:pt x="1333" y="2479"/>
                  </a:moveTo>
                  <a:lnTo>
                    <a:pt x="1395" y="2493"/>
                  </a:lnTo>
                  <a:lnTo>
                    <a:pt x="1395" y="2507"/>
                  </a:lnTo>
                  <a:lnTo>
                    <a:pt x="1315" y="2493"/>
                  </a:lnTo>
                  <a:lnTo>
                    <a:pt x="1335" y="2489"/>
                  </a:lnTo>
                  <a:lnTo>
                    <a:pt x="1333" y="2479"/>
                  </a:lnTo>
                  <a:close/>
                  <a:moveTo>
                    <a:pt x="1404" y="2489"/>
                  </a:moveTo>
                  <a:lnTo>
                    <a:pt x="1383" y="2459"/>
                  </a:lnTo>
                  <a:lnTo>
                    <a:pt x="1522" y="2431"/>
                  </a:lnTo>
                  <a:lnTo>
                    <a:pt x="1443" y="2493"/>
                  </a:lnTo>
                  <a:lnTo>
                    <a:pt x="1443" y="2491"/>
                  </a:lnTo>
                  <a:lnTo>
                    <a:pt x="1404" y="2489"/>
                  </a:lnTo>
                  <a:close/>
                  <a:moveTo>
                    <a:pt x="1381" y="2456"/>
                  </a:moveTo>
                  <a:lnTo>
                    <a:pt x="1356" y="2420"/>
                  </a:lnTo>
                  <a:lnTo>
                    <a:pt x="1423" y="2336"/>
                  </a:lnTo>
                  <a:lnTo>
                    <a:pt x="1533" y="2323"/>
                  </a:lnTo>
                  <a:lnTo>
                    <a:pt x="1596" y="2373"/>
                  </a:lnTo>
                  <a:lnTo>
                    <a:pt x="1529" y="2426"/>
                  </a:lnTo>
                  <a:lnTo>
                    <a:pt x="1381" y="2456"/>
                  </a:lnTo>
                  <a:close/>
                  <a:moveTo>
                    <a:pt x="1600" y="2374"/>
                  </a:moveTo>
                  <a:lnTo>
                    <a:pt x="1619" y="2390"/>
                  </a:lnTo>
                  <a:lnTo>
                    <a:pt x="1612" y="2394"/>
                  </a:lnTo>
                  <a:lnTo>
                    <a:pt x="1617" y="2408"/>
                  </a:lnTo>
                  <a:lnTo>
                    <a:pt x="1536" y="2424"/>
                  </a:lnTo>
                  <a:lnTo>
                    <a:pt x="1600" y="2374"/>
                  </a:lnTo>
                  <a:close/>
                  <a:moveTo>
                    <a:pt x="1656" y="2390"/>
                  </a:moveTo>
                  <a:lnTo>
                    <a:pt x="1711" y="2336"/>
                  </a:lnTo>
                  <a:lnTo>
                    <a:pt x="1750" y="2385"/>
                  </a:lnTo>
                  <a:lnTo>
                    <a:pt x="1660" y="2399"/>
                  </a:lnTo>
                  <a:lnTo>
                    <a:pt x="1656" y="2390"/>
                  </a:lnTo>
                  <a:close/>
                  <a:moveTo>
                    <a:pt x="1713" y="2332"/>
                  </a:moveTo>
                  <a:lnTo>
                    <a:pt x="1768" y="2277"/>
                  </a:lnTo>
                  <a:lnTo>
                    <a:pt x="1859" y="2244"/>
                  </a:lnTo>
                  <a:lnTo>
                    <a:pt x="1902" y="2320"/>
                  </a:lnTo>
                  <a:lnTo>
                    <a:pt x="1859" y="2367"/>
                  </a:lnTo>
                  <a:lnTo>
                    <a:pt x="1753" y="2383"/>
                  </a:lnTo>
                  <a:lnTo>
                    <a:pt x="1713" y="2332"/>
                  </a:lnTo>
                  <a:close/>
                  <a:moveTo>
                    <a:pt x="1863" y="2242"/>
                  </a:moveTo>
                  <a:lnTo>
                    <a:pt x="2013" y="2187"/>
                  </a:lnTo>
                  <a:lnTo>
                    <a:pt x="2017" y="2196"/>
                  </a:lnTo>
                  <a:lnTo>
                    <a:pt x="1905" y="2316"/>
                  </a:lnTo>
                  <a:lnTo>
                    <a:pt x="1863" y="2242"/>
                  </a:lnTo>
                  <a:close/>
                  <a:moveTo>
                    <a:pt x="2017" y="2157"/>
                  </a:moveTo>
                  <a:lnTo>
                    <a:pt x="2001" y="2145"/>
                  </a:lnTo>
                  <a:lnTo>
                    <a:pt x="2055" y="2125"/>
                  </a:lnTo>
                  <a:lnTo>
                    <a:pt x="2045" y="2150"/>
                  </a:lnTo>
                  <a:lnTo>
                    <a:pt x="2017" y="2157"/>
                  </a:lnTo>
                  <a:close/>
                  <a:moveTo>
                    <a:pt x="1997" y="2141"/>
                  </a:moveTo>
                  <a:lnTo>
                    <a:pt x="1918" y="2074"/>
                  </a:lnTo>
                  <a:lnTo>
                    <a:pt x="1979" y="1968"/>
                  </a:lnTo>
                  <a:lnTo>
                    <a:pt x="2006" y="1961"/>
                  </a:lnTo>
                  <a:lnTo>
                    <a:pt x="2087" y="2046"/>
                  </a:lnTo>
                  <a:lnTo>
                    <a:pt x="2057" y="2120"/>
                  </a:lnTo>
                  <a:lnTo>
                    <a:pt x="1997" y="2141"/>
                  </a:lnTo>
                  <a:close/>
                  <a:moveTo>
                    <a:pt x="2091" y="2049"/>
                  </a:moveTo>
                  <a:lnTo>
                    <a:pt x="2119" y="2079"/>
                  </a:lnTo>
                  <a:lnTo>
                    <a:pt x="2107" y="2097"/>
                  </a:lnTo>
                  <a:lnTo>
                    <a:pt x="2110" y="2100"/>
                  </a:lnTo>
                  <a:lnTo>
                    <a:pt x="2063" y="2118"/>
                  </a:lnTo>
                  <a:lnTo>
                    <a:pt x="2091" y="2049"/>
                  </a:lnTo>
                  <a:close/>
                  <a:moveTo>
                    <a:pt x="2133" y="2063"/>
                  </a:moveTo>
                  <a:lnTo>
                    <a:pt x="2123" y="2076"/>
                  </a:lnTo>
                  <a:lnTo>
                    <a:pt x="2093" y="2046"/>
                  </a:lnTo>
                  <a:lnTo>
                    <a:pt x="2176" y="1846"/>
                  </a:lnTo>
                  <a:lnTo>
                    <a:pt x="2200" y="1851"/>
                  </a:lnTo>
                  <a:lnTo>
                    <a:pt x="2200" y="1849"/>
                  </a:lnTo>
                  <a:lnTo>
                    <a:pt x="2225" y="1881"/>
                  </a:lnTo>
                  <a:lnTo>
                    <a:pt x="2144" y="2072"/>
                  </a:lnTo>
                  <a:lnTo>
                    <a:pt x="2133" y="2063"/>
                  </a:lnTo>
                  <a:close/>
                  <a:moveTo>
                    <a:pt x="2154" y="2081"/>
                  </a:moveTo>
                  <a:lnTo>
                    <a:pt x="2281" y="1984"/>
                  </a:lnTo>
                  <a:lnTo>
                    <a:pt x="2292" y="1994"/>
                  </a:lnTo>
                  <a:lnTo>
                    <a:pt x="2161" y="2086"/>
                  </a:lnTo>
                  <a:lnTo>
                    <a:pt x="2154" y="2081"/>
                  </a:lnTo>
                  <a:close/>
                  <a:moveTo>
                    <a:pt x="2319" y="1956"/>
                  </a:moveTo>
                  <a:lnTo>
                    <a:pt x="2319" y="1956"/>
                  </a:lnTo>
                  <a:lnTo>
                    <a:pt x="2319" y="1956"/>
                  </a:lnTo>
                  <a:lnTo>
                    <a:pt x="2319" y="1956"/>
                  </a:lnTo>
                  <a:close/>
                  <a:moveTo>
                    <a:pt x="2322" y="1959"/>
                  </a:moveTo>
                  <a:lnTo>
                    <a:pt x="2326" y="1950"/>
                  </a:lnTo>
                  <a:lnTo>
                    <a:pt x="2347" y="1933"/>
                  </a:lnTo>
                  <a:lnTo>
                    <a:pt x="2326" y="1963"/>
                  </a:lnTo>
                  <a:lnTo>
                    <a:pt x="2322" y="1959"/>
                  </a:lnTo>
                  <a:close/>
                  <a:moveTo>
                    <a:pt x="2320" y="1950"/>
                  </a:moveTo>
                  <a:lnTo>
                    <a:pt x="2317" y="1954"/>
                  </a:lnTo>
                  <a:lnTo>
                    <a:pt x="2313" y="1948"/>
                  </a:lnTo>
                  <a:lnTo>
                    <a:pt x="2299" y="1963"/>
                  </a:lnTo>
                  <a:lnTo>
                    <a:pt x="2230" y="1879"/>
                  </a:lnTo>
                  <a:lnTo>
                    <a:pt x="2266" y="1802"/>
                  </a:lnTo>
                  <a:lnTo>
                    <a:pt x="2287" y="1800"/>
                  </a:lnTo>
                  <a:lnTo>
                    <a:pt x="2345" y="1874"/>
                  </a:lnTo>
                  <a:lnTo>
                    <a:pt x="2320" y="1950"/>
                  </a:lnTo>
                  <a:close/>
                  <a:moveTo>
                    <a:pt x="2251" y="1759"/>
                  </a:moveTo>
                  <a:lnTo>
                    <a:pt x="2280" y="1733"/>
                  </a:lnTo>
                  <a:lnTo>
                    <a:pt x="2274" y="1759"/>
                  </a:lnTo>
                  <a:lnTo>
                    <a:pt x="2251" y="1759"/>
                  </a:lnTo>
                  <a:close/>
                  <a:moveTo>
                    <a:pt x="2246" y="1759"/>
                  </a:moveTo>
                  <a:lnTo>
                    <a:pt x="2206" y="1729"/>
                  </a:lnTo>
                  <a:lnTo>
                    <a:pt x="2255" y="1521"/>
                  </a:lnTo>
                  <a:lnTo>
                    <a:pt x="2324" y="1464"/>
                  </a:lnTo>
                  <a:lnTo>
                    <a:pt x="2329" y="1476"/>
                  </a:lnTo>
                  <a:lnTo>
                    <a:pt x="2331" y="1475"/>
                  </a:lnTo>
                  <a:lnTo>
                    <a:pt x="2281" y="1726"/>
                  </a:lnTo>
                  <a:lnTo>
                    <a:pt x="2246" y="1759"/>
                  </a:lnTo>
                  <a:close/>
                  <a:moveTo>
                    <a:pt x="2440" y="1568"/>
                  </a:moveTo>
                  <a:lnTo>
                    <a:pt x="2368" y="1475"/>
                  </a:lnTo>
                  <a:lnTo>
                    <a:pt x="2444" y="1537"/>
                  </a:lnTo>
                  <a:lnTo>
                    <a:pt x="2440" y="1568"/>
                  </a:lnTo>
                  <a:close/>
                  <a:moveTo>
                    <a:pt x="2444" y="1575"/>
                  </a:moveTo>
                  <a:lnTo>
                    <a:pt x="2444" y="1575"/>
                  </a:lnTo>
                  <a:lnTo>
                    <a:pt x="2444" y="1575"/>
                  </a:lnTo>
                  <a:lnTo>
                    <a:pt x="2444" y="1575"/>
                  </a:lnTo>
                  <a:lnTo>
                    <a:pt x="2444" y="1575"/>
                  </a:lnTo>
                  <a:close/>
                  <a:moveTo>
                    <a:pt x="2446" y="1567"/>
                  </a:moveTo>
                  <a:lnTo>
                    <a:pt x="2448" y="1540"/>
                  </a:lnTo>
                  <a:lnTo>
                    <a:pt x="2458" y="1549"/>
                  </a:lnTo>
                  <a:lnTo>
                    <a:pt x="2446" y="1567"/>
                  </a:lnTo>
                  <a:close/>
                  <a:moveTo>
                    <a:pt x="2460" y="1545"/>
                  </a:moveTo>
                  <a:lnTo>
                    <a:pt x="2449" y="1537"/>
                  </a:lnTo>
                  <a:lnTo>
                    <a:pt x="2470" y="1328"/>
                  </a:lnTo>
                  <a:lnTo>
                    <a:pt x="2472" y="1528"/>
                  </a:lnTo>
                  <a:lnTo>
                    <a:pt x="2460" y="1545"/>
                  </a:lnTo>
                  <a:close/>
                  <a:moveTo>
                    <a:pt x="2470" y="1286"/>
                  </a:moveTo>
                  <a:lnTo>
                    <a:pt x="2444" y="1533"/>
                  </a:lnTo>
                  <a:lnTo>
                    <a:pt x="2359" y="1464"/>
                  </a:lnTo>
                  <a:lnTo>
                    <a:pt x="2357" y="1462"/>
                  </a:lnTo>
                  <a:lnTo>
                    <a:pt x="2366" y="1459"/>
                  </a:lnTo>
                  <a:lnTo>
                    <a:pt x="2352" y="1429"/>
                  </a:lnTo>
                  <a:lnTo>
                    <a:pt x="2463" y="1217"/>
                  </a:lnTo>
                  <a:lnTo>
                    <a:pt x="2469" y="1222"/>
                  </a:lnTo>
                  <a:lnTo>
                    <a:pt x="2470" y="1286"/>
                  </a:lnTo>
                  <a:close/>
                  <a:moveTo>
                    <a:pt x="2478" y="1222"/>
                  </a:moveTo>
                  <a:lnTo>
                    <a:pt x="2474" y="1250"/>
                  </a:lnTo>
                  <a:lnTo>
                    <a:pt x="2474" y="1225"/>
                  </a:lnTo>
                  <a:lnTo>
                    <a:pt x="2478" y="1222"/>
                  </a:lnTo>
                  <a:close/>
                  <a:moveTo>
                    <a:pt x="2478" y="1174"/>
                  </a:moveTo>
                  <a:lnTo>
                    <a:pt x="2478" y="1171"/>
                  </a:lnTo>
                  <a:lnTo>
                    <a:pt x="2483" y="1174"/>
                  </a:lnTo>
                  <a:lnTo>
                    <a:pt x="2481" y="1178"/>
                  </a:lnTo>
                  <a:lnTo>
                    <a:pt x="2478" y="1174"/>
                  </a:lnTo>
                  <a:close/>
                  <a:moveTo>
                    <a:pt x="2472" y="1130"/>
                  </a:moveTo>
                  <a:lnTo>
                    <a:pt x="2430" y="1084"/>
                  </a:lnTo>
                  <a:lnTo>
                    <a:pt x="2343" y="858"/>
                  </a:lnTo>
                  <a:lnTo>
                    <a:pt x="2350" y="858"/>
                  </a:lnTo>
                  <a:lnTo>
                    <a:pt x="2352" y="847"/>
                  </a:lnTo>
                  <a:lnTo>
                    <a:pt x="2430" y="893"/>
                  </a:lnTo>
                  <a:lnTo>
                    <a:pt x="2478" y="1119"/>
                  </a:lnTo>
                  <a:lnTo>
                    <a:pt x="2472" y="1130"/>
                  </a:lnTo>
                  <a:close/>
                  <a:moveTo>
                    <a:pt x="2352" y="844"/>
                  </a:moveTo>
                  <a:lnTo>
                    <a:pt x="2356" y="821"/>
                  </a:lnTo>
                  <a:lnTo>
                    <a:pt x="2391" y="780"/>
                  </a:lnTo>
                  <a:lnTo>
                    <a:pt x="2402" y="792"/>
                  </a:lnTo>
                  <a:lnTo>
                    <a:pt x="2409" y="787"/>
                  </a:lnTo>
                  <a:lnTo>
                    <a:pt x="2430" y="890"/>
                  </a:lnTo>
                  <a:lnTo>
                    <a:pt x="2352" y="844"/>
                  </a:lnTo>
                  <a:close/>
                  <a:moveTo>
                    <a:pt x="2326" y="693"/>
                  </a:moveTo>
                  <a:lnTo>
                    <a:pt x="2147" y="552"/>
                  </a:lnTo>
                  <a:lnTo>
                    <a:pt x="2151" y="547"/>
                  </a:lnTo>
                  <a:lnTo>
                    <a:pt x="2304" y="601"/>
                  </a:lnTo>
                  <a:lnTo>
                    <a:pt x="2297" y="621"/>
                  </a:lnTo>
                  <a:lnTo>
                    <a:pt x="2322" y="630"/>
                  </a:lnTo>
                  <a:lnTo>
                    <a:pt x="2326" y="693"/>
                  </a:lnTo>
                  <a:close/>
                  <a:moveTo>
                    <a:pt x="2304" y="598"/>
                  </a:moveTo>
                  <a:lnTo>
                    <a:pt x="2154" y="545"/>
                  </a:lnTo>
                  <a:lnTo>
                    <a:pt x="2161" y="534"/>
                  </a:lnTo>
                  <a:lnTo>
                    <a:pt x="2144" y="520"/>
                  </a:lnTo>
                  <a:lnTo>
                    <a:pt x="2191" y="471"/>
                  </a:lnTo>
                  <a:lnTo>
                    <a:pt x="2301" y="585"/>
                  </a:lnTo>
                  <a:lnTo>
                    <a:pt x="2306" y="594"/>
                  </a:lnTo>
                  <a:lnTo>
                    <a:pt x="2304" y="598"/>
                  </a:lnTo>
                  <a:close/>
                  <a:moveTo>
                    <a:pt x="2197" y="460"/>
                  </a:moveTo>
                  <a:lnTo>
                    <a:pt x="2193" y="465"/>
                  </a:lnTo>
                  <a:lnTo>
                    <a:pt x="2107" y="373"/>
                  </a:lnTo>
                  <a:lnTo>
                    <a:pt x="2191" y="425"/>
                  </a:lnTo>
                  <a:lnTo>
                    <a:pt x="2177" y="437"/>
                  </a:lnTo>
                  <a:lnTo>
                    <a:pt x="2197" y="460"/>
                  </a:lnTo>
                  <a:close/>
                  <a:moveTo>
                    <a:pt x="2190" y="467"/>
                  </a:moveTo>
                  <a:lnTo>
                    <a:pt x="2140" y="517"/>
                  </a:lnTo>
                  <a:lnTo>
                    <a:pt x="2128" y="506"/>
                  </a:lnTo>
                  <a:lnTo>
                    <a:pt x="2115" y="522"/>
                  </a:lnTo>
                  <a:lnTo>
                    <a:pt x="2112" y="517"/>
                  </a:lnTo>
                  <a:lnTo>
                    <a:pt x="2112" y="504"/>
                  </a:lnTo>
                  <a:lnTo>
                    <a:pt x="2103" y="506"/>
                  </a:lnTo>
                  <a:lnTo>
                    <a:pt x="2085" y="481"/>
                  </a:lnTo>
                  <a:lnTo>
                    <a:pt x="2057" y="343"/>
                  </a:lnTo>
                  <a:lnTo>
                    <a:pt x="2093" y="364"/>
                  </a:lnTo>
                  <a:lnTo>
                    <a:pt x="2190" y="467"/>
                  </a:lnTo>
                  <a:close/>
                  <a:moveTo>
                    <a:pt x="2055" y="338"/>
                  </a:moveTo>
                  <a:lnTo>
                    <a:pt x="2055" y="336"/>
                  </a:lnTo>
                  <a:lnTo>
                    <a:pt x="2063" y="333"/>
                  </a:lnTo>
                  <a:lnTo>
                    <a:pt x="2082" y="354"/>
                  </a:lnTo>
                  <a:lnTo>
                    <a:pt x="2055" y="338"/>
                  </a:lnTo>
                  <a:close/>
                  <a:moveTo>
                    <a:pt x="2025" y="320"/>
                  </a:moveTo>
                  <a:lnTo>
                    <a:pt x="2017" y="313"/>
                  </a:lnTo>
                  <a:lnTo>
                    <a:pt x="2022" y="315"/>
                  </a:lnTo>
                  <a:lnTo>
                    <a:pt x="2025" y="320"/>
                  </a:lnTo>
                  <a:close/>
                  <a:moveTo>
                    <a:pt x="2031" y="327"/>
                  </a:moveTo>
                  <a:lnTo>
                    <a:pt x="2043" y="345"/>
                  </a:lnTo>
                  <a:lnTo>
                    <a:pt x="2050" y="340"/>
                  </a:lnTo>
                  <a:lnTo>
                    <a:pt x="2052" y="340"/>
                  </a:lnTo>
                  <a:lnTo>
                    <a:pt x="2080" y="474"/>
                  </a:lnTo>
                  <a:lnTo>
                    <a:pt x="1949" y="306"/>
                  </a:lnTo>
                  <a:lnTo>
                    <a:pt x="2006" y="313"/>
                  </a:lnTo>
                  <a:lnTo>
                    <a:pt x="2031" y="327"/>
                  </a:lnTo>
                  <a:close/>
                  <a:moveTo>
                    <a:pt x="1946" y="303"/>
                  </a:moveTo>
                  <a:lnTo>
                    <a:pt x="1918" y="264"/>
                  </a:lnTo>
                  <a:lnTo>
                    <a:pt x="1921" y="260"/>
                  </a:lnTo>
                  <a:lnTo>
                    <a:pt x="1997" y="308"/>
                  </a:lnTo>
                  <a:lnTo>
                    <a:pt x="1946" y="303"/>
                  </a:lnTo>
                  <a:close/>
                  <a:moveTo>
                    <a:pt x="1872" y="237"/>
                  </a:moveTo>
                  <a:lnTo>
                    <a:pt x="1783" y="214"/>
                  </a:lnTo>
                  <a:lnTo>
                    <a:pt x="1748" y="142"/>
                  </a:lnTo>
                  <a:lnTo>
                    <a:pt x="1752" y="142"/>
                  </a:lnTo>
                  <a:lnTo>
                    <a:pt x="1879" y="232"/>
                  </a:lnTo>
                  <a:lnTo>
                    <a:pt x="1872" y="237"/>
                  </a:lnTo>
                  <a:close/>
                  <a:moveTo>
                    <a:pt x="1722" y="151"/>
                  </a:moveTo>
                  <a:lnTo>
                    <a:pt x="1745" y="144"/>
                  </a:lnTo>
                  <a:lnTo>
                    <a:pt x="1778" y="212"/>
                  </a:lnTo>
                  <a:lnTo>
                    <a:pt x="1536" y="151"/>
                  </a:lnTo>
                  <a:lnTo>
                    <a:pt x="1538" y="142"/>
                  </a:lnTo>
                  <a:lnTo>
                    <a:pt x="1715" y="128"/>
                  </a:lnTo>
                  <a:lnTo>
                    <a:pt x="1722" y="151"/>
                  </a:lnTo>
                  <a:close/>
                  <a:moveTo>
                    <a:pt x="1533" y="170"/>
                  </a:moveTo>
                  <a:lnTo>
                    <a:pt x="1529" y="168"/>
                  </a:lnTo>
                  <a:lnTo>
                    <a:pt x="1531" y="166"/>
                  </a:lnTo>
                  <a:lnTo>
                    <a:pt x="1533" y="170"/>
                  </a:lnTo>
                  <a:close/>
                  <a:moveTo>
                    <a:pt x="1444" y="149"/>
                  </a:moveTo>
                  <a:lnTo>
                    <a:pt x="1139" y="158"/>
                  </a:lnTo>
                  <a:lnTo>
                    <a:pt x="1132" y="149"/>
                  </a:lnTo>
                  <a:lnTo>
                    <a:pt x="1134" y="144"/>
                  </a:lnTo>
                  <a:lnTo>
                    <a:pt x="1132" y="144"/>
                  </a:lnTo>
                  <a:lnTo>
                    <a:pt x="1167" y="117"/>
                  </a:lnTo>
                  <a:lnTo>
                    <a:pt x="1441" y="145"/>
                  </a:lnTo>
                  <a:lnTo>
                    <a:pt x="1444" y="149"/>
                  </a:lnTo>
                  <a:close/>
                  <a:moveTo>
                    <a:pt x="1167" y="113"/>
                  </a:moveTo>
                  <a:lnTo>
                    <a:pt x="1123" y="110"/>
                  </a:lnTo>
                  <a:lnTo>
                    <a:pt x="1123" y="106"/>
                  </a:lnTo>
                  <a:lnTo>
                    <a:pt x="1217" y="80"/>
                  </a:lnTo>
                  <a:lnTo>
                    <a:pt x="1167" y="113"/>
                  </a:lnTo>
                  <a:close/>
                  <a:moveTo>
                    <a:pt x="1081" y="124"/>
                  </a:moveTo>
                  <a:lnTo>
                    <a:pt x="1061" y="140"/>
                  </a:lnTo>
                  <a:lnTo>
                    <a:pt x="1031" y="128"/>
                  </a:lnTo>
                  <a:lnTo>
                    <a:pt x="1081" y="117"/>
                  </a:lnTo>
                  <a:lnTo>
                    <a:pt x="1081" y="124"/>
                  </a:lnTo>
                  <a:close/>
                  <a:moveTo>
                    <a:pt x="1058" y="144"/>
                  </a:moveTo>
                  <a:lnTo>
                    <a:pt x="1008" y="182"/>
                  </a:lnTo>
                  <a:lnTo>
                    <a:pt x="800" y="235"/>
                  </a:lnTo>
                  <a:lnTo>
                    <a:pt x="770" y="209"/>
                  </a:lnTo>
                  <a:lnTo>
                    <a:pt x="810" y="179"/>
                  </a:lnTo>
                  <a:lnTo>
                    <a:pt x="1024" y="129"/>
                  </a:lnTo>
                  <a:lnTo>
                    <a:pt x="1058" y="144"/>
                  </a:lnTo>
                  <a:close/>
                  <a:moveTo>
                    <a:pt x="768" y="205"/>
                  </a:moveTo>
                  <a:lnTo>
                    <a:pt x="771" y="189"/>
                  </a:lnTo>
                  <a:lnTo>
                    <a:pt x="802" y="182"/>
                  </a:lnTo>
                  <a:lnTo>
                    <a:pt x="768" y="205"/>
                  </a:lnTo>
                  <a:close/>
                  <a:moveTo>
                    <a:pt x="756" y="214"/>
                  </a:moveTo>
                  <a:lnTo>
                    <a:pt x="706" y="250"/>
                  </a:lnTo>
                  <a:lnTo>
                    <a:pt x="706" y="246"/>
                  </a:lnTo>
                  <a:lnTo>
                    <a:pt x="736" y="211"/>
                  </a:lnTo>
                  <a:lnTo>
                    <a:pt x="756" y="214"/>
                  </a:lnTo>
                  <a:close/>
                  <a:moveTo>
                    <a:pt x="667" y="283"/>
                  </a:moveTo>
                  <a:lnTo>
                    <a:pt x="565" y="400"/>
                  </a:lnTo>
                  <a:lnTo>
                    <a:pt x="531" y="396"/>
                  </a:lnTo>
                  <a:lnTo>
                    <a:pt x="530" y="410"/>
                  </a:lnTo>
                  <a:lnTo>
                    <a:pt x="468" y="389"/>
                  </a:lnTo>
                  <a:lnTo>
                    <a:pt x="666" y="280"/>
                  </a:lnTo>
                  <a:lnTo>
                    <a:pt x="667" y="283"/>
                  </a:lnTo>
                  <a:close/>
                  <a:moveTo>
                    <a:pt x="538" y="441"/>
                  </a:moveTo>
                  <a:lnTo>
                    <a:pt x="521" y="481"/>
                  </a:lnTo>
                  <a:lnTo>
                    <a:pt x="498" y="509"/>
                  </a:lnTo>
                  <a:lnTo>
                    <a:pt x="462" y="513"/>
                  </a:lnTo>
                  <a:lnTo>
                    <a:pt x="447" y="497"/>
                  </a:lnTo>
                  <a:lnTo>
                    <a:pt x="528" y="439"/>
                  </a:lnTo>
                  <a:lnTo>
                    <a:pt x="528" y="439"/>
                  </a:lnTo>
                  <a:lnTo>
                    <a:pt x="538" y="441"/>
                  </a:lnTo>
                  <a:close/>
                  <a:moveTo>
                    <a:pt x="461" y="562"/>
                  </a:moveTo>
                  <a:lnTo>
                    <a:pt x="468" y="562"/>
                  </a:lnTo>
                  <a:lnTo>
                    <a:pt x="415" y="690"/>
                  </a:lnTo>
                  <a:lnTo>
                    <a:pt x="399" y="692"/>
                  </a:lnTo>
                  <a:lnTo>
                    <a:pt x="399" y="693"/>
                  </a:lnTo>
                  <a:lnTo>
                    <a:pt x="337" y="654"/>
                  </a:lnTo>
                  <a:lnTo>
                    <a:pt x="459" y="557"/>
                  </a:lnTo>
                  <a:lnTo>
                    <a:pt x="461" y="562"/>
                  </a:lnTo>
                  <a:close/>
                  <a:moveTo>
                    <a:pt x="399" y="697"/>
                  </a:moveTo>
                  <a:lnTo>
                    <a:pt x="402" y="720"/>
                  </a:lnTo>
                  <a:lnTo>
                    <a:pt x="399" y="729"/>
                  </a:lnTo>
                  <a:lnTo>
                    <a:pt x="286" y="831"/>
                  </a:lnTo>
                  <a:lnTo>
                    <a:pt x="240" y="792"/>
                  </a:lnTo>
                  <a:lnTo>
                    <a:pt x="258" y="718"/>
                  </a:lnTo>
                  <a:lnTo>
                    <a:pt x="334" y="656"/>
                  </a:lnTo>
                  <a:lnTo>
                    <a:pt x="399" y="697"/>
                  </a:lnTo>
                  <a:close/>
                  <a:moveTo>
                    <a:pt x="252" y="716"/>
                  </a:moveTo>
                  <a:lnTo>
                    <a:pt x="219" y="743"/>
                  </a:lnTo>
                  <a:lnTo>
                    <a:pt x="215" y="741"/>
                  </a:lnTo>
                  <a:lnTo>
                    <a:pt x="270" y="640"/>
                  </a:lnTo>
                  <a:lnTo>
                    <a:pt x="252" y="716"/>
                  </a:lnTo>
                  <a:close/>
                  <a:moveTo>
                    <a:pt x="250" y="723"/>
                  </a:moveTo>
                  <a:lnTo>
                    <a:pt x="236" y="789"/>
                  </a:lnTo>
                  <a:lnTo>
                    <a:pt x="220" y="775"/>
                  </a:lnTo>
                  <a:lnTo>
                    <a:pt x="231" y="748"/>
                  </a:lnTo>
                  <a:lnTo>
                    <a:pt x="224" y="745"/>
                  </a:lnTo>
                  <a:lnTo>
                    <a:pt x="250" y="723"/>
                  </a:lnTo>
                  <a:close/>
                  <a:moveTo>
                    <a:pt x="213" y="791"/>
                  </a:moveTo>
                  <a:lnTo>
                    <a:pt x="219" y="778"/>
                  </a:lnTo>
                  <a:lnTo>
                    <a:pt x="235" y="792"/>
                  </a:lnTo>
                  <a:lnTo>
                    <a:pt x="215" y="875"/>
                  </a:lnTo>
                  <a:lnTo>
                    <a:pt x="183" y="895"/>
                  </a:lnTo>
                  <a:lnTo>
                    <a:pt x="190" y="907"/>
                  </a:lnTo>
                  <a:lnTo>
                    <a:pt x="164" y="916"/>
                  </a:lnTo>
                  <a:lnTo>
                    <a:pt x="198" y="783"/>
                  </a:lnTo>
                  <a:lnTo>
                    <a:pt x="213" y="791"/>
                  </a:lnTo>
                  <a:close/>
                  <a:moveTo>
                    <a:pt x="116" y="1158"/>
                  </a:moveTo>
                  <a:lnTo>
                    <a:pt x="123" y="1204"/>
                  </a:lnTo>
                  <a:lnTo>
                    <a:pt x="122" y="1204"/>
                  </a:lnTo>
                  <a:lnTo>
                    <a:pt x="115" y="1158"/>
                  </a:lnTo>
                  <a:lnTo>
                    <a:pt x="116" y="1158"/>
                  </a:lnTo>
                  <a:close/>
                  <a:moveTo>
                    <a:pt x="143" y="1248"/>
                  </a:moveTo>
                  <a:lnTo>
                    <a:pt x="233" y="1372"/>
                  </a:lnTo>
                  <a:lnTo>
                    <a:pt x="182" y="1515"/>
                  </a:lnTo>
                  <a:lnTo>
                    <a:pt x="166" y="1529"/>
                  </a:lnTo>
                  <a:lnTo>
                    <a:pt x="130" y="1277"/>
                  </a:lnTo>
                  <a:lnTo>
                    <a:pt x="130" y="1247"/>
                  </a:lnTo>
                  <a:lnTo>
                    <a:pt x="143" y="1248"/>
                  </a:lnTo>
                  <a:close/>
                  <a:moveTo>
                    <a:pt x="129" y="1545"/>
                  </a:moveTo>
                  <a:lnTo>
                    <a:pt x="125" y="1544"/>
                  </a:lnTo>
                  <a:lnTo>
                    <a:pt x="109" y="1505"/>
                  </a:lnTo>
                  <a:lnTo>
                    <a:pt x="127" y="1522"/>
                  </a:lnTo>
                  <a:lnTo>
                    <a:pt x="129" y="1545"/>
                  </a:lnTo>
                  <a:close/>
                  <a:moveTo>
                    <a:pt x="141" y="1554"/>
                  </a:moveTo>
                  <a:lnTo>
                    <a:pt x="150" y="1547"/>
                  </a:lnTo>
                  <a:lnTo>
                    <a:pt x="157" y="1552"/>
                  </a:lnTo>
                  <a:lnTo>
                    <a:pt x="152" y="1556"/>
                  </a:lnTo>
                  <a:lnTo>
                    <a:pt x="164" y="1581"/>
                  </a:lnTo>
                  <a:lnTo>
                    <a:pt x="164" y="1595"/>
                  </a:lnTo>
                  <a:lnTo>
                    <a:pt x="141" y="1570"/>
                  </a:lnTo>
                  <a:lnTo>
                    <a:pt x="150" y="1560"/>
                  </a:lnTo>
                  <a:lnTo>
                    <a:pt x="141" y="1554"/>
                  </a:lnTo>
                  <a:close/>
                  <a:moveTo>
                    <a:pt x="139" y="1574"/>
                  </a:moveTo>
                  <a:lnTo>
                    <a:pt x="164" y="1600"/>
                  </a:lnTo>
                  <a:lnTo>
                    <a:pt x="162" y="1666"/>
                  </a:lnTo>
                  <a:lnTo>
                    <a:pt x="137" y="1577"/>
                  </a:lnTo>
                  <a:lnTo>
                    <a:pt x="139" y="1574"/>
                  </a:lnTo>
                  <a:close/>
                  <a:moveTo>
                    <a:pt x="208" y="1849"/>
                  </a:moveTo>
                  <a:lnTo>
                    <a:pt x="210" y="1860"/>
                  </a:lnTo>
                  <a:lnTo>
                    <a:pt x="208" y="1864"/>
                  </a:lnTo>
                  <a:lnTo>
                    <a:pt x="194" y="1842"/>
                  </a:lnTo>
                  <a:lnTo>
                    <a:pt x="208" y="1849"/>
                  </a:lnTo>
                  <a:close/>
                  <a:moveTo>
                    <a:pt x="213" y="1851"/>
                  </a:moveTo>
                  <a:lnTo>
                    <a:pt x="217" y="1853"/>
                  </a:lnTo>
                  <a:lnTo>
                    <a:pt x="213" y="1857"/>
                  </a:lnTo>
                  <a:lnTo>
                    <a:pt x="213" y="1851"/>
                  </a:lnTo>
                  <a:close/>
                  <a:moveTo>
                    <a:pt x="222" y="1855"/>
                  </a:moveTo>
                  <a:lnTo>
                    <a:pt x="238" y="1864"/>
                  </a:lnTo>
                  <a:lnTo>
                    <a:pt x="235" y="1867"/>
                  </a:lnTo>
                  <a:lnTo>
                    <a:pt x="222" y="1855"/>
                  </a:lnTo>
                  <a:close/>
                  <a:moveTo>
                    <a:pt x="236" y="1869"/>
                  </a:moveTo>
                  <a:lnTo>
                    <a:pt x="242" y="1864"/>
                  </a:lnTo>
                  <a:lnTo>
                    <a:pt x="358" y="1917"/>
                  </a:lnTo>
                  <a:lnTo>
                    <a:pt x="349" y="1927"/>
                  </a:lnTo>
                  <a:lnTo>
                    <a:pt x="385" y="1961"/>
                  </a:lnTo>
                  <a:lnTo>
                    <a:pt x="385" y="1959"/>
                  </a:lnTo>
                  <a:lnTo>
                    <a:pt x="392" y="2012"/>
                  </a:lnTo>
                  <a:lnTo>
                    <a:pt x="236" y="1894"/>
                  </a:lnTo>
                  <a:lnTo>
                    <a:pt x="249" y="1879"/>
                  </a:lnTo>
                  <a:lnTo>
                    <a:pt x="236" y="1869"/>
                  </a:lnTo>
                  <a:close/>
                  <a:moveTo>
                    <a:pt x="235" y="1895"/>
                  </a:moveTo>
                  <a:lnTo>
                    <a:pt x="392" y="2017"/>
                  </a:lnTo>
                  <a:lnTo>
                    <a:pt x="408" y="2139"/>
                  </a:lnTo>
                  <a:lnTo>
                    <a:pt x="385" y="2132"/>
                  </a:lnTo>
                  <a:lnTo>
                    <a:pt x="316" y="2039"/>
                  </a:lnTo>
                  <a:lnTo>
                    <a:pt x="233" y="1899"/>
                  </a:lnTo>
                  <a:lnTo>
                    <a:pt x="235" y="1895"/>
                  </a:lnTo>
                  <a:close/>
                  <a:moveTo>
                    <a:pt x="399" y="2169"/>
                  </a:moveTo>
                  <a:lnTo>
                    <a:pt x="399" y="2168"/>
                  </a:lnTo>
                  <a:lnTo>
                    <a:pt x="402" y="2169"/>
                  </a:lnTo>
                  <a:lnTo>
                    <a:pt x="401" y="2169"/>
                  </a:lnTo>
                  <a:lnTo>
                    <a:pt x="399" y="2169"/>
                  </a:lnTo>
                  <a:close/>
                  <a:moveTo>
                    <a:pt x="688" y="2360"/>
                  </a:moveTo>
                  <a:lnTo>
                    <a:pt x="713" y="2369"/>
                  </a:lnTo>
                  <a:lnTo>
                    <a:pt x="719" y="2394"/>
                  </a:lnTo>
                  <a:lnTo>
                    <a:pt x="688" y="2369"/>
                  </a:lnTo>
                  <a:lnTo>
                    <a:pt x="690" y="2367"/>
                  </a:lnTo>
                  <a:lnTo>
                    <a:pt x="688" y="2360"/>
                  </a:lnTo>
                  <a:close/>
                  <a:moveTo>
                    <a:pt x="717" y="2366"/>
                  </a:moveTo>
                  <a:lnTo>
                    <a:pt x="703" y="2313"/>
                  </a:lnTo>
                  <a:lnTo>
                    <a:pt x="741" y="2270"/>
                  </a:lnTo>
                  <a:lnTo>
                    <a:pt x="918" y="2387"/>
                  </a:lnTo>
                  <a:lnTo>
                    <a:pt x="955" y="2429"/>
                  </a:lnTo>
                  <a:lnTo>
                    <a:pt x="950" y="2431"/>
                  </a:lnTo>
                  <a:lnTo>
                    <a:pt x="909" y="2429"/>
                  </a:lnTo>
                  <a:lnTo>
                    <a:pt x="717" y="2366"/>
                  </a:lnTo>
                  <a:close/>
                  <a:moveTo>
                    <a:pt x="945" y="2436"/>
                  </a:moveTo>
                  <a:lnTo>
                    <a:pt x="946" y="2442"/>
                  </a:lnTo>
                  <a:lnTo>
                    <a:pt x="927" y="2435"/>
                  </a:lnTo>
                  <a:lnTo>
                    <a:pt x="945" y="2436"/>
                  </a:lnTo>
                  <a:close/>
                  <a:moveTo>
                    <a:pt x="1015" y="2440"/>
                  </a:moveTo>
                  <a:lnTo>
                    <a:pt x="1123" y="2461"/>
                  </a:lnTo>
                  <a:lnTo>
                    <a:pt x="1017" y="2456"/>
                  </a:lnTo>
                  <a:lnTo>
                    <a:pt x="1015" y="2452"/>
                  </a:lnTo>
                  <a:lnTo>
                    <a:pt x="1015" y="2440"/>
                  </a:lnTo>
                  <a:close/>
                  <a:moveTo>
                    <a:pt x="1015" y="2436"/>
                  </a:moveTo>
                  <a:lnTo>
                    <a:pt x="1017" y="2431"/>
                  </a:lnTo>
                  <a:lnTo>
                    <a:pt x="1209" y="2376"/>
                  </a:lnTo>
                  <a:lnTo>
                    <a:pt x="1291" y="2454"/>
                  </a:lnTo>
                  <a:lnTo>
                    <a:pt x="1289" y="2454"/>
                  </a:lnTo>
                  <a:lnTo>
                    <a:pt x="1291" y="2470"/>
                  </a:lnTo>
                  <a:lnTo>
                    <a:pt x="1153" y="2463"/>
                  </a:lnTo>
                  <a:lnTo>
                    <a:pt x="1015" y="2436"/>
                  </a:lnTo>
                  <a:close/>
                  <a:moveTo>
                    <a:pt x="1291" y="2473"/>
                  </a:moveTo>
                  <a:lnTo>
                    <a:pt x="1292" y="2488"/>
                  </a:lnTo>
                  <a:lnTo>
                    <a:pt x="1179" y="2466"/>
                  </a:lnTo>
                  <a:lnTo>
                    <a:pt x="1291" y="2473"/>
                  </a:lnTo>
                  <a:close/>
                  <a:moveTo>
                    <a:pt x="1296" y="2495"/>
                  </a:moveTo>
                  <a:lnTo>
                    <a:pt x="1303" y="2495"/>
                  </a:lnTo>
                  <a:lnTo>
                    <a:pt x="1395" y="2512"/>
                  </a:lnTo>
                  <a:lnTo>
                    <a:pt x="1395" y="2516"/>
                  </a:lnTo>
                  <a:lnTo>
                    <a:pt x="1259" y="2539"/>
                  </a:lnTo>
                  <a:lnTo>
                    <a:pt x="1296" y="2495"/>
                  </a:lnTo>
                  <a:close/>
                  <a:moveTo>
                    <a:pt x="1443" y="2502"/>
                  </a:moveTo>
                  <a:lnTo>
                    <a:pt x="1453" y="2505"/>
                  </a:lnTo>
                  <a:lnTo>
                    <a:pt x="1443" y="2507"/>
                  </a:lnTo>
                  <a:lnTo>
                    <a:pt x="1443" y="2502"/>
                  </a:lnTo>
                  <a:close/>
                  <a:moveTo>
                    <a:pt x="1443" y="2498"/>
                  </a:moveTo>
                  <a:lnTo>
                    <a:pt x="1443" y="2498"/>
                  </a:lnTo>
                  <a:lnTo>
                    <a:pt x="1531" y="2429"/>
                  </a:lnTo>
                  <a:lnTo>
                    <a:pt x="1619" y="2412"/>
                  </a:lnTo>
                  <a:lnTo>
                    <a:pt x="1628" y="2431"/>
                  </a:lnTo>
                  <a:lnTo>
                    <a:pt x="1610" y="2473"/>
                  </a:lnTo>
                  <a:lnTo>
                    <a:pt x="1464" y="2504"/>
                  </a:lnTo>
                  <a:lnTo>
                    <a:pt x="1443" y="2498"/>
                  </a:lnTo>
                  <a:close/>
                  <a:moveTo>
                    <a:pt x="1609" y="2479"/>
                  </a:moveTo>
                  <a:lnTo>
                    <a:pt x="1598" y="2507"/>
                  </a:lnTo>
                  <a:lnTo>
                    <a:pt x="1564" y="2519"/>
                  </a:lnTo>
                  <a:lnTo>
                    <a:pt x="1566" y="2525"/>
                  </a:lnTo>
                  <a:lnTo>
                    <a:pt x="1474" y="2505"/>
                  </a:lnTo>
                  <a:lnTo>
                    <a:pt x="1609" y="2479"/>
                  </a:lnTo>
                  <a:close/>
                  <a:moveTo>
                    <a:pt x="1605" y="2505"/>
                  </a:moveTo>
                  <a:lnTo>
                    <a:pt x="1603" y="2505"/>
                  </a:lnTo>
                  <a:lnTo>
                    <a:pt x="1614" y="2477"/>
                  </a:lnTo>
                  <a:lnTo>
                    <a:pt x="1739" y="2452"/>
                  </a:lnTo>
                  <a:lnTo>
                    <a:pt x="1610" y="2521"/>
                  </a:lnTo>
                  <a:lnTo>
                    <a:pt x="1605" y="2505"/>
                  </a:lnTo>
                  <a:close/>
                  <a:moveTo>
                    <a:pt x="1616" y="2473"/>
                  </a:moveTo>
                  <a:lnTo>
                    <a:pt x="1632" y="2431"/>
                  </a:lnTo>
                  <a:lnTo>
                    <a:pt x="1667" y="2417"/>
                  </a:lnTo>
                  <a:lnTo>
                    <a:pt x="1662" y="2403"/>
                  </a:lnTo>
                  <a:lnTo>
                    <a:pt x="1752" y="2389"/>
                  </a:lnTo>
                  <a:lnTo>
                    <a:pt x="1775" y="2417"/>
                  </a:lnTo>
                  <a:lnTo>
                    <a:pt x="1771" y="2417"/>
                  </a:lnTo>
                  <a:lnTo>
                    <a:pt x="1771" y="2436"/>
                  </a:lnTo>
                  <a:lnTo>
                    <a:pt x="1752" y="2447"/>
                  </a:lnTo>
                  <a:lnTo>
                    <a:pt x="1616" y="2473"/>
                  </a:lnTo>
                  <a:close/>
                  <a:moveTo>
                    <a:pt x="1771" y="2440"/>
                  </a:moveTo>
                  <a:lnTo>
                    <a:pt x="1771" y="2442"/>
                  </a:lnTo>
                  <a:lnTo>
                    <a:pt x="1764" y="2443"/>
                  </a:lnTo>
                  <a:lnTo>
                    <a:pt x="1771" y="2440"/>
                  </a:lnTo>
                  <a:close/>
                  <a:moveTo>
                    <a:pt x="1810" y="2415"/>
                  </a:moveTo>
                  <a:lnTo>
                    <a:pt x="1778" y="2417"/>
                  </a:lnTo>
                  <a:lnTo>
                    <a:pt x="1755" y="2387"/>
                  </a:lnTo>
                  <a:lnTo>
                    <a:pt x="1856" y="2371"/>
                  </a:lnTo>
                  <a:lnTo>
                    <a:pt x="1817" y="2412"/>
                  </a:lnTo>
                  <a:lnTo>
                    <a:pt x="1810" y="2415"/>
                  </a:lnTo>
                  <a:close/>
                  <a:moveTo>
                    <a:pt x="1939" y="2339"/>
                  </a:moveTo>
                  <a:lnTo>
                    <a:pt x="1912" y="2330"/>
                  </a:lnTo>
                  <a:lnTo>
                    <a:pt x="1907" y="2320"/>
                  </a:lnTo>
                  <a:lnTo>
                    <a:pt x="2017" y="2199"/>
                  </a:lnTo>
                  <a:lnTo>
                    <a:pt x="2018" y="2207"/>
                  </a:lnTo>
                  <a:lnTo>
                    <a:pt x="2050" y="2198"/>
                  </a:lnTo>
                  <a:lnTo>
                    <a:pt x="1939" y="2339"/>
                  </a:lnTo>
                  <a:close/>
                  <a:moveTo>
                    <a:pt x="2057" y="2164"/>
                  </a:moveTo>
                  <a:lnTo>
                    <a:pt x="2101" y="2134"/>
                  </a:lnTo>
                  <a:lnTo>
                    <a:pt x="2063" y="2182"/>
                  </a:lnTo>
                  <a:lnTo>
                    <a:pt x="2057" y="2164"/>
                  </a:lnTo>
                  <a:close/>
                  <a:moveTo>
                    <a:pt x="2057" y="2159"/>
                  </a:moveTo>
                  <a:lnTo>
                    <a:pt x="2054" y="2146"/>
                  </a:lnTo>
                  <a:lnTo>
                    <a:pt x="2050" y="2148"/>
                  </a:lnTo>
                  <a:lnTo>
                    <a:pt x="2061" y="2122"/>
                  </a:lnTo>
                  <a:lnTo>
                    <a:pt x="2114" y="2102"/>
                  </a:lnTo>
                  <a:lnTo>
                    <a:pt x="2121" y="2109"/>
                  </a:lnTo>
                  <a:lnTo>
                    <a:pt x="2110" y="2122"/>
                  </a:lnTo>
                  <a:lnTo>
                    <a:pt x="2057" y="2159"/>
                  </a:lnTo>
                  <a:close/>
                  <a:moveTo>
                    <a:pt x="2124" y="2111"/>
                  </a:moveTo>
                  <a:lnTo>
                    <a:pt x="2124" y="2111"/>
                  </a:lnTo>
                  <a:lnTo>
                    <a:pt x="2123" y="2113"/>
                  </a:lnTo>
                  <a:lnTo>
                    <a:pt x="2124" y="2111"/>
                  </a:lnTo>
                  <a:close/>
                  <a:moveTo>
                    <a:pt x="2329" y="1966"/>
                  </a:moveTo>
                  <a:lnTo>
                    <a:pt x="2357" y="1927"/>
                  </a:lnTo>
                  <a:lnTo>
                    <a:pt x="2361" y="1929"/>
                  </a:lnTo>
                  <a:lnTo>
                    <a:pt x="2334" y="1971"/>
                  </a:lnTo>
                  <a:lnTo>
                    <a:pt x="2329" y="1966"/>
                  </a:lnTo>
                  <a:close/>
                  <a:moveTo>
                    <a:pt x="2349" y="1925"/>
                  </a:moveTo>
                  <a:lnTo>
                    <a:pt x="2352" y="1925"/>
                  </a:lnTo>
                  <a:lnTo>
                    <a:pt x="2327" y="1945"/>
                  </a:lnTo>
                  <a:lnTo>
                    <a:pt x="2349" y="1878"/>
                  </a:lnTo>
                  <a:lnTo>
                    <a:pt x="2357" y="1890"/>
                  </a:lnTo>
                  <a:lnTo>
                    <a:pt x="2349" y="1925"/>
                  </a:lnTo>
                  <a:close/>
                  <a:moveTo>
                    <a:pt x="2345" y="1869"/>
                  </a:moveTo>
                  <a:lnTo>
                    <a:pt x="2290" y="1800"/>
                  </a:lnTo>
                  <a:lnTo>
                    <a:pt x="2294" y="1800"/>
                  </a:lnTo>
                  <a:lnTo>
                    <a:pt x="2292" y="1761"/>
                  </a:lnTo>
                  <a:lnTo>
                    <a:pt x="2426" y="1616"/>
                  </a:lnTo>
                  <a:lnTo>
                    <a:pt x="2345" y="1869"/>
                  </a:lnTo>
                  <a:close/>
                  <a:moveTo>
                    <a:pt x="2290" y="1758"/>
                  </a:moveTo>
                  <a:lnTo>
                    <a:pt x="2278" y="1758"/>
                  </a:lnTo>
                  <a:lnTo>
                    <a:pt x="2285" y="1727"/>
                  </a:lnTo>
                  <a:lnTo>
                    <a:pt x="2421" y="1598"/>
                  </a:lnTo>
                  <a:lnTo>
                    <a:pt x="2416" y="1611"/>
                  </a:lnTo>
                  <a:lnTo>
                    <a:pt x="2425" y="1614"/>
                  </a:lnTo>
                  <a:lnTo>
                    <a:pt x="2290" y="1758"/>
                  </a:lnTo>
                  <a:close/>
                  <a:moveTo>
                    <a:pt x="2458" y="1583"/>
                  </a:moveTo>
                  <a:lnTo>
                    <a:pt x="2470" y="1570"/>
                  </a:lnTo>
                  <a:lnTo>
                    <a:pt x="2470" y="1570"/>
                  </a:lnTo>
                  <a:lnTo>
                    <a:pt x="2467" y="1586"/>
                  </a:lnTo>
                  <a:lnTo>
                    <a:pt x="2458" y="1583"/>
                  </a:lnTo>
                  <a:close/>
                  <a:moveTo>
                    <a:pt x="2465" y="1551"/>
                  </a:moveTo>
                  <a:lnTo>
                    <a:pt x="2463" y="1549"/>
                  </a:lnTo>
                  <a:lnTo>
                    <a:pt x="2472" y="1535"/>
                  </a:lnTo>
                  <a:lnTo>
                    <a:pt x="2474" y="1540"/>
                  </a:lnTo>
                  <a:lnTo>
                    <a:pt x="2465" y="1551"/>
                  </a:lnTo>
                  <a:close/>
                  <a:moveTo>
                    <a:pt x="2478" y="1529"/>
                  </a:moveTo>
                  <a:lnTo>
                    <a:pt x="2497" y="1503"/>
                  </a:lnTo>
                  <a:lnTo>
                    <a:pt x="2486" y="1529"/>
                  </a:lnTo>
                  <a:lnTo>
                    <a:pt x="2483" y="1528"/>
                  </a:lnTo>
                  <a:lnTo>
                    <a:pt x="2478" y="1535"/>
                  </a:lnTo>
                  <a:lnTo>
                    <a:pt x="2478" y="1529"/>
                  </a:lnTo>
                  <a:close/>
                  <a:moveTo>
                    <a:pt x="2490" y="1531"/>
                  </a:moveTo>
                  <a:lnTo>
                    <a:pt x="2506" y="1489"/>
                  </a:lnTo>
                  <a:lnTo>
                    <a:pt x="2562" y="1411"/>
                  </a:lnTo>
                  <a:lnTo>
                    <a:pt x="2552" y="1489"/>
                  </a:lnTo>
                  <a:lnTo>
                    <a:pt x="2520" y="1634"/>
                  </a:lnTo>
                  <a:lnTo>
                    <a:pt x="2492" y="1586"/>
                  </a:lnTo>
                  <a:lnTo>
                    <a:pt x="2516" y="1552"/>
                  </a:lnTo>
                  <a:lnTo>
                    <a:pt x="2490" y="1531"/>
                  </a:lnTo>
                  <a:close/>
                  <a:moveTo>
                    <a:pt x="2513" y="1473"/>
                  </a:moveTo>
                  <a:lnTo>
                    <a:pt x="2550" y="1381"/>
                  </a:lnTo>
                  <a:lnTo>
                    <a:pt x="2562" y="1406"/>
                  </a:lnTo>
                  <a:lnTo>
                    <a:pt x="2513" y="1473"/>
                  </a:lnTo>
                  <a:close/>
                  <a:moveTo>
                    <a:pt x="2552" y="1372"/>
                  </a:moveTo>
                  <a:lnTo>
                    <a:pt x="2561" y="1349"/>
                  </a:lnTo>
                  <a:lnTo>
                    <a:pt x="2568" y="1365"/>
                  </a:lnTo>
                  <a:lnTo>
                    <a:pt x="2552" y="1372"/>
                  </a:lnTo>
                  <a:close/>
                  <a:moveTo>
                    <a:pt x="2548" y="1303"/>
                  </a:moveTo>
                  <a:lnTo>
                    <a:pt x="2568" y="1324"/>
                  </a:lnTo>
                  <a:lnTo>
                    <a:pt x="2562" y="1337"/>
                  </a:lnTo>
                  <a:lnTo>
                    <a:pt x="2548" y="1303"/>
                  </a:lnTo>
                  <a:close/>
                  <a:moveTo>
                    <a:pt x="2548" y="1300"/>
                  </a:moveTo>
                  <a:lnTo>
                    <a:pt x="2532" y="1259"/>
                  </a:lnTo>
                  <a:lnTo>
                    <a:pt x="2561" y="1289"/>
                  </a:lnTo>
                  <a:lnTo>
                    <a:pt x="2548" y="1300"/>
                  </a:lnTo>
                  <a:close/>
                  <a:moveTo>
                    <a:pt x="2559" y="1344"/>
                  </a:moveTo>
                  <a:lnTo>
                    <a:pt x="2546" y="1376"/>
                  </a:lnTo>
                  <a:lnTo>
                    <a:pt x="2546" y="1376"/>
                  </a:lnTo>
                  <a:lnTo>
                    <a:pt x="2546" y="1376"/>
                  </a:lnTo>
                  <a:lnTo>
                    <a:pt x="2502" y="1487"/>
                  </a:lnTo>
                  <a:lnTo>
                    <a:pt x="2478" y="1522"/>
                  </a:lnTo>
                  <a:lnTo>
                    <a:pt x="2474" y="1291"/>
                  </a:lnTo>
                  <a:lnTo>
                    <a:pt x="2483" y="1215"/>
                  </a:lnTo>
                  <a:lnTo>
                    <a:pt x="2485" y="1213"/>
                  </a:lnTo>
                  <a:lnTo>
                    <a:pt x="2523" y="1250"/>
                  </a:lnTo>
                  <a:lnTo>
                    <a:pt x="2559" y="1344"/>
                  </a:lnTo>
                  <a:close/>
                  <a:moveTo>
                    <a:pt x="2486" y="1209"/>
                  </a:moveTo>
                  <a:lnTo>
                    <a:pt x="2500" y="1194"/>
                  </a:lnTo>
                  <a:lnTo>
                    <a:pt x="2486" y="1181"/>
                  </a:lnTo>
                  <a:lnTo>
                    <a:pt x="2486" y="1176"/>
                  </a:lnTo>
                  <a:lnTo>
                    <a:pt x="2495" y="1181"/>
                  </a:lnTo>
                  <a:lnTo>
                    <a:pt x="2497" y="1181"/>
                  </a:lnTo>
                  <a:lnTo>
                    <a:pt x="2520" y="1243"/>
                  </a:lnTo>
                  <a:lnTo>
                    <a:pt x="2486" y="1209"/>
                  </a:lnTo>
                  <a:close/>
                  <a:moveTo>
                    <a:pt x="2485" y="1121"/>
                  </a:moveTo>
                  <a:lnTo>
                    <a:pt x="2508" y="966"/>
                  </a:lnTo>
                  <a:lnTo>
                    <a:pt x="2511" y="962"/>
                  </a:lnTo>
                  <a:lnTo>
                    <a:pt x="2531" y="1068"/>
                  </a:lnTo>
                  <a:lnTo>
                    <a:pt x="2497" y="1128"/>
                  </a:lnTo>
                  <a:lnTo>
                    <a:pt x="2485" y="1121"/>
                  </a:lnTo>
                  <a:close/>
                  <a:moveTo>
                    <a:pt x="2502" y="967"/>
                  </a:moveTo>
                  <a:lnTo>
                    <a:pt x="2481" y="1112"/>
                  </a:lnTo>
                  <a:lnTo>
                    <a:pt x="2437" y="897"/>
                  </a:lnTo>
                  <a:lnTo>
                    <a:pt x="2486" y="927"/>
                  </a:lnTo>
                  <a:lnTo>
                    <a:pt x="2479" y="932"/>
                  </a:lnTo>
                  <a:lnTo>
                    <a:pt x="2502" y="967"/>
                  </a:lnTo>
                  <a:close/>
                  <a:moveTo>
                    <a:pt x="2490" y="925"/>
                  </a:moveTo>
                  <a:lnTo>
                    <a:pt x="2435" y="893"/>
                  </a:lnTo>
                  <a:lnTo>
                    <a:pt x="2412" y="785"/>
                  </a:lnTo>
                  <a:lnTo>
                    <a:pt x="2414" y="782"/>
                  </a:lnTo>
                  <a:lnTo>
                    <a:pt x="2495" y="921"/>
                  </a:lnTo>
                  <a:lnTo>
                    <a:pt x="2490" y="925"/>
                  </a:lnTo>
                  <a:close/>
                  <a:moveTo>
                    <a:pt x="2313" y="580"/>
                  </a:moveTo>
                  <a:lnTo>
                    <a:pt x="2287" y="522"/>
                  </a:lnTo>
                  <a:lnTo>
                    <a:pt x="2347" y="591"/>
                  </a:lnTo>
                  <a:lnTo>
                    <a:pt x="2313" y="580"/>
                  </a:lnTo>
                  <a:close/>
                  <a:moveTo>
                    <a:pt x="2310" y="582"/>
                  </a:moveTo>
                  <a:lnTo>
                    <a:pt x="2308" y="587"/>
                  </a:lnTo>
                  <a:lnTo>
                    <a:pt x="2304" y="584"/>
                  </a:lnTo>
                  <a:lnTo>
                    <a:pt x="2234" y="460"/>
                  </a:lnTo>
                  <a:lnTo>
                    <a:pt x="2276" y="509"/>
                  </a:lnTo>
                  <a:lnTo>
                    <a:pt x="2310" y="582"/>
                  </a:lnTo>
                  <a:close/>
                  <a:moveTo>
                    <a:pt x="2193" y="423"/>
                  </a:moveTo>
                  <a:lnTo>
                    <a:pt x="2098" y="363"/>
                  </a:lnTo>
                  <a:lnTo>
                    <a:pt x="2066" y="329"/>
                  </a:lnTo>
                  <a:lnTo>
                    <a:pt x="2068" y="327"/>
                  </a:lnTo>
                  <a:lnTo>
                    <a:pt x="2144" y="370"/>
                  </a:lnTo>
                  <a:lnTo>
                    <a:pt x="2197" y="419"/>
                  </a:lnTo>
                  <a:lnTo>
                    <a:pt x="2193" y="423"/>
                  </a:lnTo>
                  <a:close/>
                  <a:moveTo>
                    <a:pt x="2071" y="326"/>
                  </a:moveTo>
                  <a:lnTo>
                    <a:pt x="2078" y="322"/>
                  </a:lnTo>
                  <a:lnTo>
                    <a:pt x="2054" y="285"/>
                  </a:lnTo>
                  <a:lnTo>
                    <a:pt x="2038" y="296"/>
                  </a:lnTo>
                  <a:lnTo>
                    <a:pt x="1990" y="223"/>
                  </a:lnTo>
                  <a:lnTo>
                    <a:pt x="1992" y="223"/>
                  </a:lnTo>
                  <a:lnTo>
                    <a:pt x="2133" y="359"/>
                  </a:lnTo>
                  <a:lnTo>
                    <a:pt x="2071" y="326"/>
                  </a:lnTo>
                  <a:close/>
                  <a:moveTo>
                    <a:pt x="1951" y="227"/>
                  </a:moveTo>
                  <a:lnTo>
                    <a:pt x="1985" y="223"/>
                  </a:lnTo>
                  <a:lnTo>
                    <a:pt x="2034" y="297"/>
                  </a:lnTo>
                  <a:lnTo>
                    <a:pt x="2029" y="301"/>
                  </a:lnTo>
                  <a:lnTo>
                    <a:pt x="1923" y="235"/>
                  </a:lnTo>
                  <a:lnTo>
                    <a:pt x="1923" y="235"/>
                  </a:lnTo>
                  <a:lnTo>
                    <a:pt x="1951" y="218"/>
                  </a:lnTo>
                  <a:lnTo>
                    <a:pt x="1951" y="227"/>
                  </a:lnTo>
                  <a:close/>
                  <a:moveTo>
                    <a:pt x="2027" y="304"/>
                  </a:moveTo>
                  <a:lnTo>
                    <a:pt x="2018" y="310"/>
                  </a:lnTo>
                  <a:lnTo>
                    <a:pt x="2018" y="310"/>
                  </a:lnTo>
                  <a:lnTo>
                    <a:pt x="2008" y="308"/>
                  </a:lnTo>
                  <a:lnTo>
                    <a:pt x="1925" y="258"/>
                  </a:lnTo>
                  <a:lnTo>
                    <a:pt x="1934" y="251"/>
                  </a:lnTo>
                  <a:lnTo>
                    <a:pt x="1927" y="243"/>
                  </a:lnTo>
                  <a:lnTo>
                    <a:pt x="2027" y="304"/>
                  </a:lnTo>
                  <a:close/>
                  <a:moveTo>
                    <a:pt x="1494" y="142"/>
                  </a:moveTo>
                  <a:lnTo>
                    <a:pt x="1494" y="142"/>
                  </a:lnTo>
                  <a:lnTo>
                    <a:pt x="1490" y="136"/>
                  </a:lnTo>
                  <a:lnTo>
                    <a:pt x="1496" y="140"/>
                  </a:lnTo>
                  <a:lnTo>
                    <a:pt x="1494" y="142"/>
                  </a:lnTo>
                  <a:close/>
                  <a:moveTo>
                    <a:pt x="1457" y="126"/>
                  </a:moveTo>
                  <a:lnTo>
                    <a:pt x="1448" y="113"/>
                  </a:lnTo>
                  <a:lnTo>
                    <a:pt x="1462" y="122"/>
                  </a:lnTo>
                  <a:lnTo>
                    <a:pt x="1457" y="126"/>
                  </a:lnTo>
                  <a:close/>
                  <a:moveTo>
                    <a:pt x="1455" y="128"/>
                  </a:moveTo>
                  <a:lnTo>
                    <a:pt x="1437" y="142"/>
                  </a:lnTo>
                  <a:lnTo>
                    <a:pt x="1439" y="142"/>
                  </a:lnTo>
                  <a:lnTo>
                    <a:pt x="1172" y="115"/>
                  </a:lnTo>
                  <a:lnTo>
                    <a:pt x="1227" y="76"/>
                  </a:lnTo>
                  <a:lnTo>
                    <a:pt x="1308" y="53"/>
                  </a:lnTo>
                  <a:lnTo>
                    <a:pt x="1312" y="55"/>
                  </a:lnTo>
                  <a:lnTo>
                    <a:pt x="1312" y="53"/>
                  </a:lnTo>
                  <a:lnTo>
                    <a:pt x="1328" y="48"/>
                  </a:lnTo>
                  <a:lnTo>
                    <a:pt x="1441" y="110"/>
                  </a:lnTo>
                  <a:lnTo>
                    <a:pt x="1455" y="128"/>
                  </a:lnTo>
                  <a:close/>
                  <a:moveTo>
                    <a:pt x="1270" y="46"/>
                  </a:moveTo>
                  <a:lnTo>
                    <a:pt x="1300" y="52"/>
                  </a:lnTo>
                  <a:lnTo>
                    <a:pt x="1236" y="69"/>
                  </a:lnTo>
                  <a:lnTo>
                    <a:pt x="1270" y="46"/>
                  </a:lnTo>
                  <a:close/>
                  <a:moveTo>
                    <a:pt x="1314" y="48"/>
                  </a:moveTo>
                  <a:lnTo>
                    <a:pt x="1314" y="41"/>
                  </a:lnTo>
                  <a:lnTo>
                    <a:pt x="1323" y="46"/>
                  </a:lnTo>
                  <a:lnTo>
                    <a:pt x="1314" y="48"/>
                  </a:lnTo>
                  <a:close/>
                  <a:moveTo>
                    <a:pt x="1266" y="45"/>
                  </a:moveTo>
                  <a:lnTo>
                    <a:pt x="1225" y="73"/>
                  </a:lnTo>
                  <a:lnTo>
                    <a:pt x="1123" y="101"/>
                  </a:lnTo>
                  <a:lnTo>
                    <a:pt x="1123" y="87"/>
                  </a:lnTo>
                  <a:lnTo>
                    <a:pt x="1079" y="89"/>
                  </a:lnTo>
                  <a:lnTo>
                    <a:pt x="1079" y="94"/>
                  </a:lnTo>
                  <a:lnTo>
                    <a:pt x="1045" y="73"/>
                  </a:lnTo>
                  <a:lnTo>
                    <a:pt x="1220" y="43"/>
                  </a:lnTo>
                  <a:lnTo>
                    <a:pt x="1268" y="39"/>
                  </a:lnTo>
                  <a:lnTo>
                    <a:pt x="1266" y="45"/>
                  </a:lnTo>
                  <a:close/>
                  <a:moveTo>
                    <a:pt x="809" y="177"/>
                  </a:moveTo>
                  <a:lnTo>
                    <a:pt x="773" y="186"/>
                  </a:lnTo>
                  <a:lnTo>
                    <a:pt x="773" y="181"/>
                  </a:lnTo>
                  <a:lnTo>
                    <a:pt x="892" y="119"/>
                  </a:lnTo>
                  <a:lnTo>
                    <a:pt x="809" y="177"/>
                  </a:lnTo>
                  <a:close/>
                  <a:moveTo>
                    <a:pt x="673" y="246"/>
                  </a:moveTo>
                  <a:lnTo>
                    <a:pt x="657" y="251"/>
                  </a:lnTo>
                  <a:lnTo>
                    <a:pt x="666" y="276"/>
                  </a:lnTo>
                  <a:lnTo>
                    <a:pt x="462" y="387"/>
                  </a:lnTo>
                  <a:lnTo>
                    <a:pt x="447" y="380"/>
                  </a:lnTo>
                  <a:lnTo>
                    <a:pt x="447" y="377"/>
                  </a:lnTo>
                  <a:lnTo>
                    <a:pt x="484" y="345"/>
                  </a:lnTo>
                  <a:lnTo>
                    <a:pt x="669" y="239"/>
                  </a:lnTo>
                  <a:lnTo>
                    <a:pt x="673" y="246"/>
                  </a:lnTo>
                  <a:close/>
                  <a:moveTo>
                    <a:pt x="448" y="372"/>
                  </a:moveTo>
                  <a:lnTo>
                    <a:pt x="450" y="363"/>
                  </a:lnTo>
                  <a:lnTo>
                    <a:pt x="468" y="354"/>
                  </a:lnTo>
                  <a:lnTo>
                    <a:pt x="448" y="372"/>
                  </a:lnTo>
                  <a:close/>
                  <a:moveTo>
                    <a:pt x="445" y="386"/>
                  </a:moveTo>
                  <a:lnTo>
                    <a:pt x="457" y="389"/>
                  </a:lnTo>
                  <a:lnTo>
                    <a:pt x="443" y="398"/>
                  </a:lnTo>
                  <a:lnTo>
                    <a:pt x="445" y="386"/>
                  </a:lnTo>
                  <a:close/>
                  <a:moveTo>
                    <a:pt x="462" y="391"/>
                  </a:moveTo>
                  <a:lnTo>
                    <a:pt x="530" y="414"/>
                  </a:lnTo>
                  <a:lnTo>
                    <a:pt x="528" y="433"/>
                  </a:lnTo>
                  <a:lnTo>
                    <a:pt x="445" y="494"/>
                  </a:lnTo>
                  <a:lnTo>
                    <a:pt x="404" y="449"/>
                  </a:lnTo>
                  <a:lnTo>
                    <a:pt x="415" y="448"/>
                  </a:lnTo>
                  <a:lnTo>
                    <a:pt x="406" y="423"/>
                  </a:lnTo>
                  <a:lnTo>
                    <a:pt x="462" y="391"/>
                  </a:lnTo>
                  <a:close/>
                  <a:moveTo>
                    <a:pt x="376" y="458"/>
                  </a:moveTo>
                  <a:lnTo>
                    <a:pt x="401" y="451"/>
                  </a:lnTo>
                  <a:lnTo>
                    <a:pt x="441" y="497"/>
                  </a:lnTo>
                  <a:lnTo>
                    <a:pt x="300" y="600"/>
                  </a:lnTo>
                  <a:lnTo>
                    <a:pt x="293" y="600"/>
                  </a:lnTo>
                  <a:lnTo>
                    <a:pt x="312" y="566"/>
                  </a:lnTo>
                  <a:lnTo>
                    <a:pt x="376" y="458"/>
                  </a:lnTo>
                  <a:close/>
                  <a:moveTo>
                    <a:pt x="445" y="499"/>
                  </a:moveTo>
                  <a:lnTo>
                    <a:pt x="459" y="515"/>
                  </a:lnTo>
                  <a:lnTo>
                    <a:pt x="454" y="515"/>
                  </a:lnTo>
                  <a:lnTo>
                    <a:pt x="459" y="552"/>
                  </a:lnTo>
                  <a:lnTo>
                    <a:pt x="334" y="651"/>
                  </a:lnTo>
                  <a:lnTo>
                    <a:pt x="298" y="630"/>
                  </a:lnTo>
                  <a:lnTo>
                    <a:pt x="302" y="603"/>
                  </a:lnTo>
                  <a:lnTo>
                    <a:pt x="445" y="499"/>
                  </a:lnTo>
                  <a:close/>
                  <a:moveTo>
                    <a:pt x="192" y="782"/>
                  </a:moveTo>
                  <a:lnTo>
                    <a:pt x="159" y="918"/>
                  </a:lnTo>
                  <a:lnTo>
                    <a:pt x="107" y="939"/>
                  </a:lnTo>
                  <a:lnTo>
                    <a:pt x="104" y="934"/>
                  </a:lnTo>
                  <a:lnTo>
                    <a:pt x="192" y="782"/>
                  </a:lnTo>
                  <a:lnTo>
                    <a:pt x="192" y="782"/>
                  </a:lnTo>
                  <a:close/>
                  <a:moveTo>
                    <a:pt x="102" y="928"/>
                  </a:moveTo>
                  <a:lnTo>
                    <a:pt x="102" y="927"/>
                  </a:lnTo>
                  <a:lnTo>
                    <a:pt x="185" y="782"/>
                  </a:lnTo>
                  <a:lnTo>
                    <a:pt x="102" y="928"/>
                  </a:lnTo>
                  <a:close/>
                  <a:moveTo>
                    <a:pt x="109" y="1158"/>
                  </a:moveTo>
                  <a:lnTo>
                    <a:pt x="116" y="1204"/>
                  </a:lnTo>
                  <a:lnTo>
                    <a:pt x="109" y="1204"/>
                  </a:lnTo>
                  <a:lnTo>
                    <a:pt x="106" y="1241"/>
                  </a:lnTo>
                  <a:lnTo>
                    <a:pt x="76" y="1264"/>
                  </a:lnTo>
                  <a:lnTo>
                    <a:pt x="104" y="1158"/>
                  </a:lnTo>
                  <a:lnTo>
                    <a:pt x="109" y="1158"/>
                  </a:lnTo>
                  <a:close/>
                  <a:moveTo>
                    <a:pt x="106" y="1245"/>
                  </a:moveTo>
                  <a:lnTo>
                    <a:pt x="122" y="1247"/>
                  </a:lnTo>
                  <a:lnTo>
                    <a:pt x="127" y="1280"/>
                  </a:lnTo>
                  <a:lnTo>
                    <a:pt x="127" y="1517"/>
                  </a:lnTo>
                  <a:lnTo>
                    <a:pt x="106" y="1494"/>
                  </a:lnTo>
                  <a:lnTo>
                    <a:pt x="51" y="1354"/>
                  </a:lnTo>
                  <a:lnTo>
                    <a:pt x="74" y="1270"/>
                  </a:lnTo>
                  <a:lnTo>
                    <a:pt x="106" y="1245"/>
                  </a:lnTo>
                  <a:close/>
                  <a:moveTo>
                    <a:pt x="37" y="1331"/>
                  </a:moveTo>
                  <a:lnTo>
                    <a:pt x="46" y="1354"/>
                  </a:lnTo>
                  <a:lnTo>
                    <a:pt x="40" y="1379"/>
                  </a:lnTo>
                  <a:lnTo>
                    <a:pt x="37" y="1354"/>
                  </a:lnTo>
                  <a:lnTo>
                    <a:pt x="37" y="1331"/>
                  </a:lnTo>
                  <a:close/>
                  <a:moveTo>
                    <a:pt x="42" y="1392"/>
                  </a:moveTo>
                  <a:lnTo>
                    <a:pt x="49" y="1362"/>
                  </a:lnTo>
                  <a:lnTo>
                    <a:pt x="99" y="1487"/>
                  </a:lnTo>
                  <a:lnTo>
                    <a:pt x="53" y="1438"/>
                  </a:lnTo>
                  <a:lnTo>
                    <a:pt x="58" y="1400"/>
                  </a:lnTo>
                  <a:lnTo>
                    <a:pt x="42" y="1397"/>
                  </a:lnTo>
                  <a:lnTo>
                    <a:pt x="42" y="1392"/>
                  </a:lnTo>
                  <a:close/>
                  <a:moveTo>
                    <a:pt x="51" y="1445"/>
                  </a:moveTo>
                  <a:lnTo>
                    <a:pt x="51" y="1443"/>
                  </a:lnTo>
                  <a:lnTo>
                    <a:pt x="102" y="1496"/>
                  </a:lnTo>
                  <a:lnTo>
                    <a:pt x="120" y="1540"/>
                  </a:lnTo>
                  <a:lnTo>
                    <a:pt x="115" y="1537"/>
                  </a:lnTo>
                  <a:lnTo>
                    <a:pt x="92" y="1570"/>
                  </a:lnTo>
                  <a:lnTo>
                    <a:pt x="116" y="1586"/>
                  </a:lnTo>
                  <a:lnTo>
                    <a:pt x="97" y="1621"/>
                  </a:lnTo>
                  <a:lnTo>
                    <a:pt x="51" y="1473"/>
                  </a:lnTo>
                  <a:lnTo>
                    <a:pt x="47" y="1445"/>
                  </a:lnTo>
                  <a:lnTo>
                    <a:pt x="51" y="1445"/>
                  </a:lnTo>
                  <a:close/>
                  <a:moveTo>
                    <a:pt x="118" y="1588"/>
                  </a:moveTo>
                  <a:lnTo>
                    <a:pt x="127" y="1593"/>
                  </a:lnTo>
                  <a:lnTo>
                    <a:pt x="134" y="1583"/>
                  </a:lnTo>
                  <a:lnTo>
                    <a:pt x="160" y="1680"/>
                  </a:lnTo>
                  <a:lnTo>
                    <a:pt x="157" y="1789"/>
                  </a:lnTo>
                  <a:lnTo>
                    <a:pt x="145" y="1772"/>
                  </a:lnTo>
                  <a:lnTo>
                    <a:pt x="99" y="1627"/>
                  </a:lnTo>
                  <a:lnTo>
                    <a:pt x="118" y="1588"/>
                  </a:lnTo>
                  <a:close/>
                  <a:moveTo>
                    <a:pt x="155" y="1793"/>
                  </a:moveTo>
                  <a:lnTo>
                    <a:pt x="152" y="1796"/>
                  </a:lnTo>
                  <a:lnTo>
                    <a:pt x="148" y="1784"/>
                  </a:lnTo>
                  <a:lnTo>
                    <a:pt x="155" y="1793"/>
                  </a:lnTo>
                  <a:close/>
                  <a:moveTo>
                    <a:pt x="180" y="1835"/>
                  </a:moveTo>
                  <a:lnTo>
                    <a:pt x="187" y="1839"/>
                  </a:lnTo>
                  <a:lnTo>
                    <a:pt x="205" y="1865"/>
                  </a:lnTo>
                  <a:lnTo>
                    <a:pt x="198" y="1874"/>
                  </a:lnTo>
                  <a:lnTo>
                    <a:pt x="173" y="1842"/>
                  </a:lnTo>
                  <a:lnTo>
                    <a:pt x="180" y="1835"/>
                  </a:lnTo>
                  <a:close/>
                  <a:moveTo>
                    <a:pt x="229" y="1902"/>
                  </a:moveTo>
                  <a:lnTo>
                    <a:pt x="286" y="1994"/>
                  </a:lnTo>
                  <a:lnTo>
                    <a:pt x="226" y="1913"/>
                  </a:lnTo>
                  <a:lnTo>
                    <a:pt x="224" y="1908"/>
                  </a:lnTo>
                  <a:lnTo>
                    <a:pt x="229" y="1902"/>
                  </a:lnTo>
                  <a:close/>
                  <a:moveTo>
                    <a:pt x="365" y="2139"/>
                  </a:moveTo>
                  <a:lnTo>
                    <a:pt x="365" y="2141"/>
                  </a:lnTo>
                  <a:lnTo>
                    <a:pt x="321" y="2102"/>
                  </a:lnTo>
                  <a:lnTo>
                    <a:pt x="365" y="2139"/>
                  </a:lnTo>
                  <a:close/>
                  <a:moveTo>
                    <a:pt x="429" y="2201"/>
                  </a:moveTo>
                  <a:lnTo>
                    <a:pt x="485" y="2279"/>
                  </a:lnTo>
                  <a:lnTo>
                    <a:pt x="424" y="2203"/>
                  </a:lnTo>
                  <a:lnTo>
                    <a:pt x="429" y="2201"/>
                  </a:lnTo>
                  <a:close/>
                  <a:moveTo>
                    <a:pt x="500" y="2242"/>
                  </a:moveTo>
                  <a:lnTo>
                    <a:pt x="641" y="2337"/>
                  </a:lnTo>
                  <a:lnTo>
                    <a:pt x="643" y="2346"/>
                  </a:lnTo>
                  <a:lnTo>
                    <a:pt x="628" y="2344"/>
                  </a:lnTo>
                  <a:lnTo>
                    <a:pt x="500" y="2242"/>
                  </a:lnTo>
                  <a:close/>
                  <a:moveTo>
                    <a:pt x="643" y="2350"/>
                  </a:moveTo>
                  <a:lnTo>
                    <a:pt x="644" y="2357"/>
                  </a:lnTo>
                  <a:lnTo>
                    <a:pt x="636" y="2350"/>
                  </a:lnTo>
                  <a:lnTo>
                    <a:pt x="643" y="2350"/>
                  </a:lnTo>
                  <a:close/>
                  <a:moveTo>
                    <a:pt x="685" y="2369"/>
                  </a:moveTo>
                  <a:lnTo>
                    <a:pt x="720" y="2399"/>
                  </a:lnTo>
                  <a:lnTo>
                    <a:pt x="713" y="2410"/>
                  </a:lnTo>
                  <a:lnTo>
                    <a:pt x="666" y="2373"/>
                  </a:lnTo>
                  <a:lnTo>
                    <a:pt x="685" y="2369"/>
                  </a:lnTo>
                  <a:close/>
                  <a:moveTo>
                    <a:pt x="756" y="2431"/>
                  </a:moveTo>
                  <a:lnTo>
                    <a:pt x="759" y="2431"/>
                  </a:lnTo>
                  <a:lnTo>
                    <a:pt x="768" y="2438"/>
                  </a:lnTo>
                  <a:lnTo>
                    <a:pt x="754" y="2433"/>
                  </a:lnTo>
                  <a:lnTo>
                    <a:pt x="756" y="2431"/>
                  </a:lnTo>
                  <a:close/>
                  <a:moveTo>
                    <a:pt x="764" y="2431"/>
                  </a:moveTo>
                  <a:lnTo>
                    <a:pt x="915" y="2435"/>
                  </a:lnTo>
                  <a:lnTo>
                    <a:pt x="948" y="2447"/>
                  </a:lnTo>
                  <a:lnTo>
                    <a:pt x="953" y="2465"/>
                  </a:lnTo>
                  <a:lnTo>
                    <a:pt x="904" y="2488"/>
                  </a:lnTo>
                  <a:lnTo>
                    <a:pt x="777" y="2442"/>
                  </a:lnTo>
                  <a:lnTo>
                    <a:pt x="764" y="2431"/>
                  </a:lnTo>
                  <a:close/>
                  <a:moveTo>
                    <a:pt x="1021" y="2459"/>
                  </a:moveTo>
                  <a:lnTo>
                    <a:pt x="1149" y="2466"/>
                  </a:lnTo>
                  <a:lnTo>
                    <a:pt x="1292" y="2493"/>
                  </a:lnTo>
                  <a:lnTo>
                    <a:pt x="1254" y="2541"/>
                  </a:lnTo>
                  <a:lnTo>
                    <a:pt x="1178" y="2553"/>
                  </a:lnTo>
                  <a:lnTo>
                    <a:pt x="1049" y="2488"/>
                  </a:lnTo>
                  <a:lnTo>
                    <a:pt x="1021" y="2459"/>
                  </a:lnTo>
                  <a:close/>
                  <a:moveTo>
                    <a:pt x="1250" y="2546"/>
                  </a:moveTo>
                  <a:lnTo>
                    <a:pt x="1240" y="2558"/>
                  </a:lnTo>
                  <a:lnTo>
                    <a:pt x="1232" y="2548"/>
                  </a:lnTo>
                  <a:lnTo>
                    <a:pt x="1202" y="2565"/>
                  </a:lnTo>
                  <a:lnTo>
                    <a:pt x="1185" y="2557"/>
                  </a:lnTo>
                  <a:lnTo>
                    <a:pt x="1250" y="2546"/>
                  </a:lnTo>
                  <a:close/>
                  <a:moveTo>
                    <a:pt x="1241" y="2562"/>
                  </a:moveTo>
                  <a:lnTo>
                    <a:pt x="1255" y="2544"/>
                  </a:lnTo>
                  <a:lnTo>
                    <a:pt x="1395" y="2521"/>
                  </a:lnTo>
                  <a:lnTo>
                    <a:pt x="1395" y="2537"/>
                  </a:lnTo>
                  <a:lnTo>
                    <a:pt x="1441" y="2539"/>
                  </a:lnTo>
                  <a:lnTo>
                    <a:pt x="1443" y="2530"/>
                  </a:lnTo>
                  <a:lnTo>
                    <a:pt x="1467" y="2546"/>
                  </a:lnTo>
                  <a:lnTo>
                    <a:pt x="1300" y="2567"/>
                  </a:lnTo>
                  <a:lnTo>
                    <a:pt x="1243" y="2565"/>
                  </a:lnTo>
                  <a:lnTo>
                    <a:pt x="1241" y="2562"/>
                  </a:lnTo>
                  <a:close/>
                  <a:moveTo>
                    <a:pt x="1610" y="2525"/>
                  </a:moveTo>
                  <a:lnTo>
                    <a:pt x="1752" y="2450"/>
                  </a:lnTo>
                  <a:lnTo>
                    <a:pt x="1771" y="2447"/>
                  </a:lnTo>
                  <a:lnTo>
                    <a:pt x="1771" y="2449"/>
                  </a:lnTo>
                  <a:lnTo>
                    <a:pt x="1616" y="2525"/>
                  </a:lnTo>
                  <a:lnTo>
                    <a:pt x="1610" y="2525"/>
                  </a:lnTo>
                  <a:lnTo>
                    <a:pt x="1610" y="2525"/>
                  </a:lnTo>
                  <a:close/>
                  <a:moveTo>
                    <a:pt x="1817" y="2426"/>
                  </a:moveTo>
                  <a:lnTo>
                    <a:pt x="1817" y="2419"/>
                  </a:lnTo>
                  <a:lnTo>
                    <a:pt x="1821" y="2415"/>
                  </a:lnTo>
                  <a:lnTo>
                    <a:pt x="1902" y="2373"/>
                  </a:lnTo>
                  <a:lnTo>
                    <a:pt x="1914" y="2376"/>
                  </a:lnTo>
                  <a:lnTo>
                    <a:pt x="1914" y="2376"/>
                  </a:lnTo>
                  <a:lnTo>
                    <a:pt x="1817" y="2426"/>
                  </a:lnTo>
                  <a:close/>
                  <a:moveTo>
                    <a:pt x="1951" y="2346"/>
                  </a:moveTo>
                  <a:lnTo>
                    <a:pt x="2105" y="2267"/>
                  </a:lnTo>
                  <a:lnTo>
                    <a:pt x="2105" y="2281"/>
                  </a:lnTo>
                  <a:lnTo>
                    <a:pt x="1946" y="2360"/>
                  </a:lnTo>
                  <a:lnTo>
                    <a:pt x="1951" y="2346"/>
                  </a:lnTo>
                  <a:close/>
                  <a:moveTo>
                    <a:pt x="2138" y="2249"/>
                  </a:moveTo>
                  <a:lnTo>
                    <a:pt x="2140" y="2249"/>
                  </a:lnTo>
                  <a:lnTo>
                    <a:pt x="2140" y="2249"/>
                  </a:lnTo>
                  <a:lnTo>
                    <a:pt x="2138" y="2249"/>
                  </a:lnTo>
                  <a:close/>
                  <a:moveTo>
                    <a:pt x="2361" y="1883"/>
                  </a:moveTo>
                  <a:lnTo>
                    <a:pt x="2359" y="1887"/>
                  </a:lnTo>
                  <a:lnTo>
                    <a:pt x="2350" y="1874"/>
                  </a:lnTo>
                  <a:lnTo>
                    <a:pt x="2432" y="1616"/>
                  </a:lnTo>
                  <a:lnTo>
                    <a:pt x="2455" y="1627"/>
                  </a:lnTo>
                  <a:lnTo>
                    <a:pt x="2455" y="1625"/>
                  </a:lnTo>
                  <a:lnTo>
                    <a:pt x="2380" y="1888"/>
                  </a:lnTo>
                  <a:lnTo>
                    <a:pt x="2361" y="1883"/>
                  </a:lnTo>
                  <a:close/>
                  <a:moveTo>
                    <a:pt x="2458" y="1630"/>
                  </a:moveTo>
                  <a:lnTo>
                    <a:pt x="2488" y="1722"/>
                  </a:lnTo>
                  <a:lnTo>
                    <a:pt x="2467" y="1731"/>
                  </a:lnTo>
                  <a:lnTo>
                    <a:pt x="2476" y="1749"/>
                  </a:lnTo>
                  <a:lnTo>
                    <a:pt x="2410" y="1853"/>
                  </a:lnTo>
                  <a:lnTo>
                    <a:pt x="2386" y="1885"/>
                  </a:lnTo>
                  <a:lnTo>
                    <a:pt x="2458" y="1630"/>
                  </a:lnTo>
                  <a:close/>
                  <a:moveTo>
                    <a:pt x="2478" y="1754"/>
                  </a:moveTo>
                  <a:lnTo>
                    <a:pt x="2481" y="1761"/>
                  </a:lnTo>
                  <a:lnTo>
                    <a:pt x="2437" y="1818"/>
                  </a:lnTo>
                  <a:lnTo>
                    <a:pt x="2478" y="1754"/>
                  </a:lnTo>
                  <a:close/>
                  <a:moveTo>
                    <a:pt x="2550" y="1544"/>
                  </a:moveTo>
                  <a:lnTo>
                    <a:pt x="2557" y="1491"/>
                  </a:lnTo>
                  <a:lnTo>
                    <a:pt x="2564" y="1459"/>
                  </a:lnTo>
                  <a:lnTo>
                    <a:pt x="2550" y="1544"/>
                  </a:lnTo>
                  <a:close/>
                  <a:moveTo>
                    <a:pt x="2562" y="1445"/>
                  </a:moveTo>
                  <a:lnTo>
                    <a:pt x="2566" y="1415"/>
                  </a:lnTo>
                  <a:lnTo>
                    <a:pt x="2568" y="1416"/>
                  </a:lnTo>
                  <a:lnTo>
                    <a:pt x="2568" y="1416"/>
                  </a:lnTo>
                  <a:lnTo>
                    <a:pt x="2562" y="1445"/>
                  </a:lnTo>
                  <a:close/>
                  <a:moveTo>
                    <a:pt x="2573" y="1362"/>
                  </a:moveTo>
                  <a:lnTo>
                    <a:pt x="2573" y="1353"/>
                  </a:lnTo>
                  <a:lnTo>
                    <a:pt x="2575" y="1362"/>
                  </a:lnTo>
                  <a:lnTo>
                    <a:pt x="2573" y="1362"/>
                  </a:lnTo>
                  <a:close/>
                  <a:moveTo>
                    <a:pt x="2569" y="1282"/>
                  </a:moveTo>
                  <a:lnTo>
                    <a:pt x="2564" y="1287"/>
                  </a:lnTo>
                  <a:lnTo>
                    <a:pt x="2529" y="1252"/>
                  </a:lnTo>
                  <a:lnTo>
                    <a:pt x="2499" y="1176"/>
                  </a:lnTo>
                  <a:lnTo>
                    <a:pt x="2520" y="1142"/>
                  </a:lnTo>
                  <a:lnTo>
                    <a:pt x="2500" y="1132"/>
                  </a:lnTo>
                  <a:lnTo>
                    <a:pt x="2532" y="1075"/>
                  </a:lnTo>
                  <a:lnTo>
                    <a:pt x="2569" y="1270"/>
                  </a:lnTo>
                  <a:lnTo>
                    <a:pt x="2569" y="1282"/>
                  </a:lnTo>
                  <a:close/>
                  <a:moveTo>
                    <a:pt x="2568" y="1234"/>
                  </a:moveTo>
                  <a:lnTo>
                    <a:pt x="2536" y="1068"/>
                  </a:lnTo>
                  <a:lnTo>
                    <a:pt x="2545" y="1054"/>
                  </a:lnTo>
                  <a:lnTo>
                    <a:pt x="2545" y="1056"/>
                  </a:lnTo>
                  <a:lnTo>
                    <a:pt x="2557" y="1052"/>
                  </a:lnTo>
                  <a:lnTo>
                    <a:pt x="2568" y="1234"/>
                  </a:lnTo>
                  <a:close/>
                  <a:moveTo>
                    <a:pt x="2543" y="1049"/>
                  </a:moveTo>
                  <a:lnTo>
                    <a:pt x="2534" y="1063"/>
                  </a:lnTo>
                  <a:lnTo>
                    <a:pt x="2515" y="960"/>
                  </a:lnTo>
                  <a:lnTo>
                    <a:pt x="2516" y="960"/>
                  </a:lnTo>
                  <a:lnTo>
                    <a:pt x="2545" y="1008"/>
                  </a:lnTo>
                  <a:lnTo>
                    <a:pt x="2527" y="1013"/>
                  </a:lnTo>
                  <a:lnTo>
                    <a:pt x="2543" y="1049"/>
                  </a:lnTo>
                  <a:close/>
                  <a:moveTo>
                    <a:pt x="2546" y="1001"/>
                  </a:moveTo>
                  <a:lnTo>
                    <a:pt x="2522" y="957"/>
                  </a:lnTo>
                  <a:lnTo>
                    <a:pt x="2529" y="951"/>
                  </a:lnTo>
                  <a:lnTo>
                    <a:pt x="2546" y="1001"/>
                  </a:lnTo>
                  <a:close/>
                  <a:moveTo>
                    <a:pt x="2513" y="909"/>
                  </a:moveTo>
                  <a:lnTo>
                    <a:pt x="2504" y="914"/>
                  </a:lnTo>
                  <a:lnTo>
                    <a:pt x="2462" y="764"/>
                  </a:lnTo>
                  <a:lnTo>
                    <a:pt x="2513" y="909"/>
                  </a:lnTo>
                  <a:close/>
                  <a:moveTo>
                    <a:pt x="2500" y="918"/>
                  </a:moveTo>
                  <a:lnTo>
                    <a:pt x="2500" y="918"/>
                  </a:lnTo>
                  <a:lnTo>
                    <a:pt x="2421" y="776"/>
                  </a:lnTo>
                  <a:lnTo>
                    <a:pt x="2437" y="764"/>
                  </a:lnTo>
                  <a:lnTo>
                    <a:pt x="2417" y="739"/>
                  </a:lnTo>
                  <a:lnTo>
                    <a:pt x="2428" y="722"/>
                  </a:lnTo>
                  <a:lnTo>
                    <a:pt x="2430" y="725"/>
                  </a:lnTo>
                  <a:lnTo>
                    <a:pt x="2444" y="718"/>
                  </a:lnTo>
                  <a:lnTo>
                    <a:pt x="2500" y="918"/>
                  </a:lnTo>
                  <a:close/>
                  <a:moveTo>
                    <a:pt x="2421" y="679"/>
                  </a:moveTo>
                  <a:lnTo>
                    <a:pt x="2342" y="619"/>
                  </a:lnTo>
                  <a:lnTo>
                    <a:pt x="2350" y="594"/>
                  </a:lnTo>
                  <a:lnTo>
                    <a:pt x="2423" y="679"/>
                  </a:lnTo>
                  <a:lnTo>
                    <a:pt x="2421" y="679"/>
                  </a:lnTo>
                  <a:close/>
                  <a:moveTo>
                    <a:pt x="2405" y="653"/>
                  </a:moveTo>
                  <a:lnTo>
                    <a:pt x="2280" y="508"/>
                  </a:lnTo>
                  <a:lnTo>
                    <a:pt x="2250" y="442"/>
                  </a:lnTo>
                  <a:lnTo>
                    <a:pt x="2251" y="442"/>
                  </a:lnTo>
                  <a:lnTo>
                    <a:pt x="2405" y="653"/>
                  </a:lnTo>
                  <a:close/>
                  <a:moveTo>
                    <a:pt x="2216" y="418"/>
                  </a:moveTo>
                  <a:lnTo>
                    <a:pt x="2209" y="409"/>
                  </a:lnTo>
                  <a:lnTo>
                    <a:pt x="2198" y="418"/>
                  </a:lnTo>
                  <a:lnTo>
                    <a:pt x="2156" y="377"/>
                  </a:lnTo>
                  <a:lnTo>
                    <a:pt x="2220" y="410"/>
                  </a:lnTo>
                  <a:lnTo>
                    <a:pt x="2216" y="418"/>
                  </a:lnTo>
                  <a:close/>
                  <a:moveTo>
                    <a:pt x="2218" y="405"/>
                  </a:moveTo>
                  <a:lnTo>
                    <a:pt x="2146" y="366"/>
                  </a:lnTo>
                  <a:lnTo>
                    <a:pt x="2011" y="235"/>
                  </a:lnTo>
                  <a:lnTo>
                    <a:pt x="2218" y="405"/>
                  </a:lnTo>
                  <a:close/>
                  <a:moveTo>
                    <a:pt x="1951" y="212"/>
                  </a:moveTo>
                  <a:lnTo>
                    <a:pt x="1919" y="232"/>
                  </a:lnTo>
                  <a:lnTo>
                    <a:pt x="1907" y="212"/>
                  </a:lnTo>
                  <a:lnTo>
                    <a:pt x="1896" y="220"/>
                  </a:lnTo>
                  <a:lnTo>
                    <a:pt x="1764" y="138"/>
                  </a:lnTo>
                  <a:lnTo>
                    <a:pt x="1762" y="133"/>
                  </a:lnTo>
                  <a:lnTo>
                    <a:pt x="1949" y="197"/>
                  </a:lnTo>
                  <a:lnTo>
                    <a:pt x="1951" y="212"/>
                  </a:lnTo>
                  <a:close/>
                  <a:moveTo>
                    <a:pt x="1923" y="182"/>
                  </a:moveTo>
                  <a:lnTo>
                    <a:pt x="1761" y="129"/>
                  </a:lnTo>
                  <a:lnTo>
                    <a:pt x="1757" y="113"/>
                  </a:lnTo>
                  <a:lnTo>
                    <a:pt x="1923" y="182"/>
                  </a:lnTo>
                  <a:close/>
                  <a:moveTo>
                    <a:pt x="1729" y="101"/>
                  </a:moveTo>
                  <a:lnTo>
                    <a:pt x="1715" y="106"/>
                  </a:lnTo>
                  <a:lnTo>
                    <a:pt x="1672" y="80"/>
                  </a:lnTo>
                  <a:lnTo>
                    <a:pt x="1672" y="78"/>
                  </a:lnTo>
                  <a:lnTo>
                    <a:pt x="1729" y="101"/>
                  </a:lnTo>
                  <a:close/>
                  <a:moveTo>
                    <a:pt x="1626" y="78"/>
                  </a:moveTo>
                  <a:lnTo>
                    <a:pt x="1610" y="89"/>
                  </a:lnTo>
                  <a:lnTo>
                    <a:pt x="1444" y="46"/>
                  </a:lnTo>
                  <a:lnTo>
                    <a:pt x="1626" y="66"/>
                  </a:lnTo>
                  <a:lnTo>
                    <a:pt x="1626" y="78"/>
                  </a:lnTo>
                  <a:close/>
                  <a:moveTo>
                    <a:pt x="1457" y="45"/>
                  </a:moveTo>
                  <a:lnTo>
                    <a:pt x="1420" y="39"/>
                  </a:lnTo>
                  <a:lnTo>
                    <a:pt x="1413" y="37"/>
                  </a:lnTo>
                  <a:lnTo>
                    <a:pt x="1457" y="45"/>
                  </a:lnTo>
                  <a:close/>
                  <a:moveTo>
                    <a:pt x="1420" y="43"/>
                  </a:moveTo>
                  <a:lnTo>
                    <a:pt x="1605" y="90"/>
                  </a:lnTo>
                  <a:lnTo>
                    <a:pt x="1543" y="128"/>
                  </a:lnTo>
                  <a:lnTo>
                    <a:pt x="1504" y="115"/>
                  </a:lnTo>
                  <a:lnTo>
                    <a:pt x="1497" y="136"/>
                  </a:lnTo>
                  <a:lnTo>
                    <a:pt x="1483" y="128"/>
                  </a:lnTo>
                  <a:lnTo>
                    <a:pt x="1471" y="113"/>
                  </a:lnTo>
                  <a:lnTo>
                    <a:pt x="1466" y="119"/>
                  </a:lnTo>
                  <a:lnTo>
                    <a:pt x="1441" y="106"/>
                  </a:lnTo>
                  <a:lnTo>
                    <a:pt x="1398" y="52"/>
                  </a:lnTo>
                  <a:lnTo>
                    <a:pt x="1404" y="52"/>
                  </a:lnTo>
                  <a:lnTo>
                    <a:pt x="1404" y="41"/>
                  </a:lnTo>
                  <a:lnTo>
                    <a:pt x="1420" y="43"/>
                  </a:lnTo>
                  <a:close/>
                  <a:moveTo>
                    <a:pt x="1361" y="57"/>
                  </a:moveTo>
                  <a:lnTo>
                    <a:pt x="1395" y="52"/>
                  </a:lnTo>
                  <a:lnTo>
                    <a:pt x="1434" y="101"/>
                  </a:lnTo>
                  <a:lnTo>
                    <a:pt x="1333" y="46"/>
                  </a:lnTo>
                  <a:lnTo>
                    <a:pt x="1360" y="39"/>
                  </a:lnTo>
                  <a:lnTo>
                    <a:pt x="1361" y="57"/>
                  </a:lnTo>
                  <a:close/>
                  <a:moveTo>
                    <a:pt x="1354" y="36"/>
                  </a:moveTo>
                  <a:lnTo>
                    <a:pt x="1328" y="45"/>
                  </a:lnTo>
                  <a:lnTo>
                    <a:pt x="1315" y="37"/>
                  </a:lnTo>
                  <a:lnTo>
                    <a:pt x="1315" y="37"/>
                  </a:lnTo>
                  <a:lnTo>
                    <a:pt x="1345" y="36"/>
                  </a:lnTo>
                  <a:lnTo>
                    <a:pt x="1354" y="36"/>
                  </a:lnTo>
                  <a:close/>
                  <a:moveTo>
                    <a:pt x="1323" y="32"/>
                  </a:moveTo>
                  <a:lnTo>
                    <a:pt x="1315" y="34"/>
                  </a:lnTo>
                  <a:lnTo>
                    <a:pt x="1315" y="32"/>
                  </a:lnTo>
                  <a:lnTo>
                    <a:pt x="1323" y="32"/>
                  </a:lnTo>
                  <a:close/>
                  <a:moveTo>
                    <a:pt x="1270" y="34"/>
                  </a:moveTo>
                  <a:lnTo>
                    <a:pt x="1268" y="36"/>
                  </a:lnTo>
                  <a:lnTo>
                    <a:pt x="1252" y="37"/>
                  </a:lnTo>
                  <a:lnTo>
                    <a:pt x="1270" y="34"/>
                  </a:lnTo>
                  <a:close/>
                  <a:moveTo>
                    <a:pt x="1245" y="34"/>
                  </a:moveTo>
                  <a:lnTo>
                    <a:pt x="1220" y="39"/>
                  </a:lnTo>
                  <a:lnTo>
                    <a:pt x="1146" y="43"/>
                  </a:lnTo>
                  <a:lnTo>
                    <a:pt x="1245" y="34"/>
                  </a:lnTo>
                  <a:close/>
                  <a:moveTo>
                    <a:pt x="1190" y="45"/>
                  </a:moveTo>
                  <a:lnTo>
                    <a:pt x="1042" y="69"/>
                  </a:lnTo>
                  <a:lnTo>
                    <a:pt x="1029" y="62"/>
                  </a:lnTo>
                  <a:lnTo>
                    <a:pt x="1036" y="53"/>
                  </a:lnTo>
                  <a:lnTo>
                    <a:pt x="1190" y="45"/>
                  </a:lnTo>
                  <a:close/>
                  <a:moveTo>
                    <a:pt x="1005" y="76"/>
                  </a:moveTo>
                  <a:lnTo>
                    <a:pt x="957" y="83"/>
                  </a:lnTo>
                  <a:lnTo>
                    <a:pt x="955" y="83"/>
                  </a:lnTo>
                  <a:lnTo>
                    <a:pt x="989" y="66"/>
                  </a:lnTo>
                  <a:lnTo>
                    <a:pt x="1005" y="76"/>
                  </a:lnTo>
                  <a:close/>
                  <a:moveTo>
                    <a:pt x="971" y="69"/>
                  </a:moveTo>
                  <a:lnTo>
                    <a:pt x="952" y="78"/>
                  </a:lnTo>
                  <a:lnTo>
                    <a:pt x="952" y="76"/>
                  </a:lnTo>
                  <a:lnTo>
                    <a:pt x="971" y="69"/>
                  </a:lnTo>
                  <a:close/>
                  <a:moveTo>
                    <a:pt x="907" y="94"/>
                  </a:moveTo>
                  <a:lnTo>
                    <a:pt x="909" y="96"/>
                  </a:lnTo>
                  <a:lnTo>
                    <a:pt x="787" y="140"/>
                  </a:lnTo>
                  <a:lnTo>
                    <a:pt x="907" y="94"/>
                  </a:lnTo>
                  <a:close/>
                  <a:moveTo>
                    <a:pt x="913" y="99"/>
                  </a:moveTo>
                  <a:lnTo>
                    <a:pt x="913" y="103"/>
                  </a:lnTo>
                  <a:lnTo>
                    <a:pt x="913" y="103"/>
                  </a:lnTo>
                  <a:lnTo>
                    <a:pt x="775" y="177"/>
                  </a:lnTo>
                  <a:lnTo>
                    <a:pt x="775" y="175"/>
                  </a:lnTo>
                  <a:lnTo>
                    <a:pt x="733" y="166"/>
                  </a:lnTo>
                  <a:lnTo>
                    <a:pt x="727" y="189"/>
                  </a:lnTo>
                  <a:lnTo>
                    <a:pt x="669" y="191"/>
                  </a:lnTo>
                  <a:lnTo>
                    <a:pt x="669" y="188"/>
                  </a:lnTo>
                  <a:lnTo>
                    <a:pt x="913" y="99"/>
                  </a:lnTo>
                  <a:close/>
                  <a:moveTo>
                    <a:pt x="630" y="220"/>
                  </a:moveTo>
                  <a:lnTo>
                    <a:pt x="657" y="214"/>
                  </a:lnTo>
                  <a:lnTo>
                    <a:pt x="669" y="235"/>
                  </a:lnTo>
                  <a:lnTo>
                    <a:pt x="494" y="334"/>
                  </a:lnTo>
                  <a:lnTo>
                    <a:pt x="628" y="212"/>
                  </a:lnTo>
                  <a:lnTo>
                    <a:pt x="630" y="220"/>
                  </a:lnTo>
                  <a:close/>
                  <a:moveTo>
                    <a:pt x="588" y="244"/>
                  </a:moveTo>
                  <a:lnTo>
                    <a:pt x="480" y="343"/>
                  </a:lnTo>
                  <a:lnTo>
                    <a:pt x="450" y="359"/>
                  </a:lnTo>
                  <a:lnTo>
                    <a:pt x="452" y="359"/>
                  </a:lnTo>
                  <a:lnTo>
                    <a:pt x="448" y="359"/>
                  </a:lnTo>
                  <a:lnTo>
                    <a:pt x="588" y="244"/>
                  </a:lnTo>
                  <a:close/>
                  <a:moveTo>
                    <a:pt x="420" y="398"/>
                  </a:moveTo>
                  <a:lnTo>
                    <a:pt x="408" y="409"/>
                  </a:lnTo>
                  <a:lnTo>
                    <a:pt x="415" y="396"/>
                  </a:lnTo>
                  <a:lnTo>
                    <a:pt x="420" y="398"/>
                  </a:lnTo>
                  <a:close/>
                  <a:moveTo>
                    <a:pt x="424" y="398"/>
                  </a:moveTo>
                  <a:lnTo>
                    <a:pt x="436" y="402"/>
                  </a:lnTo>
                  <a:lnTo>
                    <a:pt x="404" y="418"/>
                  </a:lnTo>
                  <a:lnTo>
                    <a:pt x="404" y="416"/>
                  </a:lnTo>
                  <a:lnTo>
                    <a:pt x="424" y="398"/>
                  </a:lnTo>
                  <a:close/>
                  <a:moveTo>
                    <a:pt x="365" y="449"/>
                  </a:moveTo>
                  <a:lnTo>
                    <a:pt x="365" y="449"/>
                  </a:lnTo>
                  <a:lnTo>
                    <a:pt x="348" y="471"/>
                  </a:lnTo>
                  <a:lnTo>
                    <a:pt x="365" y="449"/>
                  </a:lnTo>
                  <a:close/>
                  <a:moveTo>
                    <a:pt x="367" y="455"/>
                  </a:moveTo>
                  <a:lnTo>
                    <a:pt x="369" y="456"/>
                  </a:lnTo>
                  <a:lnTo>
                    <a:pt x="305" y="570"/>
                  </a:lnTo>
                  <a:lnTo>
                    <a:pt x="288" y="598"/>
                  </a:lnTo>
                  <a:lnTo>
                    <a:pt x="259" y="594"/>
                  </a:lnTo>
                  <a:lnTo>
                    <a:pt x="254" y="628"/>
                  </a:lnTo>
                  <a:lnTo>
                    <a:pt x="206" y="653"/>
                  </a:lnTo>
                  <a:lnTo>
                    <a:pt x="206" y="649"/>
                  </a:lnTo>
                  <a:lnTo>
                    <a:pt x="201" y="649"/>
                  </a:lnTo>
                  <a:lnTo>
                    <a:pt x="367" y="455"/>
                  </a:lnTo>
                  <a:close/>
                  <a:moveTo>
                    <a:pt x="183" y="692"/>
                  </a:moveTo>
                  <a:lnTo>
                    <a:pt x="192" y="732"/>
                  </a:lnTo>
                  <a:lnTo>
                    <a:pt x="189" y="730"/>
                  </a:lnTo>
                  <a:lnTo>
                    <a:pt x="171" y="773"/>
                  </a:lnTo>
                  <a:lnTo>
                    <a:pt x="183" y="778"/>
                  </a:lnTo>
                  <a:lnTo>
                    <a:pt x="99" y="923"/>
                  </a:lnTo>
                  <a:lnTo>
                    <a:pt x="99" y="921"/>
                  </a:lnTo>
                  <a:lnTo>
                    <a:pt x="176" y="690"/>
                  </a:lnTo>
                  <a:lnTo>
                    <a:pt x="183" y="692"/>
                  </a:lnTo>
                  <a:close/>
                  <a:moveTo>
                    <a:pt x="134" y="803"/>
                  </a:moveTo>
                  <a:lnTo>
                    <a:pt x="95" y="920"/>
                  </a:lnTo>
                  <a:lnTo>
                    <a:pt x="90" y="923"/>
                  </a:lnTo>
                  <a:lnTo>
                    <a:pt x="134" y="803"/>
                  </a:lnTo>
                  <a:close/>
                  <a:moveTo>
                    <a:pt x="72" y="967"/>
                  </a:moveTo>
                  <a:lnTo>
                    <a:pt x="74" y="971"/>
                  </a:lnTo>
                  <a:lnTo>
                    <a:pt x="65" y="990"/>
                  </a:lnTo>
                  <a:lnTo>
                    <a:pt x="72" y="967"/>
                  </a:lnTo>
                  <a:close/>
                  <a:moveTo>
                    <a:pt x="79" y="976"/>
                  </a:moveTo>
                  <a:lnTo>
                    <a:pt x="81" y="976"/>
                  </a:lnTo>
                  <a:lnTo>
                    <a:pt x="74" y="1019"/>
                  </a:lnTo>
                  <a:lnTo>
                    <a:pt x="62" y="1008"/>
                  </a:lnTo>
                  <a:lnTo>
                    <a:pt x="79" y="976"/>
                  </a:lnTo>
                  <a:close/>
                  <a:moveTo>
                    <a:pt x="70" y="1036"/>
                  </a:moveTo>
                  <a:lnTo>
                    <a:pt x="67" y="1056"/>
                  </a:lnTo>
                  <a:lnTo>
                    <a:pt x="62" y="1047"/>
                  </a:lnTo>
                  <a:lnTo>
                    <a:pt x="70" y="1036"/>
                  </a:lnTo>
                  <a:close/>
                  <a:moveTo>
                    <a:pt x="49" y="1057"/>
                  </a:moveTo>
                  <a:lnTo>
                    <a:pt x="51" y="1059"/>
                  </a:lnTo>
                  <a:lnTo>
                    <a:pt x="60" y="1050"/>
                  </a:lnTo>
                  <a:lnTo>
                    <a:pt x="67" y="1063"/>
                  </a:lnTo>
                  <a:lnTo>
                    <a:pt x="44" y="1199"/>
                  </a:lnTo>
                  <a:lnTo>
                    <a:pt x="49" y="1057"/>
                  </a:lnTo>
                  <a:close/>
                  <a:moveTo>
                    <a:pt x="69" y="1068"/>
                  </a:moveTo>
                  <a:lnTo>
                    <a:pt x="92" y="1109"/>
                  </a:lnTo>
                  <a:lnTo>
                    <a:pt x="88" y="1109"/>
                  </a:lnTo>
                  <a:lnTo>
                    <a:pt x="83" y="1156"/>
                  </a:lnTo>
                  <a:lnTo>
                    <a:pt x="100" y="1158"/>
                  </a:lnTo>
                  <a:lnTo>
                    <a:pt x="70" y="1270"/>
                  </a:lnTo>
                  <a:lnTo>
                    <a:pt x="46" y="1287"/>
                  </a:lnTo>
                  <a:lnTo>
                    <a:pt x="42" y="1275"/>
                  </a:lnTo>
                  <a:lnTo>
                    <a:pt x="40" y="1275"/>
                  </a:lnTo>
                  <a:lnTo>
                    <a:pt x="42" y="1234"/>
                  </a:lnTo>
                  <a:lnTo>
                    <a:pt x="69" y="1068"/>
                  </a:lnTo>
                  <a:close/>
                  <a:moveTo>
                    <a:pt x="39" y="1179"/>
                  </a:moveTo>
                  <a:lnTo>
                    <a:pt x="37" y="1236"/>
                  </a:lnTo>
                  <a:lnTo>
                    <a:pt x="33" y="1254"/>
                  </a:lnTo>
                  <a:lnTo>
                    <a:pt x="39" y="1179"/>
                  </a:lnTo>
                  <a:close/>
                  <a:moveTo>
                    <a:pt x="35" y="1273"/>
                  </a:moveTo>
                  <a:lnTo>
                    <a:pt x="35" y="1277"/>
                  </a:lnTo>
                  <a:lnTo>
                    <a:pt x="35" y="1277"/>
                  </a:lnTo>
                  <a:lnTo>
                    <a:pt x="35" y="1273"/>
                  </a:lnTo>
                  <a:close/>
                  <a:moveTo>
                    <a:pt x="33" y="1324"/>
                  </a:moveTo>
                  <a:lnTo>
                    <a:pt x="33" y="1326"/>
                  </a:lnTo>
                  <a:lnTo>
                    <a:pt x="33" y="1324"/>
                  </a:lnTo>
                  <a:lnTo>
                    <a:pt x="33" y="1324"/>
                  </a:lnTo>
                  <a:close/>
                  <a:moveTo>
                    <a:pt x="32" y="1353"/>
                  </a:moveTo>
                  <a:lnTo>
                    <a:pt x="32" y="1354"/>
                  </a:lnTo>
                  <a:lnTo>
                    <a:pt x="32" y="1353"/>
                  </a:lnTo>
                  <a:lnTo>
                    <a:pt x="32" y="1353"/>
                  </a:lnTo>
                  <a:close/>
                  <a:moveTo>
                    <a:pt x="35" y="1381"/>
                  </a:moveTo>
                  <a:lnTo>
                    <a:pt x="37" y="1392"/>
                  </a:lnTo>
                  <a:lnTo>
                    <a:pt x="35" y="1397"/>
                  </a:lnTo>
                  <a:lnTo>
                    <a:pt x="35" y="1397"/>
                  </a:lnTo>
                  <a:lnTo>
                    <a:pt x="35" y="1381"/>
                  </a:lnTo>
                  <a:close/>
                  <a:moveTo>
                    <a:pt x="44" y="1443"/>
                  </a:moveTo>
                  <a:lnTo>
                    <a:pt x="44" y="1450"/>
                  </a:lnTo>
                  <a:lnTo>
                    <a:pt x="42" y="1443"/>
                  </a:lnTo>
                  <a:lnTo>
                    <a:pt x="44" y="1443"/>
                  </a:lnTo>
                  <a:close/>
                  <a:moveTo>
                    <a:pt x="39" y="1452"/>
                  </a:moveTo>
                  <a:lnTo>
                    <a:pt x="47" y="1476"/>
                  </a:lnTo>
                  <a:lnTo>
                    <a:pt x="58" y="1565"/>
                  </a:lnTo>
                  <a:lnTo>
                    <a:pt x="39" y="1452"/>
                  </a:lnTo>
                  <a:close/>
                  <a:moveTo>
                    <a:pt x="54" y="1499"/>
                  </a:moveTo>
                  <a:lnTo>
                    <a:pt x="95" y="1628"/>
                  </a:lnTo>
                  <a:lnTo>
                    <a:pt x="81" y="1653"/>
                  </a:lnTo>
                  <a:lnTo>
                    <a:pt x="72" y="1648"/>
                  </a:lnTo>
                  <a:lnTo>
                    <a:pt x="54" y="1499"/>
                  </a:lnTo>
                  <a:close/>
                  <a:moveTo>
                    <a:pt x="84" y="1655"/>
                  </a:moveTo>
                  <a:lnTo>
                    <a:pt x="97" y="1634"/>
                  </a:lnTo>
                  <a:lnTo>
                    <a:pt x="136" y="1759"/>
                  </a:lnTo>
                  <a:lnTo>
                    <a:pt x="88" y="1692"/>
                  </a:lnTo>
                  <a:lnTo>
                    <a:pt x="104" y="1667"/>
                  </a:lnTo>
                  <a:lnTo>
                    <a:pt x="84" y="1655"/>
                  </a:lnTo>
                  <a:close/>
                  <a:moveTo>
                    <a:pt x="139" y="1770"/>
                  </a:moveTo>
                  <a:lnTo>
                    <a:pt x="148" y="1800"/>
                  </a:lnTo>
                  <a:lnTo>
                    <a:pt x="148" y="1802"/>
                  </a:lnTo>
                  <a:lnTo>
                    <a:pt x="95" y="1708"/>
                  </a:lnTo>
                  <a:lnTo>
                    <a:pt x="139" y="1770"/>
                  </a:lnTo>
                  <a:close/>
                  <a:moveTo>
                    <a:pt x="99" y="1724"/>
                  </a:moveTo>
                  <a:lnTo>
                    <a:pt x="145" y="1803"/>
                  </a:lnTo>
                  <a:lnTo>
                    <a:pt x="139" y="1811"/>
                  </a:lnTo>
                  <a:lnTo>
                    <a:pt x="99" y="1724"/>
                  </a:lnTo>
                  <a:close/>
                  <a:moveTo>
                    <a:pt x="159" y="1857"/>
                  </a:moveTo>
                  <a:lnTo>
                    <a:pt x="166" y="1849"/>
                  </a:lnTo>
                  <a:lnTo>
                    <a:pt x="210" y="1964"/>
                  </a:lnTo>
                  <a:lnTo>
                    <a:pt x="159" y="1857"/>
                  </a:lnTo>
                  <a:close/>
                  <a:moveTo>
                    <a:pt x="169" y="1846"/>
                  </a:moveTo>
                  <a:lnTo>
                    <a:pt x="169" y="1846"/>
                  </a:lnTo>
                  <a:lnTo>
                    <a:pt x="194" y="1878"/>
                  </a:lnTo>
                  <a:lnTo>
                    <a:pt x="189" y="1883"/>
                  </a:lnTo>
                  <a:lnTo>
                    <a:pt x="215" y="1908"/>
                  </a:lnTo>
                  <a:lnTo>
                    <a:pt x="220" y="1915"/>
                  </a:lnTo>
                  <a:lnTo>
                    <a:pt x="233" y="2007"/>
                  </a:lnTo>
                  <a:lnTo>
                    <a:pt x="231" y="2007"/>
                  </a:lnTo>
                  <a:lnTo>
                    <a:pt x="169" y="1846"/>
                  </a:lnTo>
                  <a:close/>
                  <a:moveTo>
                    <a:pt x="270" y="2062"/>
                  </a:moveTo>
                  <a:lnTo>
                    <a:pt x="365" y="2145"/>
                  </a:lnTo>
                  <a:lnTo>
                    <a:pt x="362" y="2155"/>
                  </a:lnTo>
                  <a:lnTo>
                    <a:pt x="270" y="2062"/>
                  </a:lnTo>
                  <a:close/>
                  <a:moveTo>
                    <a:pt x="378" y="2175"/>
                  </a:moveTo>
                  <a:lnTo>
                    <a:pt x="388" y="2176"/>
                  </a:lnTo>
                  <a:lnTo>
                    <a:pt x="386" y="2178"/>
                  </a:lnTo>
                  <a:lnTo>
                    <a:pt x="394" y="2191"/>
                  </a:lnTo>
                  <a:lnTo>
                    <a:pt x="378" y="2175"/>
                  </a:lnTo>
                  <a:close/>
                  <a:moveTo>
                    <a:pt x="413" y="2210"/>
                  </a:moveTo>
                  <a:lnTo>
                    <a:pt x="422" y="2207"/>
                  </a:lnTo>
                  <a:lnTo>
                    <a:pt x="491" y="2293"/>
                  </a:lnTo>
                  <a:lnTo>
                    <a:pt x="413" y="2210"/>
                  </a:lnTo>
                  <a:close/>
                  <a:moveTo>
                    <a:pt x="547" y="2337"/>
                  </a:moveTo>
                  <a:lnTo>
                    <a:pt x="627" y="2348"/>
                  </a:lnTo>
                  <a:lnTo>
                    <a:pt x="646" y="2362"/>
                  </a:lnTo>
                  <a:lnTo>
                    <a:pt x="648" y="2376"/>
                  </a:lnTo>
                  <a:lnTo>
                    <a:pt x="660" y="2374"/>
                  </a:lnTo>
                  <a:lnTo>
                    <a:pt x="711" y="2415"/>
                  </a:lnTo>
                  <a:lnTo>
                    <a:pt x="711" y="2415"/>
                  </a:lnTo>
                  <a:lnTo>
                    <a:pt x="547" y="2341"/>
                  </a:lnTo>
                  <a:lnTo>
                    <a:pt x="547" y="2337"/>
                  </a:lnTo>
                  <a:close/>
                  <a:moveTo>
                    <a:pt x="584" y="2362"/>
                  </a:moveTo>
                  <a:lnTo>
                    <a:pt x="710" y="2419"/>
                  </a:lnTo>
                  <a:lnTo>
                    <a:pt x="704" y="2426"/>
                  </a:lnTo>
                  <a:lnTo>
                    <a:pt x="584" y="2362"/>
                  </a:lnTo>
                  <a:close/>
                  <a:moveTo>
                    <a:pt x="745" y="2449"/>
                  </a:moveTo>
                  <a:lnTo>
                    <a:pt x="749" y="2442"/>
                  </a:lnTo>
                  <a:lnTo>
                    <a:pt x="821" y="2489"/>
                  </a:lnTo>
                  <a:lnTo>
                    <a:pt x="745" y="2449"/>
                  </a:lnTo>
                  <a:close/>
                  <a:moveTo>
                    <a:pt x="750" y="2438"/>
                  </a:moveTo>
                  <a:lnTo>
                    <a:pt x="752" y="2436"/>
                  </a:lnTo>
                  <a:lnTo>
                    <a:pt x="777" y="2445"/>
                  </a:lnTo>
                  <a:lnTo>
                    <a:pt x="832" y="2491"/>
                  </a:lnTo>
                  <a:lnTo>
                    <a:pt x="750" y="2438"/>
                  </a:lnTo>
                  <a:close/>
                  <a:moveTo>
                    <a:pt x="787" y="2449"/>
                  </a:moveTo>
                  <a:lnTo>
                    <a:pt x="900" y="2489"/>
                  </a:lnTo>
                  <a:lnTo>
                    <a:pt x="885" y="2496"/>
                  </a:lnTo>
                  <a:lnTo>
                    <a:pt x="847" y="2482"/>
                  </a:lnTo>
                  <a:lnTo>
                    <a:pt x="842" y="2495"/>
                  </a:lnTo>
                  <a:lnTo>
                    <a:pt x="787" y="2449"/>
                  </a:lnTo>
                  <a:close/>
                  <a:moveTo>
                    <a:pt x="886" y="2500"/>
                  </a:moveTo>
                  <a:lnTo>
                    <a:pt x="906" y="2491"/>
                  </a:lnTo>
                  <a:lnTo>
                    <a:pt x="1056" y="2546"/>
                  </a:lnTo>
                  <a:lnTo>
                    <a:pt x="881" y="2512"/>
                  </a:lnTo>
                  <a:lnTo>
                    <a:pt x="886" y="2500"/>
                  </a:lnTo>
                  <a:close/>
                  <a:moveTo>
                    <a:pt x="1021" y="2542"/>
                  </a:moveTo>
                  <a:lnTo>
                    <a:pt x="1079" y="2553"/>
                  </a:lnTo>
                  <a:lnTo>
                    <a:pt x="1089" y="2557"/>
                  </a:lnTo>
                  <a:lnTo>
                    <a:pt x="1021" y="2542"/>
                  </a:lnTo>
                  <a:close/>
                  <a:moveTo>
                    <a:pt x="1081" y="2549"/>
                  </a:moveTo>
                  <a:lnTo>
                    <a:pt x="911" y="2489"/>
                  </a:lnTo>
                  <a:lnTo>
                    <a:pt x="955" y="2468"/>
                  </a:lnTo>
                  <a:lnTo>
                    <a:pt x="955" y="2472"/>
                  </a:lnTo>
                  <a:lnTo>
                    <a:pt x="990" y="2463"/>
                  </a:lnTo>
                  <a:lnTo>
                    <a:pt x="1045" y="2489"/>
                  </a:lnTo>
                  <a:lnTo>
                    <a:pt x="1095" y="2542"/>
                  </a:lnTo>
                  <a:lnTo>
                    <a:pt x="1095" y="2542"/>
                  </a:lnTo>
                  <a:lnTo>
                    <a:pt x="1095" y="2553"/>
                  </a:lnTo>
                  <a:lnTo>
                    <a:pt x="1081" y="2549"/>
                  </a:lnTo>
                  <a:close/>
                  <a:moveTo>
                    <a:pt x="1141" y="2542"/>
                  </a:moveTo>
                  <a:lnTo>
                    <a:pt x="1100" y="2542"/>
                  </a:lnTo>
                  <a:lnTo>
                    <a:pt x="1056" y="2495"/>
                  </a:lnTo>
                  <a:lnTo>
                    <a:pt x="1172" y="2555"/>
                  </a:lnTo>
                  <a:lnTo>
                    <a:pt x="1142" y="2560"/>
                  </a:lnTo>
                  <a:lnTo>
                    <a:pt x="1141" y="2542"/>
                  </a:lnTo>
                  <a:close/>
                  <a:moveTo>
                    <a:pt x="1149" y="2562"/>
                  </a:moveTo>
                  <a:lnTo>
                    <a:pt x="1179" y="2558"/>
                  </a:lnTo>
                  <a:lnTo>
                    <a:pt x="1195" y="2565"/>
                  </a:lnTo>
                  <a:lnTo>
                    <a:pt x="1160" y="2564"/>
                  </a:lnTo>
                  <a:lnTo>
                    <a:pt x="1149" y="2562"/>
                  </a:lnTo>
                  <a:close/>
                  <a:moveTo>
                    <a:pt x="1183" y="2569"/>
                  </a:moveTo>
                  <a:lnTo>
                    <a:pt x="1195" y="2569"/>
                  </a:lnTo>
                  <a:lnTo>
                    <a:pt x="1195" y="2569"/>
                  </a:lnTo>
                  <a:lnTo>
                    <a:pt x="1197" y="2571"/>
                  </a:lnTo>
                  <a:lnTo>
                    <a:pt x="1183" y="2569"/>
                  </a:lnTo>
                  <a:close/>
                  <a:moveTo>
                    <a:pt x="1245" y="2571"/>
                  </a:moveTo>
                  <a:lnTo>
                    <a:pt x="1273" y="2571"/>
                  </a:lnTo>
                  <a:lnTo>
                    <a:pt x="1247" y="2574"/>
                  </a:lnTo>
                  <a:lnTo>
                    <a:pt x="1245" y="2571"/>
                  </a:lnTo>
                  <a:close/>
                  <a:moveTo>
                    <a:pt x="1264" y="2576"/>
                  </a:moveTo>
                  <a:lnTo>
                    <a:pt x="1300" y="2571"/>
                  </a:lnTo>
                  <a:lnTo>
                    <a:pt x="1402" y="2572"/>
                  </a:lnTo>
                  <a:lnTo>
                    <a:pt x="1264" y="2576"/>
                  </a:lnTo>
                  <a:close/>
                  <a:moveTo>
                    <a:pt x="1326" y="2567"/>
                  </a:moveTo>
                  <a:lnTo>
                    <a:pt x="1473" y="2549"/>
                  </a:lnTo>
                  <a:lnTo>
                    <a:pt x="1496" y="2564"/>
                  </a:lnTo>
                  <a:lnTo>
                    <a:pt x="1490" y="2571"/>
                  </a:lnTo>
                  <a:lnTo>
                    <a:pt x="1326" y="2567"/>
                  </a:lnTo>
                  <a:close/>
                  <a:moveTo>
                    <a:pt x="1515" y="2544"/>
                  </a:moveTo>
                  <a:lnTo>
                    <a:pt x="1570" y="2537"/>
                  </a:lnTo>
                  <a:lnTo>
                    <a:pt x="1572" y="2541"/>
                  </a:lnTo>
                  <a:lnTo>
                    <a:pt x="1536" y="2560"/>
                  </a:lnTo>
                  <a:lnTo>
                    <a:pt x="1515" y="2544"/>
                  </a:lnTo>
                  <a:close/>
                  <a:moveTo>
                    <a:pt x="1543" y="2564"/>
                  </a:moveTo>
                  <a:lnTo>
                    <a:pt x="1573" y="2548"/>
                  </a:lnTo>
                  <a:lnTo>
                    <a:pt x="1575" y="2553"/>
                  </a:lnTo>
                  <a:lnTo>
                    <a:pt x="1543" y="2564"/>
                  </a:lnTo>
                  <a:close/>
                  <a:moveTo>
                    <a:pt x="1616" y="2539"/>
                  </a:moveTo>
                  <a:lnTo>
                    <a:pt x="1612" y="2530"/>
                  </a:lnTo>
                  <a:lnTo>
                    <a:pt x="1616" y="2528"/>
                  </a:lnTo>
                  <a:lnTo>
                    <a:pt x="1806" y="2479"/>
                  </a:lnTo>
                  <a:lnTo>
                    <a:pt x="1616" y="2539"/>
                  </a:lnTo>
                  <a:close/>
                  <a:moveTo>
                    <a:pt x="1635" y="2519"/>
                  </a:moveTo>
                  <a:lnTo>
                    <a:pt x="1771" y="2452"/>
                  </a:lnTo>
                  <a:lnTo>
                    <a:pt x="1773" y="2465"/>
                  </a:lnTo>
                  <a:lnTo>
                    <a:pt x="1819" y="2463"/>
                  </a:lnTo>
                  <a:lnTo>
                    <a:pt x="1817" y="2447"/>
                  </a:lnTo>
                  <a:lnTo>
                    <a:pt x="1852" y="2454"/>
                  </a:lnTo>
                  <a:lnTo>
                    <a:pt x="1856" y="2461"/>
                  </a:lnTo>
                  <a:lnTo>
                    <a:pt x="1635" y="2519"/>
                  </a:lnTo>
                  <a:close/>
                  <a:moveTo>
                    <a:pt x="1896" y="2442"/>
                  </a:moveTo>
                  <a:lnTo>
                    <a:pt x="1893" y="2433"/>
                  </a:lnTo>
                  <a:lnTo>
                    <a:pt x="1918" y="2380"/>
                  </a:lnTo>
                  <a:lnTo>
                    <a:pt x="1921" y="2378"/>
                  </a:lnTo>
                  <a:lnTo>
                    <a:pt x="1939" y="2383"/>
                  </a:lnTo>
                  <a:lnTo>
                    <a:pt x="1944" y="2366"/>
                  </a:lnTo>
                  <a:lnTo>
                    <a:pt x="2089" y="2293"/>
                  </a:lnTo>
                  <a:lnTo>
                    <a:pt x="1896" y="2442"/>
                  </a:lnTo>
                  <a:close/>
                  <a:moveTo>
                    <a:pt x="2103" y="2288"/>
                  </a:moveTo>
                  <a:lnTo>
                    <a:pt x="2103" y="2288"/>
                  </a:lnTo>
                  <a:lnTo>
                    <a:pt x="2100" y="2291"/>
                  </a:lnTo>
                  <a:lnTo>
                    <a:pt x="2103" y="2288"/>
                  </a:lnTo>
                  <a:close/>
                  <a:moveTo>
                    <a:pt x="2147" y="2249"/>
                  </a:moveTo>
                  <a:lnTo>
                    <a:pt x="2146" y="2251"/>
                  </a:lnTo>
                  <a:lnTo>
                    <a:pt x="2144" y="2251"/>
                  </a:lnTo>
                  <a:lnTo>
                    <a:pt x="2147" y="2245"/>
                  </a:lnTo>
                  <a:lnTo>
                    <a:pt x="2154" y="2242"/>
                  </a:lnTo>
                  <a:lnTo>
                    <a:pt x="2147" y="2249"/>
                  </a:lnTo>
                  <a:close/>
                  <a:moveTo>
                    <a:pt x="2151" y="2238"/>
                  </a:moveTo>
                  <a:lnTo>
                    <a:pt x="2153" y="2238"/>
                  </a:lnTo>
                  <a:lnTo>
                    <a:pt x="2153" y="2238"/>
                  </a:lnTo>
                  <a:lnTo>
                    <a:pt x="2151" y="2238"/>
                  </a:lnTo>
                  <a:close/>
                  <a:moveTo>
                    <a:pt x="2193" y="2210"/>
                  </a:moveTo>
                  <a:lnTo>
                    <a:pt x="2191" y="2210"/>
                  </a:lnTo>
                  <a:lnTo>
                    <a:pt x="2193" y="2208"/>
                  </a:lnTo>
                  <a:lnTo>
                    <a:pt x="2218" y="2182"/>
                  </a:lnTo>
                  <a:lnTo>
                    <a:pt x="2193" y="2210"/>
                  </a:lnTo>
                  <a:close/>
                  <a:moveTo>
                    <a:pt x="2204" y="2191"/>
                  </a:moveTo>
                  <a:lnTo>
                    <a:pt x="2313" y="2016"/>
                  </a:lnTo>
                  <a:lnTo>
                    <a:pt x="2313" y="2016"/>
                  </a:lnTo>
                  <a:lnTo>
                    <a:pt x="2333" y="1996"/>
                  </a:lnTo>
                  <a:lnTo>
                    <a:pt x="2350" y="2007"/>
                  </a:lnTo>
                  <a:lnTo>
                    <a:pt x="2356" y="2035"/>
                  </a:lnTo>
                  <a:lnTo>
                    <a:pt x="2204" y="2191"/>
                  </a:lnTo>
                  <a:close/>
                  <a:moveTo>
                    <a:pt x="2384" y="1994"/>
                  </a:moveTo>
                  <a:lnTo>
                    <a:pt x="2379" y="1996"/>
                  </a:lnTo>
                  <a:lnTo>
                    <a:pt x="2379" y="1933"/>
                  </a:lnTo>
                  <a:lnTo>
                    <a:pt x="2391" y="1936"/>
                  </a:lnTo>
                  <a:lnTo>
                    <a:pt x="2403" y="1894"/>
                  </a:lnTo>
                  <a:lnTo>
                    <a:pt x="2389" y="1890"/>
                  </a:lnTo>
                  <a:lnTo>
                    <a:pt x="2409" y="1860"/>
                  </a:lnTo>
                  <a:lnTo>
                    <a:pt x="2483" y="1765"/>
                  </a:lnTo>
                  <a:lnTo>
                    <a:pt x="2483" y="1766"/>
                  </a:lnTo>
                  <a:lnTo>
                    <a:pt x="2410" y="1934"/>
                  </a:lnTo>
                  <a:lnTo>
                    <a:pt x="2384" y="1994"/>
                  </a:lnTo>
                  <a:close/>
                  <a:moveTo>
                    <a:pt x="2518" y="1689"/>
                  </a:moveTo>
                  <a:lnTo>
                    <a:pt x="2508" y="1713"/>
                  </a:lnTo>
                  <a:lnTo>
                    <a:pt x="2508" y="1712"/>
                  </a:lnTo>
                  <a:lnTo>
                    <a:pt x="2506" y="1713"/>
                  </a:lnTo>
                  <a:lnTo>
                    <a:pt x="2508" y="1704"/>
                  </a:lnTo>
                  <a:lnTo>
                    <a:pt x="2520" y="1687"/>
                  </a:lnTo>
                  <a:lnTo>
                    <a:pt x="2518" y="1689"/>
                  </a:lnTo>
                  <a:close/>
                  <a:moveTo>
                    <a:pt x="2511" y="1694"/>
                  </a:moveTo>
                  <a:lnTo>
                    <a:pt x="2515" y="1676"/>
                  </a:lnTo>
                  <a:lnTo>
                    <a:pt x="2520" y="1680"/>
                  </a:lnTo>
                  <a:lnTo>
                    <a:pt x="2511" y="1694"/>
                  </a:lnTo>
                  <a:close/>
                </a:path>
              </a:pathLst>
            </a:custGeom>
            <a:gradFill>
              <a:gsLst>
                <a:gs pos="32000">
                  <a:schemeClr val="tx1"/>
                </a:gs>
                <a:gs pos="89000">
                  <a:schemeClr val="bg1">
                    <a:alpha val="0"/>
                  </a:schemeClr>
                </a:gs>
              </a:gsLst>
              <a:path path="circle">
                <a:fillToRect t="100000" r="100000"/>
              </a:path>
            </a:gradFill>
            <a:ln>
              <a:noFill/>
            </a:ln>
          </p:spPr>
          <p:txBody>
            <a:bodyPr vert="horz" wrap="square" lIns="91440" tIns="45720" rIns="91440" bIns="45720" numCol="1" anchor="t" anchorCtr="0" compatLnSpc="1">
              <a:prstTxWarp prst="textNoShape">
                <a:avLst/>
              </a:prstTxWarp>
            </a:bodyPr>
            <a:lstStyle/>
            <a:p>
              <a:endParaRPr lang="en-GB" dirty="0"/>
            </a:p>
          </p:txBody>
        </p:sp>
        <p:sp>
          <p:nvSpPr>
            <p:cNvPr id="7" name="Ellipse 6">
              <a:extLst>
                <a:ext uri="{FF2B5EF4-FFF2-40B4-BE49-F238E27FC236}">
                  <a16:creationId xmlns:a16="http://schemas.microsoft.com/office/drawing/2014/main" id="{B6E221E5-62CA-41B1-B366-E921B6C8431A}"/>
                </a:ext>
              </a:extLst>
            </p:cNvPr>
            <p:cNvSpPr/>
            <p:nvPr/>
          </p:nvSpPr>
          <p:spPr>
            <a:xfrm>
              <a:off x="1608841" y="2838316"/>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7342F254-D336-4FE1-AAD9-62CC4F2B0AF9}"/>
                </a:ext>
              </a:extLst>
            </p:cNvPr>
            <p:cNvSpPr/>
            <p:nvPr/>
          </p:nvSpPr>
          <p:spPr>
            <a:xfrm>
              <a:off x="1653637" y="299420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Ellipse 8">
              <a:extLst>
                <a:ext uri="{FF2B5EF4-FFF2-40B4-BE49-F238E27FC236}">
                  <a16:creationId xmlns:a16="http://schemas.microsoft.com/office/drawing/2014/main" id="{1CD3D88D-4CFE-4EFD-9106-EE4188FF45AE}"/>
                </a:ext>
              </a:extLst>
            </p:cNvPr>
            <p:cNvSpPr/>
            <p:nvPr/>
          </p:nvSpPr>
          <p:spPr>
            <a:xfrm>
              <a:off x="1751608" y="296202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D6638BC8-054A-4536-96C8-6C814CD6FD66}"/>
                </a:ext>
              </a:extLst>
            </p:cNvPr>
            <p:cNvSpPr/>
            <p:nvPr/>
          </p:nvSpPr>
          <p:spPr>
            <a:xfrm>
              <a:off x="1957247" y="284349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89F02770-0CAD-4E15-A8AB-B508D6969738}"/>
                </a:ext>
              </a:extLst>
            </p:cNvPr>
            <p:cNvSpPr/>
            <p:nvPr/>
          </p:nvSpPr>
          <p:spPr>
            <a:xfrm>
              <a:off x="2081893" y="26342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94829D73-1056-4A92-869E-1091A9F92B4E}"/>
                </a:ext>
              </a:extLst>
            </p:cNvPr>
            <p:cNvSpPr/>
            <p:nvPr/>
          </p:nvSpPr>
          <p:spPr>
            <a:xfrm>
              <a:off x="1957247" y="2483737"/>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4D572E5D-3AB5-4882-80E8-8F55B6635D1B}"/>
                </a:ext>
              </a:extLst>
            </p:cNvPr>
            <p:cNvSpPr/>
            <p:nvPr/>
          </p:nvSpPr>
          <p:spPr>
            <a:xfrm>
              <a:off x="2100960" y="256453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4" name="Gerader Verbinder 13">
              <a:extLst>
                <a:ext uri="{FF2B5EF4-FFF2-40B4-BE49-F238E27FC236}">
                  <a16:creationId xmlns:a16="http://schemas.microsoft.com/office/drawing/2014/main" id="{845B0770-DEFE-487F-AFA7-84A8A773016B}"/>
                </a:ext>
              </a:extLst>
            </p:cNvPr>
            <p:cNvCxnSpPr>
              <a:cxnSpLocks/>
              <a:stCxn id="21" idx="2"/>
              <a:endCxn id="29" idx="6"/>
            </p:cNvCxnSpPr>
            <p:nvPr/>
          </p:nvCxnSpPr>
          <p:spPr>
            <a:xfrm>
              <a:off x="1605258" y="2781174"/>
              <a:ext cx="351094" cy="1935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3F34F274-0CDC-4DDB-99B8-0AB9DBFD2134}"/>
                </a:ext>
              </a:extLst>
            </p:cNvPr>
            <p:cNvCxnSpPr>
              <a:cxnSpLocks/>
              <a:stCxn id="8" idx="7"/>
              <a:endCxn id="29" idx="3"/>
            </p:cNvCxnSpPr>
            <p:nvPr/>
          </p:nvCxnSpPr>
          <p:spPr>
            <a:xfrm flipV="1">
              <a:off x="1707992" y="2851320"/>
              <a:ext cx="127006" cy="15230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Gerader Verbinder 15">
              <a:extLst>
                <a:ext uri="{FF2B5EF4-FFF2-40B4-BE49-F238E27FC236}">
                  <a16:creationId xmlns:a16="http://schemas.microsoft.com/office/drawing/2014/main" id="{CE097951-9BB4-47E1-9A8D-56B4BA0EC1A5}"/>
                </a:ext>
              </a:extLst>
            </p:cNvPr>
            <p:cNvCxnSpPr>
              <a:cxnSpLocks/>
              <a:stCxn id="29" idx="2"/>
              <a:endCxn id="11" idx="3"/>
            </p:cNvCxnSpPr>
            <p:nvPr/>
          </p:nvCxnSpPr>
          <p:spPr>
            <a:xfrm flipV="1">
              <a:off x="1814178" y="2689166"/>
              <a:ext cx="277042" cy="11135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Ellipse 16">
              <a:extLst>
                <a:ext uri="{FF2B5EF4-FFF2-40B4-BE49-F238E27FC236}">
                  <a16:creationId xmlns:a16="http://schemas.microsoft.com/office/drawing/2014/main" id="{99789771-B4EF-4BEE-8B84-CCE42D7DB96A}"/>
                </a:ext>
              </a:extLst>
            </p:cNvPr>
            <p:cNvSpPr/>
            <p:nvPr/>
          </p:nvSpPr>
          <p:spPr>
            <a:xfrm>
              <a:off x="1892600" y="305855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8" name="Gerader Verbinder 17">
              <a:extLst>
                <a:ext uri="{FF2B5EF4-FFF2-40B4-BE49-F238E27FC236}">
                  <a16:creationId xmlns:a16="http://schemas.microsoft.com/office/drawing/2014/main" id="{3489DA67-7459-48E1-A9CE-41CC1B61EB7B}"/>
                </a:ext>
              </a:extLst>
            </p:cNvPr>
            <p:cNvCxnSpPr>
              <a:cxnSpLocks/>
              <a:stCxn id="29" idx="0"/>
              <a:endCxn id="10" idx="1"/>
            </p:cNvCxnSpPr>
            <p:nvPr/>
          </p:nvCxnSpPr>
          <p:spPr>
            <a:xfrm>
              <a:off x="1885265" y="2728691"/>
              <a:ext cx="81309" cy="124227"/>
            </a:xfrm>
            <a:prstGeom prst="line">
              <a:avLst/>
            </a:prstGeom>
            <a:ln>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6C4CB9E-57A8-4755-96C8-EFFCAC9364EF}"/>
                </a:ext>
              </a:extLst>
            </p:cNvPr>
            <p:cNvCxnSpPr>
              <a:cxnSpLocks/>
            </p:cNvCxnSpPr>
            <p:nvPr/>
          </p:nvCxnSpPr>
          <p:spPr>
            <a:xfrm>
              <a:off x="1938435" y="2805901"/>
              <a:ext cx="257834" cy="7850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1E18A9D-F001-4B8D-AF7A-2B0F149A6609}"/>
                </a:ext>
              </a:extLst>
            </p:cNvPr>
            <p:cNvCxnSpPr>
              <a:cxnSpLocks/>
              <a:stCxn id="25" idx="5"/>
              <a:endCxn id="6" idx="32"/>
            </p:cNvCxnSpPr>
            <p:nvPr/>
          </p:nvCxnSpPr>
          <p:spPr>
            <a:xfrm>
              <a:off x="1776926" y="2644261"/>
              <a:ext cx="127039" cy="13504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Ellipse 20">
              <a:extLst>
                <a:ext uri="{FF2B5EF4-FFF2-40B4-BE49-F238E27FC236}">
                  <a16:creationId xmlns:a16="http://schemas.microsoft.com/office/drawing/2014/main" id="{3FAE1BBF-0270-484B-BF04-263B51603C49}"/>
                </a:ext>
              </a:extLst>
            </p:cNvPr>
            <p:cNvSpPr/>
            <p:nvPr/>
          </p:nvSpPr>
          <p:spPr>
            <a:xfrm>
              <a:off x="1605258" y="2748999"/>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2" name="Gerader Verbinder 21">
              <a:extLst>
                <a:ext uri="{FF2B5EF4-FFF2-40B4-BE49-F238E27FC236}">
                  <a16:creationId xmlns:a16="http://schemas.microsoft.com/office/drawing/2014/main" id="{3C1BB270-26D4-4AF1-827F-2999EC3204D6}"/>
                </a:ext>
              </a:extLst>
            </p:cNvPr>
            <p:cNvCxnSpPr>
              <a:cxnSpLocks/>
              <a:stCxn id="29" idx="0"/>
              <a:endCxn id="26" idx="4"/>
            </p:cNvCxnSpPr>
            <p:nvPr/>
          </p:nvCxnSpPr>
          <p:spPr>
            <a:xfrm flipH="1" flipV="1">
              <a:off x="1880470" y="2604460"/>
              <a:ext cx="4795" cy="12423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F50F5881-F774-4F5D-80B4-4522FD26C3C4}"/>
                </a:ext>
              </a:extLst>
            </p:cNvPr>
            <p:cNvSpPr/>
            <p:nvPr/>
          </p:nvSpPr>
          <p:spPr>
            <a:xfrm>
              <a:off x="2150505" y="2846860"/>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F6CB5433-9470-49E8-AEFD-FFEDFD07E72C}"/>
                </a:ext>
              </a:extLst>
            </p:cNvPr>
            <p:cNvSpPr/>
            <p:nvPr/>
          </p:nvSpPr>
          <p:spPr>
            <a:xfrm>
              <a:off x="1827071" y="2703615"/>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0B91D220-F3EA-4EA6-9D3C-A0487D300041}"/>
                </a:ext>
              </a:extLst>
            </p:cNvPr>
            <p:cNvSpPr/>
            <p:nvPr/>
          </p:nvSpPr>
          <p:spPr>
            <a:xfrm>
              <a:off x="1722571" y="2589334"/>
              <a:ext cx="63681" cy="64351"/>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B8B583F5-00C0-42FE-9994-A9DB0CCBA1EF}"/>
                </a:ext>
              </a:extLst>
            </p:cNvPr>
            <p:cNvSpPr/>
            <p:nvPr/>
          </p:nvSpPr>
          <p:spPr>
            <a:xfrm>
              <a:off x="1839837" y="2523194"/>
              <a:ext cx="81266" cy="81267"/>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7" name="Gerader Verbinder 26">
              <a:extLst>
                <a:ext uri="{FF2B5EF4-FFF2-40B4-BE49-F238E27FC236}">
                  <a16:creationId xmlns:a16="http://schemas.microsoft.com/office/drawing/2014/main" id="{94645B3A-4360-44DF-9D8B-85A79FE47718}"/>
                </a:ext>
              </a:extLst>
            </p:cNvPr>
            <p:cNvCxnSpPr>
              <a:cxnSpLocks/>
            </p:cNvCxnSpPr>
            <p:nvPr/>
          </p:nvCxnSpPr>
          <p:spPr>
            <a:xfrm flipH="1">
              <a:off x="1935531" y="2621258"/>
              <a:ext cx="174755" cy="13026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A3E67B25-A7D4-4411-A830-C6CD0646179C}"/>
                </a:ext>
              </a:extLst>
            </p:cNvPr>
            <p:cNvCxnSpPr>
              <a:cxnSpLocks/>
            </p:cNvCxnSpPr>
            <p:nvPr/>
          </p:nvCxnSpPr>
          <p:spPr>
            <a:xfrm flipH="1" flipV="1">
              <a:off x="1885265" y="2732275"/>
              <a:ext cx="39176" cy="32986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Ellipse 28">
              <a:extLst>
                <a:ext uri="{FF2B5EF4-FFF2-40B4-BE49-F238E27FC236}">
                  <a16:creationId xmlns:a16="http://schemas.microsoft.com/office/drawing/2014/main" id="{59284F88-6ACC-4BCE-83B0-FCA256991A5B}"/>
                </a:ext>
              </a:extLst>
            </p:cNvPr>
            <p:cNvSpPr/>
            <p:nvPr/>
          </p:nvSpPr>
          <p:spPr>
            <a:xfrm>
              <a:off x="1814178" y="2728691"/>
              <a:ext cx="142174" cy="1436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2" name="Gruppieren 41">
            <a:extLst>
              <a:ext uri="{FF2B5EF4-FFF2-40B4-BE49-F238E27FC236}">
                <a16:creationId xmlns:a16="http://schemas.microsoft.com/office/drawing/2014/main" id="{B865634E-73BC-4FE9-AD65-01ED38661746}"/>
              </a:ext>
            </a:extLst>
          </p:cNvPr>
          <p:cNvGrpSpPr/>
          <p:nvPr/>
        </p:nvGrpSpPr>
        <p:grpSpPr>
          <a:xfrm>
            <a:off x="287378" y="1855829"/>
            <a:ext cx="8390782" cy="3412544"/>
            <a:chOff x="287378" y="1603076"/>
            <a:chExt cx="9360389" cy="1016721"/>
          </a:xfrm>
        </p:grpSpPr>
        <p:grpSp>
          <p:nvGrpSpPr>
            <p:cNvPr id="38" name="Gruppieren 37">
              <a:extLst>
                <a:ext uri="{FF2B5EF4-FFF2-40B4-BE49-F238E27FC236}">
                  <a16:creationId xmlns:a16="http://schemas.microsoft.com/office/drawing/2014/main" id="{0BF2C898-090A-41D3-A124-3BB7B78776E6}"/>
                </a:ext>
              </a:extLst>
            </p:cNvPr>
            <p:cNvGrpSpPr/>
            <p:nvPr/>
          </p:nvGrpSpPr>
          <p:grpSpPr>
            <a:xfrm>
              <a:off x="287378" y="2149437"/>
              <a:ext cx="9360389" cy="470360"/>
              <a:chOff x="287378" y="2149437"/>
              <a:chExt cx="9360389" cy="470360"/>
            </a:xfrm>
          </p:grpSpPr>
          <p:sp>
            <p:nvSpPr>
              <p:cNvPr id="30" name="Rectangle 5">
                <a:extLst>
                  <a:ext uri="{FF2B5EF4-FFF2-40B4-BE49-F238E27FC236}">
                    <a16:creationId xmlns:a16="http://schemas.microsoft.com/office/drawing/2014/main" id="{E0BBC784-59F3-40F1-8162-0FD7D38F1840}"/>
                  </a:ext>
                </a:extLst>
              </p:cNvPr>
              <p:cNvSpPr>
                <a:spLocks noChangeArrowheads="1"/>
              </p:cNvSpPr>
              <p:nvPr/>
            </p:nvSpPr>
            <p:spPr bwMode="auto">
              <a:xfrm>
                <a:off x="287378" y="2149437"/>
                <a:ext cx="1432255" cy="470359"/>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err="1">
                    <a:solidFill>
                      <a:schemeClr val="bg1"/>
                    </a:solidFill>
                    <a:cs typeface="Arial"/>
                  </a:rPr>
                  <a:t>Relevanz</a:t>
                </a:r>
                <a:endParaRPr lang="en-US" sz="1600" b="1" dirty="0">
                  <a:solidFill>
                    <a:schemeClr val="bg1"/>
                  </a:solidFill>
                  <a:cs typeface="Arial"/>
                </a:endParaRPr>
              </a:p>
            </p:txBody>
          </p:sp>
          <p:sp>
            <p:nvSpPr>
              <p:cNvPr id="32" name="TextBox 16">
                <a:extLst>
                  <a:ext uri="{FF2B5EF4-FFF2-40B4-BE49-F238E27FC236}">
                    <a16:creationId xmlns:a16="http://schemas.microsoft.com/office/drawing/2014/main" id="{271F6D16-9F11-4B7D-8192-06912D864CC4}"/>
                  </a:ext>
                </a:extLst>
              </p:cNvPr>
              <p:cNvSpPr txBox="1">
                <a:spLocks/>
              </p:cNvSpPr>
              <p:nvPr/>
            </p:nvSpPr>
            <p:spPr>
              <a:xfrm>
                <a:off x="1715747" y="2149438"/>
                <a:ext cx="7932020" cy="470359"/>
              </a:xfrm>
              <a:prstGeom prst="rect">
                <a:avLst/>
              </a:prstGeom>
            </p:spPr>
            <p:txBody>
              <a:bodyPr vert="horz" lIns="0" tIns="72000" rIns="72000" bIns="72000" rtlCol="0" anchor="ctr">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00000"/>
                  </a:lnSpc>
                  <a:buNone/>
                </a:pPr>
                <a:r>
                  <a:rPr lang="de-DE" sz="1600" dirty="0"/>
                  <a:t>Board </a:t>
                </a:r>
                <a:r>
                  <a:rPr lang="de-DE" sz="1600" dirty="0" err="1"/>
                  <a:t>Interlocks</a:t>
                </a:r>
                <a:r>
                  <a:rPr lang="de-DE" sz="1600" dirty="0"/>
                  <a:t> stellen ein </a:t>
                </a:r>
                <a:r>
                  <a:rPr lang="de-DE" sz="1600" b="1" dirty="0"/>
                  <a:t>Informationskanal auf höchster organisationaler Leitungsebene</a:t>
                </a:r>
                <a:r>
                  <a:rPr lang="de-DE" sz="1600" dirty="0"/>
                  <a:t> dar, die den </a:t>
                </a:r>
                <a:r>
                  <a:rPr lang="de-DE" sz="1600" b="1" dirty="0"/>
                  <a:t>Ressourcenaustausch</a:t>
                </a:r>
                <a:r>
                  <a:rPr lang="de-DE" sz="1600" dirty="0"/>
                  <a:t> fördern und dadurch strategische </a:t>
                </a:r>
                <a:r>
                  <a:rPr lang="de-DE" sz="1600" b="1" dirty="0"/>
                  <a:t>Entscheidungen</a:t>
                </a:r>
                <a:r>
                  <a:rPr lang="de-DE" sz="1600" dirty="0"/>
                  <a:t> und </a:t>
                </a:r>
                <a:r>
                  <a:rPr lang="de-DE" sz="1600" b="1" dirty="0"/>
                  <a:t>Unternehmenserfolg</a:t>
                </a:r>
                <a:r>
                  <a:rPr lang="de-DE" sz="1600" dirty="0"/>
                  <a:t> beeinflussen können</a:t>
                </a:r>
                <a:endParaRPr lang="en-US" sz="1600" i="1" dirty="0"/>
              </a:p>
            </p:txBody>
          </p:sp>
        </p:grpSp>
        <p:grpSp>
          <p:nvGrpSpPr>
            <p:cNvPr id="39" name="Gruppieren 38">
              <a:extLst>
                <a:ext uri="{FF2B5EF4-FFF2-40B4-BE49-F238E27FC236}">
                  <a16:creationId xmlns:a16="http://schemas.microsoft.com/office/drawing/2014/main" id="{4CE47EE3-C8BA-49D0-9DA9-59FEC9D88081}"/>
                </a:ext>
              </a:extLst>
            </p:cNvPr>
            <p:cNvGrpSpPr/>
            <p:nvPr/>
          </p:nvGrpSpPr>
          <p:grpSpPr>
            <a:xfrm>
              <a:off x="287378" y="1603076"/>
              <a:ext cx="9210045" cy="470360"/>
              <a:chOff x="287378" y="1603076"/>
              <a:chExt cx="9210045" cy="470360"/>
            </a:xfrm>
          </p:grpSpPr>
          <p:sp>
            <p:nvSpPr>
              <p:cNvPr id="61" name="Rectangle 5">
                <a:extLst>
                  <a:ext uri="{FF2B5EF4-FFF2-40B4-BE49-F238E27FC236}">
                    <a16:creationId xmlns:a16="http://schemas.microsoft.com/office/drawing/2014/main" id="{00D0A08F-0E19-4225-B4B7-C9032E57059C}"/>
                  </a:ext>
                </a:extLst>
              </p:cNvPr>
              <p:cNvSpPr>
                <a:spLocks noChangeArrowheads="1"/>
              </p:cNvSpPr>
              <p:nvPr/>
            </p:nvSpPr>
            <p:spPr bwMode="auto">
              <a:xfrm>
                <a:off x="287378" y="1603076"/>
                <a:ext cx="1432255" cy="470359"/>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gn="ctr">
                  <a:lnSpc>
                    <a:spcPct val="104000"/>
                  </a:lnSpc>
                  <a:buClrTx/>
                  <a:buSzTx/>
                  <a:buFontTx/>
                  <a:buNone/>
                </a:pPr>
                <a:r>
                  <a:rPr lang="en-US" sz="1600" b="1" dirty="0">
                    <a:solidFill>
                      <a:schemeClr val="bg1"/>
                    </a:solidFill>
                    <a:cs typeface="Arial"/>
                  </a:rPr>
                  <a:t>Definition</a:t>
                </a:r>
              </a:p>
            </p:txBody>
          </p:sp>
          <p:sp>
            <p:nvSpPr>
              <p:cNvPr id="62" name="TextBox 16">
                <a:extLst>
                  <a:ext uri="{FF2B5EF4-FFF2-40B4-BE49-F238E27FC236}">
                    <a16:creationId xmlns:a16="http://schemas.microsoft.com/office/drawing/2014/main" id="{4865A600-55B6-49AA-A80A-37B6F2286D04}"/>
                  </a:ext>
                </a:extLst>
              </p:cNvPr>
              <p:cNvSpPr txBox="1">
                <a:spLocks/>
              </p:cNvSpPr>
              <p:nvPr/>
            </p:nvSpPr>
            <p:spPr>
              <a:xfrm>
                <a:off x="1715747" y="1603077"/>
                <a:ext cx="7781676" cy="470359"/>
              </a:xfrm>
              <a:prstGeom prst="rect">
                <a:avLst/>
              </a:prstGeom>
            </p:spPr>
            <p:txBody>
              <a:bodyPr vert="horz" lIns="0" tIns="72000" rIns="72000" bIns="72000" rtlCol="0" anchor="ctr">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lvl="1" indent="0">
                  <a:lnSpc>
                    <a:spcPct val="100000"/>
                  </a:lnSpc>
                  <a:buNone/>
                </a:pPr>
                <a:r>
                  <a:rPr lang="en-US" sz="1600" i="1" dirty="0"/>
                  <a:t>“Board interlocks form when a </a:t>
                </a:r>
                <a:r>
                  <a:rPr lang="en-US" sz="1600" b="1" i="1" dirty="0"/>
                  <a:t>person sits on the board of directors of two or more firms</a:t>
                </a:r>
                <a:r>
                  <a:rPr lang="en-US" sz="1600" i="1" dirty="0"/>
                  <a:t>, thereby forming a link between these organizations” (</a:t>
                </a:r>
                <a:r>
                  <a:rPr lang="en-US" sz="1600" i="1" dirty="0" err="1"/>
                  <a:t>Fich</a:t>
                </a:r>
                <a:r>
                  <a:rPr lang="en-US" sz="1600" i="1" dirty="0"/>
                  <a:t> &amp; White, 2005) </a:t>
                </a:r>
              </a:p>
            </p:txBody>
          </p:sp>
        </p:grpSp>
      </p:grpSp>
    </p:spTree>
    <p:extLst>
      <p:ext uri="{BB962C8B-B14F-4D97-AF65-F5344CB8AC3E}">
        <p14:creationId xmlns:p14="http://schemas.microsoft.com/office/powerpoint/2010/main" val="163328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What is more, surveys capture perceptions of culture at the moment of the survey. Integration efforts in M&amp;A generally include organizational</a:t>
            </a:r>
          </a:p>
          <a:p>
            <a:pPr marL="645750" lvl="2" indent="-285750">
              <a:lnSpc>
                <a:spcPct val="150000"/>
              </a:lnSpc>
              <a:buFont typeface="Arial" panose="020B0604020202020204" pitchFamily="34" charset="0"/>
              <a:buChar char="•"/>
            </a:pPr>
            <a:r>
              <a:rPr lang="en-US" sz="1200" dirty="0"/>
              <a:t>changes and actions aimed at improving cooperation between the participating firms. Consequently, perceptions about the deal and about ‘them’</a:t>
            </a:r>
          </a:p>
          <a:p>
            <a:pPr marL="645750" lvl="2" indent="-285750">
              <a:lnSpc>
                <a:spcPct val="150000"/>
              </a:lnSpc>
              <a:buFont typeface="Arial" panose="020B0604020202020204" pitchFamily="34" charset="0"/>
              <a:buChar char="•"/>
            </a:pPr>
            <a:r>
              <a:rPr lang="en-US" sz="1200" dirty="0"/>
              <a:t>are likely to evolve with the pace of changes and the mid-course results obtained. In brief, a survey method gives only a picture of perceptions of</a:t>
            </a:r>
          </a:p>
          <a:p>
            <a:pPr marL="645750" lvl="2" indent="-285750">
              <a:lnSpc>
                <a:spcPct val="150000"/>
              </a:lnSpc>
              <a:buFont typeface="Arial" panose="020B0604020202020204" pitchFamily="34" charset="0"/>
              <a:buChar char="•"/>
            </a:pPr>
            <a:r>
              <a:rPr lang="en-US" sz="1200" dirty="0"/>
              <a:t>differences in organizational cultures at one point of time. In so doing, it omits the dynamic nature of the M&amp;A process, and does not account for</a:t>
            </a:r>
          </a:p>
          <a:p>
            <a:pPr marL="645750" lvl="2" indent="-285750">
              <a:lnSpc>
                <a:spcPct val="150000"/>
              </a:lnSpc>
              <a:buFont typeface="Arial" panose="020B0604020202020204" pitchFamily="34" charset="0"/>
              <a:buChar char="•"/>
            </a:pPr>
            <a:r>
              <a:rPr lang="en-US" sz="1200" dirty="0"/>
              <a:t>the mediating impact of acculturation, cultural integration, and managerial action on the culture–performance relationship.</a:t>
            </a: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chemeClr val="accent1"/>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II</a:t>
            </a:r>
          </a:p>
        </p:txBody>
      </p:sp>
    </p:spTree>
    <p:extLst>
      <p:ext uri="{BB962C8B-B14F-4D97-AF65-F5344CB8AC3E}">
        <p14:creationId xmlns:p14="http://schemas.microsoft.com/office/powerpoint/2010/main" val="301414654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ADB1CE7A-E126-B77E-F2F5-D01EA84CA2CE}"/>
              </a:ext>
            </a:extLst>
          </p:cNvPr>
          <p:cNvSpPr>
            <a:spLocks noGrp="1"/>
          </p:cNvSpPr>
          <p:nvPr>
            <p:ph type="body" sz="quarter" idx="10"/>
          </p:nvPr>
        </p:nvSpPr>
        <p:spPr/>
        <p:txBody>
          <a:bodyPr/>
          <a:lstStyle/>
          <a:p>
            <a:r>
              <a:rPr lang="de-DE" dirty="0"/>
              <a:t>Mergers &amp; Acquisitions &amp; Organizational Culture</a:t>
            </a:r>
          </a:p>
          <a:p>
            <a:endParaRPr lang="de-DE" dirty="0"/>
          </a:p>
        </p:txBody>
      </p:sp>
      <p:sp>
        <p:nvSpPr>
          <p:cNvPr id="4" name="Fußzeilenplatzhalter 3">
            <a:extLst>
              <a:ext uri="{FF2B5EF4-FFF2-40B4-BE49-F238E27FC236}">
                <a16:creationId xmlns:a16="http://schemas.microsoft.com/office/drawing/2014/main" id="{471647EB-8DA4-EA37-D702-2D3827331569}"/>
              </a:ext>
            </a:extLst>
          </p:cNvPr>
          <p:cNvSpPr>
            <a:spLocks noGrp="1"/>
          </p:cNvSpPr>
          <p:nvPr>
            <p:ph type="ftr" sz="quarter" idx="3"/>
          </p:nvPr>
        </p:nvSpPr>
        <p:spPr/>
        <p:txBody>
          <a:bodyPr/>
          <a:lstStyle/>
          <a:p>
            <a:r>
              <a:rPr lang="de-DE" dirty="0"/>
              <a:t>Artikel 2: Strategische Allianzen</a:t>
            </a:r>
          </a:p>
        </p:txBody>
      </p:sp>
      <p:sp>
        <p:nvSpPr>
          <p:cNvPr id="5" name="TextBox 16">
            <a:extLst>
              <a:ext uri="{FF2B5EF4-FFF2-40B4-BE49-F238E27FC236}">
                <a16:creationId xmlns:a16="http://schemas.microsoft.com/office/drawing/2014/main" id="{66482D58-1A2F-A6D4-D27C-B00CFADB45B1}"/>
              </a:ext>
            </a:extLst>
          </p:cNvPr>
          <p:cNvSpPr txBox="1">
            <a:spLocks/>
          </p:cNvSpPr>
          <p:nvPr/>
        </p:nvSpPr>
        <p:spPr>
          <a:xfrm>
            <a:off x="288000" y="1971826"/>
            <a:ext cx="10945150" cy="3876524"/>
          </a:xfrm>
          <a:prstGeom prst="rect">
            <a:avLst/>
          </a:prstGeom>
        </p:spPr>
        <p:txBody>
          <a:bodyPr vert="horz" lIns="0" tIns="72000" rIns="72000" bIns="72000" rtlCol="0">
            <a:noAutofit/>
          </a:bodyPr>
          <a:lstStyle>
            <a:lvl1pPr marL="0" indent="0" algn="l" defTabSz="457200" rtl="0" eaLnBrk="1" latinLnBrk="0" hangingPunct="1">
              <a:lnSpc>
                <a:spcPct val="104000"/>
              </a:lnSpc>
              <a:spcBef>
                <a:spcPts val="1200"/>
              </a:spcBef>
              <a:buFont typeface="Arial" panose="020B0604020202020204" pitchFamily="34" charset="0"/>
              <a:buNone/>
              <a:defRPr sz="1400" kern="1200">
                <a:solidFill>
                  <a:srgbClr val="4B4B4B"/>
                </a:solidFill>
                <a:latin typeface="+mn-lt"/>
                <a:ea typeface="+mn-ea"/>
                <a:cs typeface="+mn-cs"/>
              </a:defRPr>
            </a:lvl1pPr>
            <a:lvl2pPr marL="180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2pPr>
            <a:lvl3pPr marL="360000" indent="-180000" algn="l" defTabSz="439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3pPr>
            <a:lvl4pPr marL="5616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a:solidFill>
                  <a:srgbClr val="4B4B4B"/>
                </a:solidFill>
                <a:latin typeface="+mn-lt"/>
                <a:ea typeface="+mn-ea"/>
                <a:cs typeface="+mn-cs"/>
              </a:defRPr>
            </a:lvl4pPr>
            <a:lvl5pPr marL="756000" indent="-180000" algn="l" defTabSz="457200" rtl="0" eaLnBrk="1" latinLnBrk="0" hangingPunct="1">
              <a:lnSpc>
                <a:spcPct val="104000"/>
              </a:lnSpc>
              <a:spcBef>
                <a:spcPts val="300"/>
              </a:spcBef>
              <a:buClr>
                <a:schemeClr val="tx1"/>
              </a:buClr>
              <a:buSzPct val="70000"/>
              <a:buFont typeface="Wingdings 2" panose="05020102010507070707" pitchFamily="18" charset="2"/>
              <a:buChar char="¡"/>
              <a:defRPr sz="1400" kern="1200" baseline="0">
                <a:solidFill>
                  <a:srgbClr val="4B4B4B"/>
                </a:solidFill>
                <a:latin typeface="+mn-lt"/>
                <a:ea typeface="+mn-ea"/>
                <a:cs typeface="+mn-cs"/>
              </a:defRPr>
            </a:lvl5pPr>
            <a:lvl6pPr marL="93186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6pPr>
            <a:lvl7pPr marL="10906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7pPr>
            <a:lvl8pPr marL="1281113"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8pPr>
            <a:lvl9pPr marL="1474788" indent="-179388" algn="l" defTabSz="914400" rtl="0" eaLnBrk="1" latinLnBrk="0" hangingPunct="1">
              <a:lnSpc>
                <a:spcPct val="104000"/>
              </a:lnSpc>
              <a:spcBef>
                <a:spcPts val="300"/>
              </a:spcBef>
              <a:buClr>
                <a:schemeClr val="tx1"/>
              </a:buClr>
              <a:buSzPct val="70000"/>
              <a:buFont typeface="Wingdings 2" pitchFamily="18" charset="2"/>
              <a:buChar char=""/>
              <a:defRPr sz="1400" kern="1200">
                <a:solidFill>
                  <a:srgbClr val="4B4B4B"/>
                </a:solidFill>
                <a:latin typeface="+mn-lt"/>
                <a:ea typeface="+mn-ea"/>
                <a:cs typeface="+mn-cs"/>
              </a:defRPr>
            </a:lvl9pPr>
          </a:lstStyle>
          <a:p>
            <a:pPr marL="465750" lvl="1" indent="-285750">
              <a:lnSpc>
                <a:spcPct val="150000"/>
              </a:lnSpc>
              <a:buFont typeface="Arial" panose="020B0604020202020204" pitchFamily="34" charset="0"/>
              <a:buChar char="•"/>
            </a:pPr>
            <a:r>
              <a:rPr lang="de-DE" sz="1600" dirty="0"/>
              <a:t>Aus (</a:t>
            </a:r>
            <a:r>
              <a:rPr lang="de-DE" sz="1600" dirty="0" err="1"/>
              <a:t>Teerikangas</a:t>
            </a:r>
            <a:r>
              <a:rPr lang="de-DE" sz="1600" dirty="0"/>
              <a:t> &amp; Very, 2006):</a:t>
            </a:r>
          </a:p>
          <a:p>
            <a:pPr marL="645750" lvl="2" indent="-285750">
              <a:lnSpc>
                <a:spcPct val="150000"/>
              </a:lnSpc>
              <a:buFont typeface="Arial" panose="020B0604020202020204" pitchFamily="34" charset="0"/>
              <a:buChar char="•"/>
            </a:pPr>
            <a:r>
              <a:rPr lang="en-US" sz="1200" dirty="0"/>
              <a:t>What is more, surveys capture perceptions of culture at the moment of the survey. Integration efforts in M&amp;A generally include organizational</a:t>
            </a:r>
          </a:p>
          <a:p>
            <a:pPr marL="645750" lvl="2" indent="-285750">
              <a:lnSpc>
                <a:spcPct val="150000"/>
              </a:lnSpc>
              <a:buFont typeface="Arial" panose="020B0604020202020204" pitchFamily="34" charset="0"/>
              <a:buChar char="•"/>
            </a:pPr>
            <a:r>
              <a:rPr lang="en-US" sz="1200" dirty="0"/>
              <a:t>changes and actions aimed at improving cooperation between the participating firms. Consequently, perceptions about the deal and about ‘them’</a:t>
            </a:r>
          </a:p>
          <a:p>
            <a:pPr marL="645750" lvl="2" indent="-285750">
              <a:lnSpc>
                <a:spcPct val="150000"/>
              </a:lnSpc>
              <a:buFont typeface="Arial" panose="020B0604020202020204" pitchFamily="34" charset="0"/>
              <a:buChar char="•"/>
            </a:pPr>
            <a:r>
              <a:rPr lang="en-US" sz="1200" dirty="0"/>
              <a:t>are likely to evolve with the pace of changes and the mid-course results obtained. In brief, a survey method gives only a picture of perceptions of</a:t>
            </a:r>
          </a:p>
          <a:p>
            <a:pPr marL="645750" lvl="2" indent="-285750">
              <a:lnSpc>
                <a:spcPct val="150000"/>
              </a:lnSpc>
              <a:buFont typeface="Arial" panose="020B0604020202020204" pitchFamily="34" charset="0"/>
              <a:buChar char="•"/>
            </a:pPr>
            <a:r>
              <a:rPr lang="en-US" sz="1200" dirty="0"/>
              <a:t>differences in organizational cultures at one point of time. In so doing, it omits the dynamic nature of the M&amp;A process, and does not account for</a:t>
            </a:r>
          </a:p>
          <a:p>
            <a:pPr marL="645750" lvl="2" indent="-285750">
              <a:lnSpc>
                <a:spcPct val="150000"/>
              </a:lnSpc>
              <a:buFont typeface="Arial" panose="020B0604020202020204" pitchFamily="34" charset="0"/>
              <a:buChar char="•"/>
            </a:pPr>
            <a:r>
              <a:rPr lang="en-US" sz="1200" dirty="0"/>
              <a:t>the mediating impact of acculturation, cultural integration, and managerial action on the culture–performance relationship.</a:t>
            </a:r>
            <a:endParaRPr lang="de-DE" sz="1200" dirty="0"/>
          </a:p>
        </p:txBody>
      </p:sp>
      <p:sp>
        <p:nvSpPr>
          <p:cNvPr id="8" name="Rectangle 5">
            <a:extLst>
              <a:ext uri="{FF2B5EF4-FFF2-40B4-BE49-F238E27FC236}">
                <a16:creationId xmlns:a16="http://schemas.microsoft.com/office/drawing/2014/main" id="{D501BEE5-74FE-53B3-FFDC-061784CA93DD}"/>
              </a:ext>
            </a:extLst>
          </p:cNvPr>
          <p:cNvSpPr>
            <a:spLocks noChangeArrowheads="1"/>
          </p:cNvSpPr>
          <p:nvPr/>
        </p:nvSpPr>
        <p:spPr bwMode="auto">
          <a:xfrm>
            <a:off x="289865" y="1603077"/>
            <a:ext cx="10944000" cy="360000"/>
          </a:xfrm>
          <a:prstGeom prst="rect">
            <a:avLst/>
          </a:prstGeom>
          <a:solidFill>
            <a:srgbClr val="C00000"/>
          </a:solidFill>
          <a:ln w="12700" algn="ctr">
            <a:noFill/>
            <a:miter lim="800000"/>
            <a:headEnd/>
            <a:tailEnd/>
          </a:ln>
          <a:effectLst/>
        </p:spPr>
        <p:txBody>
          <a:bodyPr wrap="square" lIns="108000" tIns="72000" rIns="72000" bIns="72000" anchor="ctr">
            <a:noAutofit/>
          </a:bodyPr>
          <a:lstStyle/>
          <a:p>
            <a:pPr>
              <a:lnSpc>
                <a:spcPct val="104000"/>
              </a:lnSpc>
              <a:buClrTx/>
              <a:buSzTx/>
              <a:buFontTx/>
              <a:buNone/>
            </a:pPr>
            <a:r>
              <a:rPr lang="en-US" sz="1600" b="1" dirty="0" err="1">
                <a:solidFill>
                  <a:schemeClr val="bg1"/>
                </a:solidFill>
                <a:cs typeface="Arial"/>
              </a:rPr>
              <a:t>Methodenkritik</a:t>
            </a:r>
            <a:r>
              <a:rPr lang="en-US" sz="1600" b="1" dirty="0">
                <a:solidFill>
                  <a:schemeClr val="bg1"/>
                </a:solidFill>
                <a:cs typeface="Arial"/>
              </a:rPr>
              <a:t> </a:t>
            </a:r>
            <a:r>
              <a:rPr lang="en-US" sz="1600" b="1" dirty="0" err="1">
                <a:solidFill>
                  <a:schemeClr val="bg1"/>
                </a:solidFill>
                <a:cs typeface="Arial"/>
              </a:rPr>
              <a:t>bei</a:t>
            </a:r>
            <a:r>
              <a:rPr lang="en-US" sz="1600" b="1" dirty="0">
                <a:solidFill>
                  <a:schemeClr val="bg1"/>
                </a:solidFill>
                <a:cs typeface="Arial"/>
              </a:rPr>
              <a:t> der </a:t>
            </a:r>
            <a:r>
              <a:rPr lang="en-US" sz="1600" b="1" dirty="0" err="1">
                <a:solidFill>
                  <a:schemeClr val="bg1"/>
                </a:solidFill>
                <a:cs typeface="Arial"/>
              </a:rPr>
              <a:t>aktuellen</a:t>
            </a:r>
            <a:r>
              <a:rPr lang="en-US" sz="1600" b="1" dirty="0">
                <a:solidFill>
                  <a:schemeClr val="bg1"/>
                </a:solidFill>
                <a:cs typeface="Arial"/>
              </a:rPr>
              <a:t> Kultur-M&amp;A-</a:t>
            </a:r>
            <a:r>
              <a:rPr lang="en-US" sz="1600" b="1" dirty="0" err="1">
                <a:solidFill>
                  <a:schemeClr val="bg1"/>
                </a:solidFill>
                <a:cs typeface="Arial"/>
              </a:rPr>
              <a:t>Literatur</a:t>
            </a:r>
            <a:r>
              <a:rPr lang="en-US" sz="1600" b="1" dirty="0">
                <a:solidFill>
                  <a:schemeClr val="bg1"/>
                </a:solidFill>
                <a:cs typeface="Arial"/>
              </a:rPr>
              <a:t> II</a:t>
            </a:r>
          </a:p>
        </p:txBody>
      </p:sp>
      <p:sp>
        <p:nvSpPr>
          <p:cNvPr id="3" name="Rechteck 2">
            <a:extLst>
              <a:ext uri="{FF2B5EF4-FFF2-40B4-BE49-F238E27FC236}">
                <a16:creationId xmlns:a16="http://schemas.microsoft.com/office/drawing/2014/main" id="{4DCDF8E4-9452-759B-15A0-008437E4640B}"/>
              </a:ext>
            </a:extLst>
          </p:cNvPr>
          <p:cNvSpPr/>
          <p:nvPr/>
        </p:nvSpPr>
        <p:spPr>
          <a:xfrm>
            <a:off x="7683501" y="5811459"/>
            <a:ext cx="3523260" cy="233363"/>
          </a:xfrm>
          <a:prstGeom prst="rect">
            <a:avLst/>
          </a:prstGeom>
          <a:noFill/>
          <a:ln w="38100" algn="ctr">
            <a:solidFill>
              <a:schemeClr val="bg1"/>
            </a:solidFill>
            <a:miter lim="800000"/>
            <a:headEnd/>
            <a:tailEnd/>
          </a:ln>
          <a:effectLst/>
        </p:spPr>
        <p:txBody>
          <a:bodyPr lIns="0" tIns="0" rIns="0" bIns="0" anchor="ctr"/>
          <a:lstStyle/>
          <a:p>
            <a:pPr algn="r" defTabSz="783285" eaLnBrk="0" hangingPunct="0">
              <a:lnSpc>
                <a:spcPct val="90000"/>
              </a:lnSpc>
            </a:pPr>
            <a:r>
              <a:rPr lang="en-US" sz="1000" dirty="0"/>
              <a:t>Quelle: </a:t>
            </a:r>
            <a:r>
              <a:rPr lang="en-US" sz="1000" dirty="0" err="1"/>
              <a:t>Eigene</a:t>
            </a:r>
            <a:r>
              <a:rPr lang="en-US" sz="1000" dirty="0"/>
              <a:t> </a:t>
            </a:r>
            <a:r>
              <a:rPr lang="en-US" sz="1000" dirty="0" err="1"/>
              <a:t>Darstellung</a:t>
            </a:r>
            <a:r>
              <a:rPr lang="en-US" sz="1000" dirty="0"/>
              <a:t> </a:t>
            </a:r>
            <a:r>
              <a:rPr lang="en-US" sz="1000" dirty="0" err="1"/>
              <a:t>nach</a:t>
            </a:r>
            <a:r>
              <a:rPr lang="en-US" sz="1000" dirty="0"/>
              <a:t> </a:t>
            </a:r>
            <a:r>
              <a:rPr lang="en-US" sz="1000" dirty="0" err="1"/>
              <a:t>Teerikangas</a:t>
            </a:r>
            <a:r>
              <a:rPr lang="en-US" sz="1000" dirty="0"/>
              <a:t> &amp; Very (2006)</a:t>
            </a:r>
            <a:endParaRPr lang="en-US" sz="1000" dirty="0">
              <a:solidFill>
                <a:schemeClr val="tx1"/>
              </a:solidFill>
            </a:endParaRPr>
          </a:p>
        </p:txBody>
      </p:sp>
    </p:spTree>
    <p:extLst>
      <p:ext uri="{BB962C8B-B14F-4D97-AF65-F5344CB8AC3E}">
        <p14:creationId xmlns:p14="http://schemas.microsoft.com/office/powerpoint/2010/main" val="36826458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2"/>
          </p:nvPr>
        </p:nvSpPr>
        <p:spPr>
          <a:xfrm>
            <a:off x="288000" y="1609200"/>
            <a:ext cx="10945150" cy="4875738"/>
          </a:xfrm>
        </p:spPr>
        <p:txBody>
          <a:bodyPr anchor="b"/>
          <a:lstStyle/>
          <a:p>
            <a:r>
              <a:rPr lang="en-US" sz="2800" dirty="0" err="1">
                <a:cs typeface="Arial"/>
              </a:rPr>
              <a:t>Kontakt</a:t>
            </a:r>
            <a:br>
              <a:rPr lang="en-US" sz="2800" dirty="0">
                <a:cs typeface="Arial"/>
              </a:rPr>
            </a:br>
            <a:r>
              <a:rPr lang="en-US" sz="2400" b="0" dirty="0">
                <a:cs typeface="Arial"/>
              </a:rPr>
              <a:t>Marius Brede</a:t>
            </a:r>
            <a:br>
              <a:rPr lang="en-US" sz="2400" b="0" dirty="0">
                <a:cs typeface="Arial"/>
              </a:rPr>
            </a:br>
            <a:r>
              <a:rPr lang="en-US" sz="2400" b="0" dirty="0">
                <a:cs typeface="Arial"/>
              </a:rPr>
              <a:t>Marius.Brede@wirtschaft.uni-giessen.de</a:t>
            </a:r>
            <a:br>
              <a:rPr lang="en-US" sz="2400" b="0" dirty="0">
                <a:cs typeface="Arial"/>
              </a:rPr>
            </a:br>
            <a:r>
              <a:rPr lang="en-US" sz="2400" b="0" dirty="0">
                <a:cs typeface="Arial"/>
              </a:rPr>
              <a:t>+49 0641 99 22433</a:t>
            </a:r>
          </a:p>
          <a:p>
            <a:endParaRPr lang="en-US" sz="2400" b="0" dirty="0">
              <a:cs typeface="Arial"/>
            </a:endParaRPr>
          </a:p>
          <a:p>
            <a:endParaRPr lang="en-US" sz="2800" b="0" dirty="0">
              <a:cs typeface="Arial"/>
            </a:endParaRPr>
          </a:p>
        </p:txBody>
      </p:sp>
    </p:spTree>
    <p:custDataLst>
      <p:tags r:id="rId1"/>
    </p:custDataLst>
    <p:extLst>
      <p:ext uri="{BB962C8B-B14F-4D97-AF65-F5344CB8AC3E}">
        <p14:creationId xmlns:p14="http://schemas.microsoft.com/office/powerpoint/2010/main" val="2927285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a:t>Arslan, B. (2018). The interplay of competitive and cooperative behavior and differential benefits in alliances. </a:t>
            </a:r>
            <a:r>
              <a:rPr lang="en-US" sz="1100" b="1" i="1" dirty="0"/>
              <a:t>Strategic Management Journal</a:t>
            </a:r>
            <a:r>
              <a:rPr lang="en-US" sz="1100" dirty="0"/>
              <a:t>, 39(12), 3222-3246.</a:t>
            </a:r>
          </a:p>
          <a:p>
            <a:pPr marL="285750" indent="-285750">
              <a:lnSpc>
                <a:spcPct val="100000"/>
              </a:lnSpc>
              <a:spcBef>
                <a:spcPts val="300"/>
              </a:spcBef>
              <a:buFont typeface="Arial" panose="020B0604020202020204" pitchFamily="34" charset="0"/>
              <a:buChar char="•"/>
            </a:pPr>
            <a:r>
              <a:rPr lang="en-US" sz="1100" dirty="0"/>
              <a:t>Beckman, C. M., &amp; </a:t>
            </a:r>
            <a:r>
              <a:rPr lang="en-US" sz="1100" dirty="0" err="1"/>
              <a:t>Haunschild</a:t>
            </a:r>
            <a:r>
              <a:rPr lang="en-US" sz="1100" dirty="0"/>
              <a:t>, P. R. (2002). Network learning: The effects of partners' heterogeneity of experience on corporate acquisitions. </a:t>
            </a:r>
            <a:r>
              <a:rPr lang="en-US" sz="1100" b="1" i="1" dirty="0"/>
              <a:t>Administrative science </a:t>
            </a:r>
            <a:r>
              <a:rPr lang="en-US" sz="1100" b="1" dirty="0"/>
              <a:t>quarterly</a:t>
            </a:r>
            <a:r>
              <a:rPr lang="en-US" sz="1100" dirty="0"/>
              <a:t>, 47(1), 92-124.</a:t>
            </a:r>
          </a:p>
          <a:p>
            <a:pPr marL="285750" indent="-285750">
              <a:lnSpc>
                <a:spcPct val="100000"/>
              </a:lnSpc>
              <a:spcBef>
                <a:spcPts val="300"/>
              </a:spcBef>
              <a:buFont typeface="Arial" panose="020B0604020202020204" pitchFamily="34" charset="0"/>
              <a:buChar char="•"/>
            </a:pPr>
            <a:r>
              <a:rPr lang="en-US" sz="1100" dirty="0"/>
              <a:t>Beckman, C. M., </a:t>
            </a:r>
            <a:r>
              <a:rPr lang="en-US" sz="1100" dirty="0" err="1"/>
              <a:t>Haunschild</a:t>
            </a:r>
            <a:r>
              <a:rPr lang="en-US" sz="1100" dirty="0"/>
              <a:t>, P. R., &amp; Phillips, D. J. (2004). Friends or strangers? Firm-specific uncertainty, market uncertainty, and network partner selection. </a:t>
            </a:r>
            <a:r>
              <a:rPr lang="en-US" sz="1100" b="1" i="1" dirty="0"/>
              <a:t>Organization science</a:t>
            </a:r>
            <a:r>
              <a:rPr lang="en-US" sz="1100" b="1" dirty="0"/>
              <a:t>, </a:t>
            </a:r>
            <a:r>
              <a:rPr lang="en-US" sz="1100" dirty="0"/>
              <a:t>15(3), 259-275.</a:t>
            </a:r>
          </a:p>
          <a:p>
            <a:pPr marL="285750" indent="-285750">
              <a:lnSpc>
                <a:spcPct val="100000"/>
              </a:lnSpc>
              <a:spcBef>
                <a:spcPts val="300"/>
              </a:spcBef>
              <a:buFont typeface="Arial" panose="020B0604020202020204" pitchFamily="34" charset="0"/>
              <a:buChar char="•"/>
            </a:pPr>
            <a:r>
              <a:rPr lang="en-US" sz="1100" dirty="0" err="1"/>
              <a:t>Björkman</a:t>
            </a:r>
            <a:r>
              <a:rPr lang="en-US" sz="1100" dirty="0"/>
              <a:t>, I., Stahl, G. K., &amp; </a:t>
            </a:r>
            <a:r>
              <a:rPr lang="en-US" sz="1100" dirty="0" err="1"/>
              <a:t>Vaara</a:t>
            </a:r>
            <a:r>
              <a:rPr lang="en-US" sz="1100" dirty="0"/>
              <a:t>, E. (2007). Cultural differences and capability transfer in cross-border acquisitions: The mediating roles of capability complementarity, absorptive capacity, and social integration. </a:t>
            </a:r>
            <a:r>
              <a:rPr lang="en-US" sz="1100" b="1" i="1" dirty="0"/>
              <a:t>Journal of international business studies</a:t>
            </a:r>
            <a:r>
              <a:rPr lang="en-US" sz="1100" dirty="0"/>
              <a:t>, 38(4), 658-672.</a:t>
            </a:r>
          </a:p>
          <a:p>
            <a:pPr marL="285750" indent="-285750">
              <a:lnSpc>
                <a:spcPct val="100000"/>
              </a:lnSpc>
              <a:spcBef>
                <a:spcPts val="300"/>
              </a:spcBef>
              <a:buFont typeface="Arial" panose="020B0604020202020204" pitchFamily="34" charset="0"/>
              <a:buChar char="•"/>
            </a:pPr>
            <a:r>
              <a:rPr lang="en-US" sz="1100" dirty="0"/>
              <a:t>Carroll, W. K. (2010). The global corporate elite and the transnational policy-planning network, 1996-2006: A structural analysis. </a:t>
            </a:r>
            <a:r>
              <a:rPr lang="en-US" sz="1100" b="1" i="1" dirty="0"/>
              <a:t>international Sociology</a:t>
            </a:r>
            <a:r>
              <a:rPr lang="en-US" sz="1100" dirty="0"/>
              <a:t>, 25(4), 501-538.</a:t>
            </a:r>
          </a:p>
          <a:p>
            <a:pPr marL="285750" indent="-285750">
              <a:lnSpc>
                <a:spcPct val="100000"/>
              </a:lnSpc>
              <a:spcBef>
                <a:spcPts val="300"/>
              </a:spcBef>
              <a:buFont typeface="Arial" panose="020B0604020202020204" pitchFamily="34" charset="0"/>
              <a:buChar char="•"/>
            </a:pPr>
            <a:r>
              <a:rPr lang="en-US" sz="1100" dirty="0"/>
              <a:t>Cartwright, S., &amp; Cooper, C. L. (2012). Managing mergers acquisitions and strategic alliances. Routledge</a:t>
            </a:r>
          </a:p>
          <a:p>
            <a:pPr marL="285750" indent="-285750">
              <a:lnSpc>
                <a:spcPct val="100000"/>
              </a:lnSpc>
              <a:spcBef>
                <a:spcPts val="300"/>
              </a:spcBef>
              <a:buFont typeface="Arial" panose="020B0604020202020204" pitchFamily="34" charset="0"/>
              <a:buChar char="•"/>
            </a:pPr>
            <a:r>
              <a:rPr lang="en-US" sz="1100" dirty="0"/>
              <a:t>Cartwright S, Schoenberg R. 2006. Thirty Years of Mergers and Acquisitions Research: Recent Advances and Future Opportunities. </a:t>
            </a:r>
            <a:r>
              <a:rPr lang="en-US" sz="1100" b="1" i="1" dirty="0"/>
              <a:t>British Journal of Management </a:t>
            </a:r>
            <a:r>
              <a:rPr lang="en-US" sz="1100" dirty="0"/>
              <a:t>17(S1): S1–S5.</a:t>
            </a:r>
          </a:p>
          <a:p>
            <a:pPr marL="285750" indent="-285750">
              <a:lnSpc>
                <a:spcPct val="100000"/>
              </a:lnSpc>
              <a:spcBef>
                <a:spcPts val="300"/>
              </a:spcBef>
              <a:buFont typeface="Arial" panose="020B0604020202020204" pitchFamily="34" charset="0"/>
              <a:buChar char="•"/>
            </a:pPr>
            <a:r>
              <a:rPr lang="en-US" sz="1100" dirty="0" err="1"/>
              <a:t>Certo</a:t>
            </a:r>
            <a:r>
              <a:rPr lang="en-US" sz="1100" dirty="0"/>
              <a:t>, S. T. (2003). Influencing initial public offering investors with prestige: Signaling with board structures. </a:t>
            </a:r>
            <a:r>
              <a:rPr lang="en-US" sz="1100" b="1" i="1" dirty="0"/>
              <a:t>Academy of management review</a:t>
            </a:r>
            <a:r>
              <a:rPr lang="en-US" sz="1100" dirty="0"/>
              <a:t>, 28(3), 432-446.</a:t>
            </a:r>
          </a:p>
          <a:p>
            <a:pPr marL="285750" indent="-285750">
              <a:lnSpc>
                <a:spcPct val="100000"/>
              </a:lnSpc>
              <a:spcBef>
                <a:spcPts val="300"/>
              </a:spcBef>
              <a:buFont typeface="Arial" panose="020B0604020202020204" pitchFamily="34" charset="0"/>
              <a:buChar char="•"/>
            </a:pPr>
            <a:r>
              <a:rPr lang="en-US" sz="1100" dirty="0"/>
              <a:t>Chatterjee, S., </a:t>
            </a:r>
            <a:r>
              <a:rPr lang="en-US" sz="1100" dirty="0" err="1"/>
              <a:t>Lubatkin</a:t>
            </a:r>
            <a:r>
              <a:rPr lang="en-US" sz="1100" dirty="0"/>
              <a:t>, M. H., Schweiger, D. M., &amp; Weber, Y. (1992). Cultural differences and shareholder value in related mergers: Linking equity and human capital. </a:t>
            </a:r>
            <a:r>
              <a:rPr lang="en-US" sz="1100" b="1" i="1" dirty="0"/>
              <a:t>Strategic management journal</a:t>
            </a:r>
            <a:r>
              <a:rPr lang="en-US" sz="1100" dirty="0"/>
              <a:t>, 13(5), 319-334.</a:t>
            </a:r>
          </a:p>
          <a:p>
            <a:pPr marL="285750" indent="-285750">
              <a:lnSpc>
                <a:spcPct val="100000"/>
              </a:lnSpc>
              <a:spcBef>
                <a:spcPts val="300"/>
              </a:spcBef>
              <a:buFont typeface="Arial" panose="020B0604020202020204" pitchFamily="34" charset="0"/>
              <a:buChar char="•"/>
            </a:pPr>
            <a:r>
              <a:rPr lang="en-US" sz="1100" dirty="0"/>
              <a:t>Connelly, B. L., &amp; Van Slyke, E. J. (2012). The power and peril of board interlocks. </a:t>
            </a:r>
            <a:r>
              <a:rPr lang="en-US" sz="1100" b="1" i="1" dirty="0"/>
              <a:t>Business Horizons</a:t>
            </a:r>
            <a:r>
              <a:rPr lang="en-US" sz="1100" dirty="0"/>
              <a:t>, 55(5), 403-408.</a:t>
            </a:r>
          </a:p>
          <a:p>
            <a:pPr marL="285750" indent="-285750">
              <a:lnSpc>
                <a:spcPct val="100000"/>
              </a:lnSpc>
              <a:spcBef>
                <a:spcPts val="300"/>
              </a:spcBef>
              <a:buFont typeface="Arial" panose="020B0604020202020204" pitchFamily="34" charset="0"/>
              <a:buChar char="•"/>
            </a:pPr>
            <a:r>
              <a:rPr lang="en-US" sz="1100" dirty="0"/>
              <a:t>Core, J. E., </a:t>
            </a:r>
            <a:r>
              <a:rPr lang="en-US" sz="1100" dirty="0" err="1"/>
              <a:t>Holthausen</a:t>
            </a:r>
            <a:r>
              <a:rPr lang="en-US" sz="1100" dirty="0"/>
              <a:t>, R. W., &amp; Larcker, D. F. (1999). Corporate governance, chief executive officer compensation, and firm performance. </a:t>
            </a:r>
            <a:r>
              <a:rPr lang="en-US" sz="1100" b="1" i="1" dirty="0"/>
              <a:t>Journal of financial economics</a:t>
            </a:r>
            <a:r>
              <a:rPr lang="en-US" sz="1100" dirty="0"/>
              <a:t>, 51(3), 371-406.</a:t>
            </a:r>
          </a:p>
          <a:p>
            <a:pPr marL="285750" indent="-285750">
              <a:lnSpc>
                <a:spcPct val="100000"/>
              </a:lnSpc>
              <a:spcBef>
                <a:spcPts val="300"/>
              </a:spcBef>
              <a:buFont typeface="Arial" panose="020B0604020202020204" pitchFamily="34" charset="0"/>
              <a:buChar char="•"/>
            </a:pPr>
            <a:r>
              <a:rPr lang="en-US" sz="1100" dirty="0"/>
              <a:t>Crossland, C., &amp; Hambrick, D. C. (2011). Differences in managerial discretion across countries: how nation‐level institutions affect the degree to which CEOs matter. </a:t>
            </a:r>
            <a:r>
              <a:rPr lang="en-US" sz="1100" b="1" i="1" dirty="0"/>
              <a:t>Strategic Management Journal</a:t>
            </a:r>
            <a:r>
              <a:rPr lang="en-US" sz="1100" dirty="0"/>
              <a:t>, 32(8), 797-819.</a:t>
            </a:r>
          </a:p>
          <a:p>
            <a:pPr marL="285750" indent="-285750">
              <a:lnSpc>
                <a:spcPct val="100000"/>
              </a:lnSpc>
              <a:spcBef>
                <a:spcPts val="300"/>
              </a:spcBef>
              <a:buFont typeface="Arial" panose="020B0604020202020204" pitchFamily="34" charset="0"/>
              <a:buChar char="•"/>
            </a:pPr>
            <a:r>
              <a:rPr lang="en-US" sz="1100" dirty="0"/>
              <a:t>Datta, D. K. (1991). Organizational fit and acquisition performance: Effects of post‐acquisition integration. </a:t>
            </a:r>
            <a:r>
              <a:rPr lang="en-US" sz="1100" b="1" i="1" dirty="0"/>
              <a:t>Strategic management journal</a:t>
            </a:r>
            <a:r>
              <a:rPr lang="en-US" sz="1100" dirty="0"/>
              <a:t>, 12(4), 281-297.</a:t>
            </a:r>
          </a:p>
          <a:p>
            <a:pPr marL="285750" indent="-285750">
              <a:lnSpc>
                <a:spcPct val="100000"/>
              </a:lnSpc>
              <a:spcBef>
                <a:spcPts val="300"/>
              </a:spcBef>
              <a:buFont typeface="Arial" panose="020B0604020202020204" pitchFamily="34" charset="0"/>
              <a:buChar char="•"/>
            </a:pPr>
            <a:r>
              <a:rPr lang="en-US" sz="1100" dirty="0"/>
              <a:t>Davis, G. F., &amp; Cobb, J. A. (2010). Resource dependence theory: Past and future. Stanford's organization theory renaissance, 1970–2000, 28, 21-42.</a:t>
            </a:r>
          </a:p>
          <a:p>
            <a:pPr marL="285750" indent="-285750">
              <a:lnSpc>
                <a:spcPct val="100000"/>
              </a:lnSpc>
              <a:spcBef>
                <a:spcPts val="300"/>
              </a:spcBef>
              <a:buFont typeface="Arial" panose="020B0604020202020204" pitchFamily="34" charset="0"/>
              <a:buChar char="•"/>
            </a:pPr>
            <a:r>
              <a:rPr lang="en-US" sz="1100" dirty="0"/>
              <a:t>Davis, G. F. (1991). Agents without principles? The spread of the poison pill through the intercorporate network. </a:t>
            </a:r>
            <a:r>
              <a:rPr lang="en-US" sz="1100" b="1" i="1" dirty="0"/>
              <a:t>Administrative science quarterly</a:t>
            </a:r>
            <a:r>
              <a:rPr lang="en-US" sz="1100" dirty="0"/>
              <a:t>, 583-613.</a:t>
            </a:r>
          </a:p>
          <a:p>
            <a:pPr marL="285750" indent="-285750">
              <a:lnSpc>
                <a:spcPct val="100000"/>
              </a:lnSpc>
              <a:spcBef>
                <a:spcPts val="300"/>
              </a:spcBef>
              <a:buFont typeface="Arial" panose="020B0604020202020204" pitchFamily="34" charset="0"/>
              <a:buChar char="•"/>
            </a:pPr>
            <a:r>
              <a:rPr lang="en-US" sz="1100" dirty="0"/>
              <a:t>Devos, E., Prevost, A., &amp; </a:t>
            </a:r>
            <a:r>
              <a:rPr lang="en-US" sz="1100" dirty="0" err="1"/>
              <a:t>Puthenpurackal</a:t>
            </a:r>
            <a:r>
              <a:rPr lang="en-US" sz="1100" dirty="0"/>
              <a:t>, J. (2009). Are interlocked directors effective monitors?. </a:t>
            </a:r>
            <a:r>
              <a:rPr lang="en-US" sz="1100" b="1" i="1" dirty="0"/>
              <a:t>Financial Management</a:t>
            </a:r>
            <a:r>
              <a:rPr lang="en-US" sz="1100" dirty="0"/>
              <a:t>, 38(4), 861-887.</a:t>
            </a:r>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1737416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a:xfrm>
            <a:off x="287998" y="1609725"/>
            <a:ext cx="11142001" cy="4225925"/>
          </a:xfrm>
        </p:spPr>
        <p:txBody>
          <a:bodyPr/>
          <a:lstStyle/>
          <a:p>
            <a:pPr marL="285750" indent="-285750">
              <a:lnSpc>
                <a:spcPct val="100000"/>
              </a:lnSpc>
              <a:spcBef>
                <a:spcPts val="300"/>
              </a:spcBef>
              <a:buFont typeface="Arial" panose="020B0604020202020204" pitchFamily="34" charset="0"/>
              <a:buChar char="•"/>
            </a:pPr>
            <a:r>
              <a:rPr lang="en-US" sz="1100" dirty="0"/>
              <a:t>Dyer, J. H., &amp; Singh, H. (1998). The relational view: Cooperative strategy and sources of interorganizational competitive advantage. </a:t>
            </a:r>
            <a:r>
              <a:rPr lang="en-US" sz="1100" b="1" i="1" dirty="0"/>
              <a:t>Academy of management review</a:t>
            </a:r>
            <a:r>
              <a:rPr lang="en-US" sz="1100" dirty="0"/>
              <a:t>, 23(4), 660-679.</a:t>
            </a:r>
          </a:p>
          <a:p>
            <a:pPr marL="285750" indent="-285750">
              <a:lnSpc>
                <a:spcPct val="100000"/>
              </a:lnSpc>
              <a:spcBef>
                <a:spcPts val="300"/>
              </a:spcBef>
              <a:buFont typeface="Arial" panose="020B0604020202020204" pitchFamily="34" charset="0"/>
              <a:buChar char="•"/>
            </a:pPr>
            <a:r>
              <a:rPr lang="en-US" sz="1100" dirty="0" err="1"/>
              <a:t>Fich</a:t>
            </a:r>
            <a:r>
              <a:rPr lang="en-US" sz="1100" dirty="0"/>
              <a:t>, E. M., &amp; </a:t>
            </a:r>
            <a:r>
              <a:rPr lang="en-US" sz="1100" dirty="0" err="1"/>
              <a:t>Shivdasani</a:t>
            </a:r>
            <a:r>
              <a:rPr lang="en-US" sz="1100" dirty="0"/>
              <a:t>, A. (2006). Are busy boards effective monitors?. </a:t>
            </a:r>
            <a:r>
              <a:rPr lang="en-US" sz="1100" b="1" i="1" dirty="0"/>
              <a:t>The Journal of finance</a:t>
            </a:r>
            <a:r>
              <a:rPr lang="en-US" sz="1100" dirty="0"/>
              <a:t>, 61(2), 689-724.</a:t>
            </a:r>
          </a:p>
          <a:p>
            <a:pPr marL="285750" indent="-285750">
              <a:lnSpc>
                <a:spcPct val="100000"/>
              </a:lnSpc>
              <a:spcBef>
                <a:spcPts val="300"/>
              </a:spcBef>
              <a:buFont typeface="Arial" panose="020B0604020202020204" pitchFamily="34" charset="0"/>
              <a:buChar char="•"/>
            </a:pPr>
            <a:r>
              <a:rPr lang="en-US" sz="1100" dirty="0" err="1"/>
              <a:t>Fich</a:t>
            </a:r>
            <a:r>
              <a:rPr lang="en-US" sz="1100" dirty="0"/>
              <a:t>, E. M., &amp; White, L. J. (2005). Why do CEOs reciprocally sit on each other's boards?. </a:t>
            </a:r>
            <a:r>
              <a:rPr lang="en-US" sz="1100" b="1" i="1" dirty="0"/>
              <a:t>Journal of Corporate Finance</a:t>
            </a:r>
            <a:r>
              <a:rPr lang="en-US" sz="1100" dirty="0"/>
              <a:t>, 11(1-2), 175-195.</a:t>
            </a:r>
          </a:p>
          <a:p>
            <a:pPr marL="285750" indent="-285750">
              <a:lnSpc>
                <a:spcPct val="100000"/>
              </a:lnSpc>
              <a:spcBef>
                <a:spcPts val="300"/>
              </a:spcBef>
              <a:buFont typeface="Arial" panose="020B0604020202020204" pitchFamily="34" charset="0"/>
              <a:buChar char="•"/>
            </a:pPr>
            <a:r>
              <a:rPr lang="en-US" sz="1100" dirty="0" err="1"/>
              <a:t>Fligstein</a:t>
            </a:r>
            <a:r>
              <a:rPr lang="en-US" sz="1100" dirty="0"/>
              <a:t>, N., &amp; Brantley, P. (1992). Bank control, owner control, or organizational dynamics: Who controls the large modern corporation?. </a:t>
            </a:r>
            <a:r>
              <a:rPr lang="en-US" sz="1100" b="1" i="1" dirty="0"/>
              <a:t>American Journal of Sociology</a:t>
            </a:r>
            <a:r>
              <a:rPr lang="en-US" sz="1100" dirty="0"/>
              <a:t>, 98(2), 280-307.</a:t>
            </a:r>
          </a:p>
          <a:p>
            <a:pPr marL="285750" indent="-285750">
              <a:lnSpc>
                <a:spcPct val="100000"/>
              </a:lnSpc>
              <a:spcBef>
                <a:spcPts val="300"/>
              </a:spcBef>
              <a:buFont typeface="Arial" panose="020B0604020202020204" pitchFamily="34" charset="0"/>
              <a:buChar char="•"/>
            </a:pPr>
            <a:r>
              <a:rPr lang="en-US" sz="1100" dirty="0"/>
              <a:t>Gulati, R., &amp; Olivia Wang, L. (2003). Size of the pie and share of the pie: Implications of network embeddedness and business relatedness for value creation and value appropriation in joint ventures. In The governance of relations in markets and organizations (pp. 209-242). Emerald Group Publishing Limited.</a:t>
            </a:r>
          </a:p>
          <a:p>
            <a:pPr marL="285750" indent="-285750">
              <a:lnSpc>
                <a:spcPct val="100000"/>
              </a:lnSpc>
              <a:spcBef>
                <a:spcPts val="300"/>
              </a:spcBef>
              <a:buFont typeface="Arial" panose="020B0604020202020204" pitchFamily="34" charset="0"/>
              <a:buChar char="•"/>
            </a:pPr>
            <a:r>
              <a:rPr lang="en-US" sz="1100" dirty="0"/>
              <a:t>Gulati, R. (1998). Alliances and networks. </a:t>
            </a:r>
            <a:r>
              <a:rPr lang="en-US" sz="1100" b="1" i="1" dirty="0"/>
              <a:t>Strategic management journal</a:t>
            </a:r>
            <a:r>
              <a:rPr lang="en-US" sz="1100" dirty="0"/>
              <a:t>, 19(4), 293-317.</a:t>
            </a:r>
          </a:p>
          <a:p>
            <a:pPr marL="285750" indent="-285750">
              <a:lnSpc>
                <a:spcPct val="100000"/>
              </a:lnSpc>
              <a:spcBef>
                <a:spcPts val="300"/>
              </a:spcBef>
              <a:buFont typeface="Arial" panose="020B0604020202020204" pitchFamily="34" charset="0"/>
              <a:buChar char="•"/>
            </a:pPr>
            <a:r>
              <a:rPr lang="en-US" sz="1100" dirty="0"/>
              <a:t>Hamel, G. (1991). Competition for competence and </a:t>
            </a:r>
            <a:r>
              <a:rPr lang="en-US" sz="1100" dirty="0" err="1"/>
              <a:t>interpartner</a:t>
            </a:r>
            <a:r>
              <a:rPr lang="en-US" sz="1100" dirty="0"/>
              <a:t> learning within international strategic alliances. </a:t>
            </a:r>
            <a:r>
              <a:rPr lang="en-US" sz="1100" b="1" i="1" dirty="0"/>
              <a:t>Strategic management journal</a:t>
            </a:r>
            <a:r>
              <a:rPr lang="en-US" sz="1100" dirty="0"/>
              <a:t>, 12(S1), 83-103.</a:t>
            </a:r>
          </a:p>
          <a:p>
            <a:pPr marL="285750" indent="-285750">
              <a:lnSpc>
                <a:spcPct val="100000"/>
              </a:lnSpc>
              <a:spcBef>
                <a:spcPts val="300"/>
              </a:spcBef>
              <a:buFont typeface="Arial" panose="020B0604020202020204" pitchFamily="34" charset="0"/>
              <a:buChar char="•"/>
            </a:pPr>
            <a:r>
              <a:rPr lang="en-US" sz="1100" dirty="0" err="1"/>
              <a:t>Haunschild</a:t>
            </a:r>
            <a:r>
              <a:rPr lang="en-US" sz="1100" dirty="0"/>
              <a:t>, P. R., &amp; Beckman, C. M. (1998). When do interlocks matter?: Alternate sources of information and interlock influence. </a:t>
            </a:r>
            <a:r>
              <a:rPr lang="en-US" sz="1100" b="1" i="1" dirty="0"/>
              <a:t>Administrative science quarterly</a:t>
            </a:r>
            <a:r>
              <a:rPr lang="en-US" sz="1100" dirty="0"/>
              <a:t>, 815-844.</a:t>
            </a:r>
          </a:p>
          <a:p>
            <a:pPr marL="285750" indent="-285750">
              <a:lnSpc>
                <a:spcPct val="100000"/>
              </a:lnSpc>
              <a:spcBef>
                <a:spcPts val="300"/>
              </a:spcBef>
              <a:buFont typeface="Arial" panose="020B0604020202020204" pitchFamily="34" charset="0"/>
              <a:buChar char="•"/>
            </a:pPr>
            <a:r>
              <a:rPr lang="en-US" sz="1100" dirty="0"/>
              <a:t>Haynes, K. T., &amp; Hillman, A. (2010). The effect of board capital and CEO power on strategic change. </a:t>
            </a:r>
            <a:r>
              <a:rPr lang="en-US" sz="1100" b="1" i="1" dirty="0"/>
              <a:t>Strategic management journal</a:t>
            </a:r>
            <a:r>
              <a:rPr lang="en-US" sz="1100" dirty="0"/>
              <a:t>, 31(11), 1145-1163.</a:t>
            </a:r>
          </a:p>
          <a:p>
            <a:pPr marL="285750" indent="-285750">
              <a:lnSpc>
                <a:spcPct val="100000"/>
              </a:lnSpc>
              <a:spcBef>
                <a:spcPts val="300"/>
              </a:spcBef>
              <a:buFont typeface="Arial" panose="020B0604020202020204" pitchFamily="34" charset="0"/>
              <a:buChar char="•"/>
            </a:pPr>
            <a:r>
              <a:rPr lang="en-US" sz="1100" dirty="0"/>
              <a:t>Gulati, R., &amp; Higgins, M. C. (2003). Which ties matter when? The contingent effects of interorganizational partnerships on IPO success. </a:t>
            </a:r>
            <a:r>
              <a:rPr lang="en-US" sz="1100" b="1" i="1" dirty="0"/>
              <a:t>Strategic management journal</a:t>
            </a:r>
            <a:r>
              <a:rPr lang="en-US" sz="1100" dirty="0"/>
              <a:t>, 24(2), 127-144.</a:t>
            </a:r>
          </a:p>
          <a:p>
            <a:pPr marL="285750" indent="-285750">
              <a:lnSpc>
                <a:spcPct val="100000"/>
              </a:lnSpc>
              <a:spcBef>
                <a:spcPts val="300"/>
              </a:spcBef>
              <a:buFont typeface="Arial" panose="020B0604020202020204" pitchFamily="34" charset="0"/>
              <a:buChar char="•"/>
            </a:pPr>
            <a:r>
              <a:rPr lang="en-US" sz="1100" dirty="0"/>
              <a:t>Hillman, A. J., Withers, M. C., &amp; Collins, B. J. (2009). Resource dependence theory: A review. </a:t>
            </a:r>
            <a:r>
              <a:rPr lang="en-US" sz="1100" b="1" i="1" dirty="0"/>
              <a:t>Journal of management</a:t>
            </a:r>
            <a:r>
              <a:rPr lang="en-US" sz="1100" dirty="0"/>
              <a:t>, 35(6), 1404-1427.</a:t>
            </a:r>
          </a:p>
          <a:p>
            <a:pPr marL="285750" indent="-285750">
              <a:lnSpc>
                <a:spcPct val="100000"/>
              </a:lnSpc>
              <a:spcBef>
                <a:spcPts val="300"/>
              </a:spcBef>
              <a:buFont typeface="Arial" panose="020B0604020202020204" pitchFamily="34" charset="0"/>
              <a:buChar char="•"/>
            </a:pPr>
            <a:r>
              <a:rPr lang="en-US" sz="1100" dirty="0"/>
              <a:t>Jeong, S. H., &amp; Harrison, D. A. (2017). Glass breaking, strategy making, and value creating: Meta-analytic outcomes of women as CEOs and TMT members. </a:t>
            </a:r>
            <a:r>
              <a:rPr lang="en-US" sz="1100" b="1" i="1" dirty="0"/>
              <a:t>Academy of Management Journal</a:t>
            </a:r>
            <a:r>
              <a:rPr lang="en-US" sz="1100" dirty="0"/>
              <a:t>, 60(4), 1219-1252.</a:t>
            </a:r>
          </a:p>
          <a:p>
            <a:pPr marL="285750" indent="-285750">
              <a:lnSpc>
                <a:spcPct val="100000"/>
              </a:lnSpc>
              <a:spcBef>
                <a:spcPts val="300"/>
              </a:spcBef>
              <a:buFont typeface="Arial" panose="020B0604020202020204" pitchFamily="34" charset="0"/>
              <a:buChar char="•"/>
            </a:pPr>
            <a:r>
              <a:rPr lang="en-US" sz="1100" dirty="0" err="1"/>
              <a:t>Jiraporn</a:t>
            </a:r>
            <a:r>
              <a:rPr lang="en-US" sz="1100" dirty="0"/>
              <a:t>, P., Kim, Y. S., &amp; Davidson III, W. N. (2008). Multiple directorships and corporate diversification. </a:t>
            </a:r>
            <a:r>
              <a:rPr lang="en-US" sz="1100" b="1" i="1" dirty="0"/>
              <a:t>Journal of Empirical Finance</a:t>
            </a:r>
            <a:r>
              <a:rPr lang="en-US" sz="1100" dirty="0"/>
              <a:t>, 15(3), 418-435.</a:t>
            </a:r>
          </a:p>
          <a:p>
            <a:pPr marL="285750" indent="-285750">
              <a:lnSpc>
                <a:spcPct val="100000"/>
              </a:lnSpc>
              <a:spcBef>
                <a:spcPts val="300"/>
              </a:spcBef>
              <a:buFont typeface="Arial" panose="020B0604020202020204" pitchFamily="34" charset="0"/>
              <a:buChar char="•"/>
            </a:pPr>
            <a:r>
              <a:rPr lang="en-US" sz="1100" dirty="0"/>
              <a:t>Johnson, G., Scholes, K., &amp; Whittington, R. (2011). </a:t>
            </a:r>
            <a:r>
              <a:rPr lang="en-US" sz="1100" dirty="0" err="1"/>
              <a:t>Strategisches</a:t>
            </a:r>
            <a:r>
              <a:rPr lang="en-US" sz="1100" dirty="0"/>
              <a:t> Management-Eine </a:t>
            </a:r>
            <a:r>
              <a:rPr lang="en-US" sz="1100" dirty="0" err="1"/>
              <a:t>Einführung</a:t>
            </a:r>
            <a:r>
              <a:rPr lang="en-US" sz="1100" dirty="0"/>
              <a:t>: </a:t>
            </a:r>
            <a:r>
              <a:rPr lang="en-US" sz="1100" dirty="0" err="1"/>
              <a:t>Analyse</a:t>
            </a:r>
            <a:r>
              <a:rPr lang="en-US" sz="1100" dirty="0"/>
              <a:t>, </a:t>
            </a:r>
            <a:r>
              <a:rPr lang="en-US" sz="1100" dirty="0" err="1"/>
              <a:t>Entscheidung</a:t>
            </a:r>
            <a:r>
              <a:rPr lang="en-US" sz="1100" dirty="0"/>
              <a:t> und </a:t>
            </a:r>
            <a:r>
              <a:rPr lang="en-US" sz="1100" dirty="0" err="1"/>
              <a:t>Umsetzung</a:t>
            </a:r>
            <a:r>
              <a:rPr lang="en-US" sz="1100" dirty="0"/>
              <a:t>. Pearson Deutschland GmbH.</a:t>
            </a:r>
          </a:p>
          <a:p>
            <a:pPr marL="285750" indent="-285750">
              <a:lnSpc>
                <a:spcPct val="100000"/>
              </a:lnSpc>
              <a:spcBef>
                <a:spcPts val="300"/>
              </a:spcBef>
              <a:buFont typeface="Arial" panose="020B0604020202020204" pitchFamily="34" charset="0"/>
              <a:buChar char="•"/>
            </a:pPr>
            <a:r>
              <a:rPr lang="en-US" sz="1100" dirty="0"/>
              <a:t>Kang, E. (2008). Director interlocks and spillover effects of reputational penalties from financial reporting fraud. </a:t>
            </a:r>
            <a:r>
              <a:rPr lang="en-US" sz="1100" b="1" i="1" dirty="0"/>
              <a:t>Academy of Management Journal</a:t>
            </a:r>
            <a:r>
              <a:rPr lang="en-US" sz="1100" dirty="0"/>
              <a:t>, 51(3), 537-555.</a:t>
            </a:r>
          </a:p>
          <a:p>
            <a:pPr marL="285750" indent="-285750">
              <a:lnSpc>
                <a:spcPct val="100000"/>
              </a:lnSpc>
              <a:spcBef>
                <a:spcPts val="300"/>
              </a:spcBef>
              <a:buFont typeface="Arial" panose="020B0604020202020204" pitchFamily="34" charset="0"/>
              <a:buChar char="•"/>
            </a:pPr>
            <a:r>
              <a:rPr lang="en-US" sz="1100" dirty="0" err="1"/>
              <a:t>Knoben</a:t>
            </a:r>
            <a:r>
              <a:rPr lang="en-US" sz="1100" dirty="0"/>
              <a:t>, J., &amp; Bakker, R. M. (2019). The guppy and the whale: Relational pluralism and start-ups' expropriation dilemma in partnership formation. </a:t>
            </a:r>
            <a:r>
              <a:rPr lang="en-US" sz="1100" b="1" i="1" dirty="0"/>
              <a:t>Journal of Business Venturing</a:t>
            </a:r>
            <a:r>
              <a:rPr lang="en-US" sz="1100" dirty="0"/>
              <a:t>, 34(1), 103-121.</a:t>
            </a:r>
          </a:p>
          <a:p>
            <a:endParaRPr lang="de-DE" sz="1800"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15171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(III)</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a:t>Konstantopoulos, S. (2011). Fixed effects and variance components estimation in three‐level meta‐analysis. </a:t>
            </a:r>
            <a:r>
              <a:rPr lang="en-US" sz="1100" b="1" i="1" dirty="0"/>
              <a:t>Research Synthesis Methods</a:t>
            </a:r>
            <a:r>
              <a:rPr lang="en-US" sz="1100" dirty="0"/>
              <a:t>, 2(1), 61-76.</a:t>
            </a:r>
          </a:p>
          <a:p>
            <a:pPr marL="285750" indent="-285750">
              <a:lnSpc>
                <a:spcPct val="100000"/>
              </a:lnSpc>
              <a:spcBef>
                <a:spcPts val="300"/>
              </a:spcBef>
              <a:buFont typeface="Arial" panose="020B0604020202020204" pitchFamily="34" charset="0"/>
              <a:buChar char="•"/>
            </a:pPr>
            <a:r>
              <a:rPr lang="en-US" sz="1100" dirty="0"/>
              <a:t>Lamb, N. H., &amp; Roundy, P. (2016). The “ties that bind” board interlocks research: A systematic review. </a:t>
            </a:r>
            <a:r>
              <a:rPr lang="en-US" sz="1100" b="1" i="1" dirty="0"/>
              <a:t>Management Research Review</a:t>
            </a:r>
            <a:r>
              <a:rPr lang="en-US" sz="1100" dirty="0"/>
              <a:t>, 39(11), 1516-1542.</a:t>
            </a:r>
          </a:p>
          <a:p>
            <a:pPr marL="285750" indent="-285750">
              <a:lnSpc>
                <a:spcPct val="100000"/>
              </a:lnSpc>
              <a:spcBef>
                <a:spcPts val="300"/>
              </a:spcBef>
              <a:buFont typeface="Arial" panose="020B0604020202020204" pitchFamily="34" charset="0"/>
              <a:buChar char="•"/>
            </a:pPr>
            <a:r>
              <a:rPr lang="en-US" sz="1100" dirty="0"/>
              <a:t>Larsson, R., Bengtsson, L., </a:t>
            </a:r>
            <a:r>
              <a:rPr lang="en-US" sz="1100" dirty="0" err="1"/>
              <a:t>Henriksson</a:t>
            </a:r>
            <a:r>
              <a:rPr lang="en-US" sz="1100" dirty="0"/>
              <a:t>, K., &amp; Sparks, J. (1998). The interorganizational learning dilemma: Collective knowledge development in strategic alliances. </a:t>
            </a:r>
            <a:r>
              <a:rPr lang="en-US" sz="1100" b="1" i="1" dirty="0"/>
              <a:t>Organization science</a:t>
            </a:r>
            <a:r>
              <a:rPr lang="en-US" sz="1100" dirty="0"/>
              <a:t>, 9(3), 285-305.</a:t>
            </a:r>
          </a:p>
          <a:p>
            <a:pPr marL="285750" indent="-285750">
              <a:lnSpc>
                <a:spcPct val="100000"/>
              </a:lnSpc>
              <a:spcBef>
                <a:spcPts val="300"/>
              </a:spcBef>
              <a:buFont typeface="Arial" panose="020B0604020202020204" pitchFamily="34" charset="0"/>
              <a:buChar char="•"/>
            </a:pPr>
            <a:r>
              <a:rPr lang="en-US" sz="1100" dirty="0" err="1"/>
              <a:t>Lavie</a:t>
            </a:r>
            <a:r>
              <a:rPr lang="en-US" sz="1100" dirty="0"/>
              <a:t>, D. (2006). The competitive advantage of interconnected firms: An extension of the resource-based view. </a:t>
            </a:r>
            <a:r>
              <a:rPr lang="en-US" sz="1100" b="1" i="1" dirty="0"/>
              <a:t>Academy of management review</a:t>
            </a:r>
            <a:r>
              <a:rPr lang="en-US" sz="1100" dirty="0"/>
              <a:t>, 31(3), 638-658.</a:t>
            </a:r>
          </a:p>
          <a:p>
            <a:pPr marL="285750" indent="-285750">
              <a:lnSpc>
                <a:spcPct val="100000"/>
              </a:lnSpc>
              <a:spcBef>
                <a:spcPts val="300"/>
              </a:spcBef>
              <a:buFont typeface="Arial" panose="020B0604020202020204" pitchFamily="34" charset="0"/>
              <a:buChar char="•"/>
            </a:pPr>
            <a:r>
              <a:rPr lang="en-US" sz="1100" dirty="0"/>
              <a:t>Li, J., &amp; Ang, J. S. (2000). Quantity versus quality of directors’ time: the effectiveness of directors and number of outside directorships. </a:t>
            </a:r>
            <a:r>
              <a:rPr lang="en-US" sz="1100" b="1" i="1" dirty="0"/>
              <a:t>Managerial Finance</a:t>
            </a:r>
            <a:r>
              <a:rPr lang="en-US" sz="1100" dirty="0"/>
              <a:t>, 26(10), 1-21.</a:t>
            </a:r>
          </a:p>
          <a:p>
            <a:pPr marL="285750" indent="-285750">
              <a:lnSpc>
                <a:spcPct val="100000"/>
              </a:lnSpc>
              <a:spcBef>
                <a:spcPts val="300"/>
              </a:spcBef>
              <a:buFont typeface="Arial" panose="020B0604020202020204" pitchFamily="34" charset="0"/>
              <a:buChar char="•"/>
            </a:pPr>
            <a:r>
              <a:rPr lang="en-US" sz="1100" dirty="0" err="1"/>
              <a:t>Mizruchi</a:t>
            </a:r>
            <a:r>
              <a:rPr lang="en-US" sz="1100" dirty="0"/>
              <a:t>, M. S. (1996). What do interlocks do? An analysis, critique, and assessment of research on interlocking directorates. </a:t>
            </a:r>
            <a:r>
              <a:rPr lang="en-US" sz="1100" b="1" i="1" dirty="0"/>
              <a:t>Annual review of sociology</a:t>
            </a:r>
            <a:r>
              <a:rPr lang="en-US" sz="1100" dirty="0"/>
              <a:t>, 22(1), 271-298.</a:t>
            </a:r>
          </a:p>
          <a:p>
            <a:pPr marL="285750" indent="-285750">
              <a:lnSpc>
                <a:spcPct val="100000"/>
              </a:lnSpc>
              <a:spcBef>
                <a:spcPts val="300"/>
              </a:spcBef>
              <a:buFont typeface="Arial" panose="020B0604020202020204" pitchFamily="34" charset="0"/>
              <a:buChar char="•"/>
            </a:pPr>
            <a:r>
              <a:rPr lang="en-US" sz="1100" dirty="0"/>
              <a:t>Morosini, P., Shane, S., &amp; Singh, H. (1998). National cultural distance and cross-border acquisition performance. </a:t>
            </a:r>
            <a:r>
              <a:rPr lang="en-US" sz="1100" b="1" i="1" dirty="0"/>
              <a:t>Journal of international business studies</a:t>
            </a:r>
            <a:r>
              <a:rPr lang="en-US" sz="1100" dirty="0"/>
              <a:t>, 137-158.</a:t>
            </a:r>
          </a:p>
          <a:p>
            <a:pPr marL="285750" indent="-285750">
              <a:lnSpc>
                <a:spcPct val="100000"/>
              </a:lnSpc>
              <a:spcBef>
                <a:spcPts val="300"/>
              </a:spcBef>
              <a:buFont typeface="Arial" panose="020B0604020202020204" pitchFamily="34" charset="0"/>
              <a:buChar char="•"/>
            </a:pPr>
            <a:r>
              <a:rPr lang="en-US" sz="1100" dirty="0" err="1"/>
              <a:t>Novoselova</a:t>
            </a:r>
            <a:r>
              <a:rPr lang="en-US" sz="1100" dirty="0"/>
              <a:t>, O. A. (2022). What matters for interorganizational connectedness? Locating the drivers of multiplex corporate networks. </a:t>
            </a:r>
            <a:r>
              <a:rPr lang="en-US" sz="1100" b="1" i="1" dirty="0"/>
              <a:t>Strategic Management Journal</a:t>
            </a:r>
            <a:r>
              <a:rPr lang="en-US" sz="1100" dirty="0"/>
              <a:t>, 43(4), 872-899.</a:t>
            </a:r>
          </a:p>
          <a:p>
            <a:pPr marL="285750" indent="-285750">
              <a:lnSpc>
                <a:spcPct val="100000"/>
              </a:lnSpc>
              <a:spcBef>
                <a:spcPts val="300"/>
              </a:spcBef>
              <a:buFont typeface="Arial" panose="020B0604020202020204" pitchFamily="34" charset="0"/>
              <a:buChar char="•"/>
            </a:pPr>
            <a:r>
              <a:rPr lang="en-US" sz="1100" dirty="0"/>
              <a:t>Oort, F. J., &amp; Jak, S. (2016). Maximum likelihood estimation in meta‐analytic structural equation modeling. </a:t>
            </a:r>
            <a:r>
              <a:rPr lang="en-US" sz="1100" b="1" i="1" dirty="0"/>
              <a:t>Research synthesis methods</a:t>
            </a:r>
            <a:r>
              <a:rPr lang="en-US" sz="1100" dirty="0"/>
              <a:t>, 7(2), 156-167.</a:t>
            </a:r>
          </a:p>
          <a:p>
            <a:pPr marL="285750" indent="-285750">
              <a:lnSpc>
                <a:spcPct val="100000"/>
              </a:lnSpc>
              <a:spcBef>
                <a:spcPts val="300"/>
              </a:spcBef>
              <a:buFont typeface="Arial" panose="020B0604020202020204" pitchFamily="34" charset="0"/>
              <a:buChar char="•"/>
            </a:pPr>
            <a:r>
              <a:rPr lang="en-US" sz="1100" dirty="0"/>
              <a:t>Pfeffer, J. (1983). Organizational demography. </a:t>
            </a:r>
            <a:r>
              <a:rPr lang="en-US" sz="1100" b="1" i="1" dirty="0"/>
              <a:t>Research in organizational behavior</a:t>
            </a:r>
            <a:r>
              <a:rPr lang="en-US" sz="1100" dirty="0"/>
              <a:t>.</a:t>
            </a:r>
          </a:p>
          <a:p>
            <a:pPr marL="285750" indent="-285750">
              <a:lnSpc>
                <a:spcPct val="100000"/>
              </a:lnSpc>
              <a:spcBef>
                <a:spcPts val="300"/>
              </a:spcBef>
              <a:buFont typeface="Arial" panose="020B0604020202020204" pitchFamily="34" charset="0"/>
              <a:buChar char="•"/>
            </a:pPr>
            <a:r>
              <a:rPr lang="en-US" sz="1100" dirty="0"/>
              <a:t>Porter, L. W., &amp; Lawler, E. E. (1965). Properties of organization structure in relation to job attitudes and job behavior.</a:t>
            </a:r>
            <a:r>
              <a:rPr lang="en-US" sz="1100" b="1" dirty="0"/>
              <a:t> </a:t>
            </a:r>
            <a:r>
              <a:rPr lang="en-US" sz="1100" b="1" i="1" dirty="0"/>
              <a:t>Psychological Bulletin</a:t>
            </a:r>
            <a:r>
              <a:rPr lang="en-US" sz="1100" dirty="0"/>
              <a:t>, 64(1), 23–51</a:t>
            </a:r>
          </a:p>
          <a:p>
            <a:pPr marL="285750" indent="-285750">
              <a:lnSpc>
                <a:spcPct val="100000"/>
              </a:lnSpc>
              <a:spcBef>
                <a:spcPts val="300"/>
              </a:spcBef>
              <a:buFont typeface="Arial" panose="020B0604020202020204" pitchFamily="34" charset="0"/>
              <a:buChar char="•"/>
            </a:pPr>
            <a:r>
              <a:rPr lang="en-US" sz="1100" dirty="0"/>
              <a:t>Sarala, R. M. (2010). The impact of cultural differences and acculturation factors on post-acquisition conflict. </a:t>
            </a:r>
            <a:r>
              <a:rPr lang="en-US" sz="1100" b="1" i="1" dirty="0"/>
              <a:t>Scandinavian Journal of Management</a:t>
            </a:r>
            <a:r>
              <a:rPr lang="en-US" sz="1100" dirty="0"/>
              <a:t>, 26(1), 38-56.</a:t>
            </a:r>
          </a:p>
          <a:p>
            <a:pPr marL="285750" indent="-285750">
              <a:lnSpc>
                <a:spcPct val="100000"/>
              </a:lnSpc>
              <a:spcBef>
                <a:spcPts val="300"/>
              </a:spcBef>
              <a:buFont typeface="Arial" panose="020B0604020202020204" pitchFamily="34" charset="0"/>
              <a:buChar char="•"/>
            </a:pPr>
            <a:r>
              <a:rPr lang="en-US" sz="1100" dirty="0"/>
              <a:t>Sarala, R. M., </a:t>
            </a:r>
            <a:r>
              <a:rPr lang="en-US" sz="1100" dirty="0" err="1"/>
              <a:t>Junni</a:t>
            </a:r>
            <a:r>
              <a:rPr lang="en-US" sz="1100" dirty="0"/>
              <a:t>, P., Cooper, C. L., &amp; </a:t>
            </a:r>
            <a:r>
              <a:rPr lang="en-US" sz="1100" dirty="0" err="1"/>
              <a:t>Tarba</a:t>
            </a:r>
            <a:r>
              <a:rPr lang="en-US" sz="1100" dirty="0"/>
              <a:t>, S. Y. (2016). A sociocultural perspective on knowledge transfer in mergers and acquisitions. </a:t>
            </a:r>
            <a:r>
              <a:rPr lang="en-US" sz="1100" b="1" i="1" dirty="0"/>
              <a:t>Journal of management</a:t>
            </a:r>
            <a:r>
              <a:rPr lang="en-US" sz="1100" dirty="0"/>
              <a:t>, 42(5), 1230-1249.</a:t>
            </a:r>
          </a:p>
          <a:p>
            <a:pPr marL="285750" indent="-285750">
              <a:lnSpc>
                <a:spcPct val="100000"/>
              </a:lnSpc>
              <a:spcBef>
                <a:spcPts val="300"/>
              </a:spcBef>
              <a:buFont typeface="Arial" panose="020B0604020202020204" pitchFamily="34" charset="0"/>
              <a:buChar char="•"/>
            </a:pPr>
            <a:r>
              <a:rPr lang="en-US" sz="1100" dirty="0" err="1"/>
              <a:t>Shipilov</a:t>
            </a:r>
            <a:r>
              <a:rPr lang="en-US" sz="1100" dirty="0"/>
              <a:t>, A. V., </a:t>
            </a:r>
            <a:r>
              <a:rPr lang="en-US" sz="1100" dirty="0" err="1"/>
              <a:t>Greve</a:t>
            </a:r>
            <a:r>
              <a:rPr lang="en-US" sz="1100" dirty="0"/>
              <a:t>, H. R., &amp; Rowley, T. J. (2010). When do interlocks matter? Institutional logics and the diffusion of multiple corporate governance practices. </a:t>
            </a:r>
            <a:r>
              <a:rPr lang="en-US" sz="1100" b="1" i="1" dirty="0"/>
              <a:t>Academy of Management Journal</a:t>
            </a:r>
            <a:r>
              <a:rPr lang="en-US" sz="1100" dirty="0"/>
              <a:t>, 53(4), 846-864.</a:t>
            </a:r>
          </a:p>
          <a:p>
            <a:pPr marL="285750" indent="-285750">
              <a:lnSpc>
                <a:spcPct val="100000"/>
              </a:lnSpc>
              <a:spcBef>
                <a:spcPts val="300"/>
              </a:spcBef>
              <a:buFont typeface="Arial" panose="020B0604020202020204" pitchFamily="34" charset="0"/>
              <a:buChar char="•"/>
            </a:pPr>
            <a:r>
              <a:rPr lang="en-US" sz="1100" dirty="0"/>
              <a:t>Shropshire, C. (2010). The role of the interlocking director and board receptivity in the diffusion of practices. </a:t>
            </a:r>
            <a:r>
              <a:rPr lang="en-US" sz="1100" b="1" i="1" dirty="0"/>
              <a:t>Academy of Management Review</a:t>
            </a:r>
            <a:r>
              <a:rPr lang="en-US" sz="1100" dirty="0"/>
              <a:t>, 35(2), 246-264.</a:t>
            </a:r>
          </a:p>
          <a:p>
            <a:pPr marL="285750" indent="-285750">
              <a:lnSpc>
                <a:spcPct val="100000"/>
              </a:lnSpc>
              <a:spcBef>
                <a:spcPts val="300"/>
              </a:spcBef>
              <a:buFont typeface="Arial" panose="020B0604020202020204" pitchFamily="34" charset="0"/>
              <a:buChar char="•"/>
            </a:pPr>
            <a:r>
              <a:rPr lang="en-US" sz="1100" dirty="0"/>
              <a:t>Stahl, G. K., &amp; Voigt, A. (2008). Do cultural differences matter in mergers and acquisitions? A tentative model and examination. </a:t>
            </a:r>
            <a:r>
              <a:rPr lang="en-US" sz="1100" b="1" i="1" dirty="0"/>
              <a:t>Organization science</a:t>
            </a:r>
            <a:r>
              <a:rPr lang="en-US" sz="1100" dirty="0"/>
              <a:t>, 19(1), 160-176.</a:t>
            </a:r>
          </a:p>
          <a:p>
            <a:pPr marL="285750" indent="-285750">
              <a:lnSpc>
                <a:spcPct val="100000"/>
              </a:lnSpc>
              <a:spcBef>
                <a:spcPts val="300"/>
              </a:spcBef>
              <a:buFont typeface="Arial" panose="020B0604020202020204" pitchFamily="34" charset="0"/>
              <a:buChar char="•"/>
            </a:pPr>
            <a:r>
              <a:rPr lang="en-US" sz="1100" dirty="0"/>
              <a:t>Strang, D., &amp; Soule, S. A. (1998). Diffusion in organizations and social movements: From hybrid corn to poison pills. </a:t>
            </a:r>
            <a:r>
              <a:rPr lang="en-US" sz="1100" b="1" i="1" dirty="0"/>
              <a:t>Annual review of sociology</a:t>
            </a:r>
            <a:r>
              <a:rPr lang="en-US" sz="1100" dirty="0"/>
              <a:t>, 24(1), 265-290.</a:t>
            </a:r>
          </a:p>
          <a:p>
            <a:endParaRPr lang="de-DE" sz="1800"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248708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46E36A10-6984-1F20-D546-67589218457A}"/>
              </a:ext>
            </a:extLst>
          </p:cNvPr>
          <p:cNvSpPr>
            <a:spLocks noGrp="1"/>
          </p:cNvSpPr>
          <p:nvPr>
            <p:ph type="body" sz="quarter" idx="10"/>
          </p:nvPr>
        </p:nvSpPr>
        <p:spPr/>
        <p:txBody>
          <a:bodyPr/>
          <a:lstStyle/>
          <a:p>
            <a:r>
              <a:rPr lang="de-DE" dirty="0"/>
              <a:t>Bibliographie (IV)</a:t>
            </a:r>
          </a:p>
        </p:txBody>
      </p:sp>
      <p:sp>
        <p:nvSpPr>
          <p:cNvPr id="4" name="Inhaltsplatzhalter 3">
            <a:extLst>
              <a:ext uri="{FF2B5EF4-FFF2-40B4-BE49-F238E27FC236}">
                <a16:creationId xmlns:a16="http://schemas.microsoft.com/office/drawing/2014/main" id="{2C1F1F3B-1FDD-16A0-3B8F-0F1DC721D473}"/>
              </a:ext>
            </a:extLst>
          </p:cNvPr>
          <p:cNvSpPr>
            <a:spLocks noGrp="1"/>
          </p:cNvSpPr>
          <p:nvPr>
            <p:ph sz="quarter" idx="13"/>
          </p:nvPr>
        </p:nvSpPr>
        <p:spPr/>
        <p:txBody>
          <a:bodyPr/>
          <a:lstStyle/>
          <a:p>
            <a:pPr marL="285750" indent="-285750">
              <a:lnSpc>
                <a:spcPct val="100000"/>
              </a:lnSpc>
              <a:spcBef>
                <a:spcPts val="300"/>
              </a:spcBef>
              <a:buFont typeface="Arial" panose="020B0604020202020204" pitchFamily="34" charset="0"/>
              <a:buChar char="•"/>
            </a:pPr>
            <a:r>
              <a:rPr lang="en-US" sz="1100" dirty="0" err="1"/>
              <a:t>Teerikangas</a:t>
            </a:r>
            <a:r>
              <a:rPr lang="en-US" sz="1100" dirty="0"/>
              <a:t>, S., &amp; Very, P. (2006). The culture–performance relationship in M&amp;A: From yes/no to how. </a:t>
            </a:r>
            <a:r>
              <a:rPr lang="en-US" sz="1100" b="1" i="1" dirty="0"/>
              <a:t>British journal of management</a:t>
            </a:r>
            <a:r>
              <a:rPr lang="en-US" sz="1100" dirty="0"/>
              <a:t>, 17(S1), S31-S48.</a:t>
            </a:r>
          </a:p>
          <a:p>
            <a:pPr marL="285750" indent="-285750">
              <a:lnSpc>
                <a:spcPct val="100000"/>
              </a:lnSpc>
              <a:spcBef>
                <a:spcPts val="300"/>
              </a:spcBef>
              <a:buFont typeface="Arial" panose="020B0604020202020204" pitchFamily="34" charset="0"/>
              <a:buChar char="•"/>
            </a:pPr>
            <a:r>
              <a:rPr lang="en-US" sz="1100" dirty="0" err="1"/>
              <a:t>Vaara</a:t>
            </a:r>
            <a:r>
              <a:rPr lang="en-US" sz="1100" dirty="0"/>
              <a:t>, E., Sarala, R., Stahl, G. K., &amp; </a:t>
            </a:r>
            <a:r>
              <a:rPr lang="en-US" sz="1100" dirty="0" err="1"/>
              <a:t>Björkman</a:t>
            </a:r>
            <a:r>
              <a:rPr lang="en-US" sz="1100" dirty="0"/>
              <a:t>, I. (2012). The impact of organizational and national cultural differences on social conflict and knowledge transfer in international acquisitions. </a:t>
            </a:r>
            <a:r>
              <a:rPr lang="en-US" sz="1100" b="1" i="1" dirty="0"/>
              <a:t>Journal of Management Studies</a:t>
            </a:r>
            <a:r>
              <a:rPr lang="en-US" sz="1100" dirty="0"/>
              <a:t>, 49(1), 1-27.</a:t>
            </a:r>
          </a:p>
          <a:p>
            <a:pPr marL="285750" indent="-285750">
              <a:lnSpc>
                <a:spcPct val="100000"/>
              </a:lnSpc>
              <a:spcBef>
                <a:spcPts val="300"/>
              </a:spcBef>
              <a:buFont typeface="Arial" panose="020B0604020202020204" pitchFamily="34" charset="0"/>
              <a:buChar char="•"/>
            </a:pPr>
            <a:r>
              <a:rPr lang="en-US" sz="1100" dirty="0"/>
              <a:t>Zhu, D. H., &amp; Chen, G. (2015). Narcissism, director selection, and risk‐taking spending. </a:t>
            </a:r>
            <a:r>
              <a:rPr lang="en-US" sz="1100" b="1" i="1" dirty="0"/>
              <a:t>Strategic Management Journal</a:t>
            </a:r>
            <a:r>
              <a:rPr lang="en-US" sz="1100" dirty="0"/>
              <a:t>, 36(13), 2075-2098.</a:t>
            </a:r>
          </a:p>
          <a:p>
            <a:endParaRPr lang="de-DE" dirty="0"/>
          </a:p>
        </p:txBody>
      </p:sp>
      <p:sp>
        <p:nvSpPr>
          <p:cNvPr id="2" name="Fußzeilenplatzhalter 1">
            <a:extLst>
              <a:ext uri="{FF2B5EF4-FFF2-40B4-BE49-F238E27FC236}">
                <a16:creationId xmlns:a16="http://schemas.microsoft.com/office/drawing/2014/main" id="{D59DDDD9-A14F-1E45-9B9B-8C5803749615}"/>
              </a:ext>
            </a:extLst>
          </p:cNvPr>
          <p:cNvSpPr>
            <a:spLocks noGrp="1"/>
          </p:cNvSpPr>
          <p:nvPr>
            <p:ph type="ftr" sz="quarter" idx="3"/>
          </p:nvPr>
        </p:nvSpPr>
        <p:spPr/>
        <p:txBody>
          <a:bodyPr/>
          <a:lstStyle/>
          <a:p>
            <a:r>
              <a:rPr lang="de-DE" dirty="0"/>
              <a:t>Anhang</a:t>
            </a:r>
          </a:p>
        </p:txBody>
      </p:sp>
    </p:spTree>
    <p:extLst>
      <p:ext uri="{BB962C8B-B14F-4D97-AF65-F5344CB8AC3E}">
        <p14:creationId xmlns:p14="http://schemas.microsoft.com/office/powerpoint/2010/main" val="335040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20EB8-DA93-DC98-E1AB-506EC567803E}"/>
            </a:ext>
          </a:extLst>
        </p:cNvPr>
        <p:cNvGrpSpPr/>
        <p:nvPr/>
      </p:nvGrpSpPr>
      <p:grpSpPr>
        <a:xfrm>
          <a:off x="0" y="0"/>
          <a:ext cx="0" cy="0"/>
          <a:chOff x="0" y="0"/>
          <a:chExt cx="0" cy="0"/>
        </a:xfrm>
      </p:grpSpPr>
      <p:sp>
        <p:nvSpPr>
          <p:cNvPr id="6" name="Textplatzhalter 5">
            <a:extLst>
              <a:ext uri="{FF2B5EF4-FFF2-40B4-BE49-F238E27FC236}">
                <a16:creationId xmlns:a16="http://schemas.microsoft.com/office/drawing/2014/main" id="{8A68BEDD-496A-C6BC-75D8-92846CCAF4AF}"/>
              </a:ext>
            </a:extLst>
          </p:cNvPr>
          <p:cNvSpPr>
            <a:spLocks noGrp="1"/>
          </p:cNvSpPr>
          <p:nvPr>
            <p:ph type="body" sz="quarter" idx="12"/>
          </p:nvPr>
        </p:nvSpPr>
        <p:spPr/>
        <p:txBody>
          <a:bodyPr/>
          <a:lstStyle/>
          <a:p>
            <a:r>
              <a:rPr lang="en-US" dirty="0"/>
              <a:t>Meeting Room</a:t>
            </a:r>
          </a:p>
        </p:txBody>
      </p:sp>
      <p:sp>
        <p:nvSpPr>
          <p:cNvPr id="2" name="Rectangle 1">
            <a:extLst>
              <a:ext uri="{FF2B5EF4-FFF2-40B4-BE49-F238E27FC236}">
                <a16:creationId xmlns:a16="http://schemas.microsoft.com/office/drawing/2014/main" id="{51C8AF22-0E49-1BCE-937B-26E3FE7464A8}"/>
              </a:ext>
            </a:extLst>
          </p:cNvPr>
          <p:cNvSpPr>
            <a:spLocks noGrp="1" noChangeArrowheads="1"/>
          </p:cNvSpPr>
          <p:nvPr>
            <p:ph type="body" sz="quarter" idx="13"/>
          </p:nvPr>
        </p:nvSpPr>
        <p:spPr bwMode="auto">
          <a:xfrm>
            <a:off x="287338" y="2633663"/>
            <a:ext cx="10945812" cy="2009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https://webconf.hrz.uni-giessen.de/b/ute-2jk-pqr-vfw</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Zugangscode: 686301</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Moderatorencode: </a:t>
            </a:r>
            <a:r>
              <a:rPr kumimoji="0" lang="de-DE" altLang="de-DE" sz="1800" b="0" i="0" u="none" strike="noStrike" cap="none" normalizeH="0" baseline="0" dirty="0" err="1">
                <a:ln>
                  <a:noFill/>
                </a:ln>
                <a:solidFill>
                  <a:srgbClr val="222222"/>
                </a:solidFill>
                <a:effectLst/>
                <a:latin typeface="Arial" panose="020B0604020202020204" pitchFamily="34" charset="0"/>
                <a:cs typeface="Arial" panose="020B0604020202020204" pitchFamily="34" charset="0"/>
              </a:rPr>
              <a:t>truaqh</a:t>
            </a:r>
            <a:endParaRPr kumimoji="0" lang="de-DE" altLang="de-DE"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de-DE" altLang="de-DE" sz="1800" b="0" i="0" u="none" strike="noStrike" cap="none" normalizeH="0" baseline="0" dirty="0">
                <a:ln>
                  <a:noFill/>
                </a:ln>
                <a:solidFill>
                  <a:srgbClr val="222222"/>
                </a:solidFill>
                <a:effectLst/>
                <a:latin typeface="Arial" panose="020B0604020202020204" pitchFamily="34" charset="0"/>
                <a:cs typeface="Arial" panose="020B0604020202020204" pitchFamily="34" charset="0"/>
              </a:rPr>
              <a:t> </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custDataLst>
      <p:tags r:id="rId1"/>
    </p:custDataLst>
    <p:extLst>
      <p:ext uri="{BB962C8B-B14F-4D97-AF65-F5344CB8AC3E}">
        <p14:creationId xmlns:p14="http://schemas.microsoft.com/office/powerpoint/2010/main" val="241778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2"/>
            </p:custDataLst>
            <p:extLst>
              <p:ext uri="{D42A27DB-BD31-4B8C-83A1-F6EECF244321}">
                <p14:modId xmlns:p14="http://schemas.microsoft.com/office/powerpoint/2010/main" val="8277161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Folie" r:id="rId5" imgW="270" imgH="270" progId="TCLayout.ActiveDocument.1">
                  <p:embed/>
                </p:oleObj>
              </mc:Choice>
              <mc:Fallback>
                <p:oleObj name="think-cell Folie" r:id="rId5" imgW="270" imgH="270" progId="TCLayout.ActiveDocument.1">
                  <p:embed/>
                  <p:pic>
                    <p:nvPicPr>
                      <p:cNvPr id="2" name="Objek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platzhalter 2"/>
          <p:cNvSpPr>
            <a:spLocks noGrp="1"/>
          </p:cNvSpPr>
          <p:nvPr>
            <p:ph type="body" sz="quarter" idx="10"/>
          </p:nvPr>
        </p:nvSpPr>
        <p:spPr/>
        <p:txBody>
          <a:bodyPr/>
          <a:lstStyle/>
          <a:p>
            <a:r>
              <a:rPr lang="de-DE" dirty="0"/>
              <a:t>Gegensätzliche </a:t>
            </a:r>
            <a:r>
              <a:rPr lang="de-DE" dirty="0">
                <a:solidFill>
                  <a:schemeClr val="accent1"/>
                </a:solidFill>
              </a:rPr>
              <a:t>theoretische Erwartungen </a:t>
            </a:r>
            <a:r>
              <a:rPr lang="de-DE" dirty="0"/>
              <a:t>und empirische Befunde zur Wirkung von Board </a:t>
            </a:r>
            <a:r>
              <a:rPr lang="de-DE" dirty="0" err="1"/>
              <a:t>Interlocks</a:t>
            </a:r>
            <a:r>
              <a:rPr lang="de-DE" dirty="0"/>
              <a:t> offenbaren eine </a:t>
            </a:r>
            <a:r>
              <a:rPr lang="de-DE" dirty="0">
                <a:solidFill>
                  <a:schemeClr val="accent1"/>
                </a:solidFill>
              </a:rPr>
              <a:t>Forschungslücke</a:t>
            </a:r>
          </a:p>
        </p:txBody>
      </p:sp>
      <p:sp>
        <p:nvSpPr>
          <p:cNvPr id="4" name="Inhaltsplatzhalter 3"/>
          <p:cNvSpPr>
            <a:spLocks noGrp="1"/>
          </p:cNvSpPr>
          <p:nvPr>
            <p:ph sz="quarter" idx="13"/>
          </p:nvPr>
        </p:nvSpPr>
        <p:spPr>
          <a:xfrm>
            <a:off x="287999" y="1995261"/>
            <a:ext cx="5401601" cy="2789595"/>
          </a:xfrm>
        </p:spPr>
        <p:txBody>
          <a:bodyPr tIns="72000" rIns="72000" bIns="72000"/>
          <a:lstStyle/>
          <a:p>
            <a:pPr lvl="1">
              <a:spcBef>
                <a:spcPts val="1800"/>
              </a:spcBef>
            </a:pPr>
            <a:r>
              <a:rPr lang="de-DE" dirty="0"/>
              <a:t>Bieten </a:t>
            </a:r>
            <a:r>
              <a:rPr lang="de-DE" b="1" dirty="0"/>
              <a:t>Zugang zu</a:t>
            </a:r>
            <a:r>
              <a:rPr lang="de-DE" dirty="0"/>
              <a:t> vielfältigen und einzigartigen </a:t>
            </a:r>
            <a:r>
              <a:rPr lang="de-DE" b="1" dirty="0"/>
              <a:t>Ressourcen</a:t>
            </a:r>
            <a:r>
              <a:rPr lang="de-DE" dirty="0"/>
              <a:t> </a:t>
            </a:r>
            <a:r>
              <a:rPr lang="en-US" sz="1050" dirty="0">
                <a:solidFill>
                  <a:srgbClr val="E6E6E6"/>
                </a:solidFill>
              </a:rPr>
              <a:t>(</a:t>
            </a:r>
            <a:r>
              <a:rPr lang="en-US" sz="1050" dirty="0" err="1">
                <a:solidFill>
                  <a:srgbClr val="E6E6E6"/>
                </a:solidFill>
              </a:rPr>
              <a:t>Haunschild</a:t>
            </a:r>
            <a:r>
              <a:rPr lang="en-US" sz="1050" dirty="0">
                <a:solidFill>
                  <a:srgbClr val="E6E6E6"/>
                </a:solidFill>
              </a:rPr>
              <a:t> &amp; Beckman, 1998)</a:t>
            </a:r>
          </a:p>
          <a:p>
            <a:pPr lvl="1">
              <a:spcBef>
                <a:spcPts val="1800"/>
              </a:spcBef>
              <a:buClr>
                <a:srgbClr val="122769"/>
              </a:buClr>
            </a:pPr>
            <a:r>
              <a:rPr lang="de-DE" dirty="0"/>
              <a:t>Erleichtern die </a:t>
            </a:r>
            <a:r>
              <a:rPr lang="de-DE" b="1" dirty="0"/>
              <a:t>Verbreitung von Strategien </a:t>
            </a:r>
            <a:br>
              <a:rPr lang="de-DE" dirty="0"/>
            </a:br>
            <a:r>
              <a:rPr lang="en-US" sz="1000" dirty="0">
                <a:solidFill>
                  <a:srgbClr val="E6E6E6"/>
                </a:solidFill>
              </a:rPr>
              <a:t>(Davis, 1991; Strang &amp; Soule, 1998) </a:t>
            </a:r>
            <a:endParaRPr lang="en-US" sz="1050" dirty="0">
              <a:solidFill>
                <a:srgbClr val="E6E6E6"/>
              </a:solidFill>
            </a:endParaRPr>
          </a:p>
          <a:p>
            <a:pPr lvl="1">
              <a:spcBef>
                <a:spcPts val="1800"/>
              </a:spcBef>
            </a:pPr>
            <a:r>
              <a:rPr lang="en-US" dirty="0" err="1"/>
              <a:t>Fördern</a:t>
            </a:r>
            <a:r>
              <a:rPr lang="en-US" dirty="0"/>
              <a:t> </a:t>
            </a:r>
            <a:r>
              <a:rPr lang="en-US" b="1" dirty="0" err="1"/>
              <a:t>Lernprozesse</a:t>
            </a:r>
            <a:br>
              <a:rPr lang="en-US" dirty="0"/>
            </a:br>
            <a:r>
              <a:rPr lang="en-US" sz="1000" dirty="0">
                <a:solidFill>
                  <a:srgbClr val="E6E6E6"/>
                </a:solidFill>
              </a:rPr>
              <a:t>(Beckman &amp; </a:t>
            </a:r>
            <a:r>
              <a:rPr lang="en-US" sz="1000" dirty="0" err="1">
                <a:solidFill>
                  <a:srgbClr val="E6E6E6"/>
                </a:solidFill>
              </a:rPr>
              <a:t>Haunschild</a:t>
            </a:r>
            <a:r>
              <a:rPr lang="en-US" sz="1000" dirty="0">
                <a:solidFill>
                  <a:srgbClr val="E6E6E6"/>
                </a:solidFill>
              </a:rPr>
              <a:t>, 2002)</a:t>
            </a:r>
          </a:p>
          <a:p>
            <a:pPr lvl="1">
              <a:spcBef>
                <a:spcPts val="1800"/>
              </a:spcBef>
            </a:pPr>
            <a:r>
              <a:rPr lang="de-DE" dirty="0"/>
              <a:t>Signalisieren </a:t>
            </a:r>
            <a:r>
              <a:rPr lang="de-DE" b="1" dirty="0"/>
              <a:t>Unternehmensqualität</a:t>
            </a:r>
            <a:br>
              <a:rPr lang="de-DE" dirty="0"/>
            </a:br>
            <a:r>
              <a:rPr lang="en-US" sz="1000" dirty="0">
                <a:solidFill>
                  <a:srgbClr val="E6E6E6"/>
                </a:solidFill>
              </a:rPr>
              <a:t>(</a:t>
            </a:r>
            <a:r>
              <a:rPr lang="en-US" sz="1000" dirty="0" err="1">
                <a:solidFill>
                  <a:srgbClr val="E6E6E6"/>
                </a:solidFill>
              </a:rPr>
              <a:t>Certo</a:t>
            </a:r>
            <a:r>
              <a:rPr lang="en-US" sz="1000" dirty="0">
                <a:solidFill>
                  <a:srgbClr val="E6E6E6"/>
                </a:solidFill>
              </a:rPr>
              <a:t>, 2003; Higgins &amp; Gulati, 2003; Kang, 2008)</a:t>
            </a:r>
          </a:p>
          <a:p>
            <a:pPr lvl="1">
              <a:spcBef>
                <a:spcPts val="1800"/>
              </a:spcBef>
            </a:pPr>
            <a:endParaRPr lang="en-US" dirty="0"/>
          </a:p>
        </p:txBody>
      </p:sp>
      <p:sp>
        <p:nvSpPr>
          <p:cNvPr id="5" name="Inhaltsplatzhalter 4"/>
          <p:cNvSpPr>
            <a:spLocks noGrp="1"/>
          </p:cNvSpPr>
          <p:nvPr>
            <p:ph sz="quarter" idx="14"/>
          </p:nvPr>
        </p:nvSpPr>
        <p:spPr>
          <a:xfrm>
            <a:off x="5832475" y="1995261"/>
            <a:ext cx="5401601" cy="2789595"/>
          </a:xfrm>
        </p:spPr>
        <p:txBody>
          <a:bodyPr tIns="72000" rIns="72000" bIns="72000"/>
          <a:lstStyle/>
          <a:p>
            <a:pPr lvl="1">
              <a:spcBef>
                <a:spcPts val="1800"/>
              </a:spcBef>
            </a:pPr>
            <a:r>
              <a:rPr lang="de-DE" dirty="0"/>
              <a:t>Verringern die Fähigkeit zur </a:t>
            </a:r>
            <a:r>
              <a:rPr lang="de-DE" b="1" dirty="0"/>
              <a:t>effektiven Überwachung</a:t>
            </a:r>
            <a:br>
              <a:rPr lang="de-DE" dirty="0"/>
            </a:br>
            <a:r>
              <a:rPr lang="de-DE" sz="1000" dirty="0">
                <a:solidFill>
                  <a:srgbClr val="E6E6E6"/>
                </a:solidFill>
              </a:rPr>
              <a:t>(Core et al., 1999; Li &amp; Ang, 2000)</a:t>
            </a:r>
          </a:p>
          <a:p>
            <a:pPr lvl="1">
              <a:spcBef>
                <a:spcPts val="1800"/>
              </a:spcBef>
            </a:pPr>
            <a:r>
              <a:rPr lang="de-DE" dirty="0"/>
              <a:t>Negativer Zusammenhang mit </a:t>
            </a:r>
            <a:r>
              <a:rPr lang="de-DE" b="1" dirty="0"/>
              <a:t>Corporate-</a:t>
            </a:r>
            <a:r>
              <a:rPr lang="de-DE" b="1" dirty="0" err="1"/>
              <a:t>Governance</a:t>
            </a:r>
            <a:r>
              <a:rPr lang="de-DE" b="1" dirty="0"/>
              <a:t>-Qualität</a:t>
            </a:r>
            <a:br>
              <a:rPr lang="de-DE" dirty="0"/>
            </a:br>
            <a:r>
              <a:rPr lang="de-DE" sz="1000" dirty="0">
                <a:solidFill>
                  <a:srgbClr val="E6E6E6"/>
                </a:solidFill>
              </a:rPr>
              <a:t>(Fich &amp; </a:t>
            </a:r>
            <a:r>
              <a:rPr lang="de-DE" sz="1000" dirty="0" err="1">
                <a:solidFill>
                  <a:srgbClr val="E6E6E6"/>
                </a:solidFill>
              </a:rPr>
              <a:t>Shivdasani</a:t>
            </a:r>
            <a:r>
              <a:rPr lang="de-DE" sz="1000" dirty="0">
                <a:solidFill>
                  <a:srgbClr val="E6E6E6"/>
                </a:solidFill>
              </a:rPr>
              <a:t>, 2006)</a:t>
            </a:r>
          </a:p>
          <a:p>
            <a:pPr lvl="1">
              <a:spcBef>
                <a:spcPts val="1800"/>
              </a:spcBef>
            </a:pPr>
            <a:r>
              <a:rPr lang="de-DE" b="1" dirty="0"/>
              <a:t>Ermöglichen Absprachen </a:t>
            </a:r>
            <a:r>
              <a:rPr lang="de-DE" dirty="0"/>
              <a:t>und wettbewerbswidriges Verhalten</a:t>
            </a:r>
            <a:br>
              <a:rPr lang="de-DE" dirty="0"/>
            </a:br>
            <a:r>
              <a:rPr lang="de-DE" sz="1000" dirty="0">
                <a:solidFill>
                  <a:srgbClr val="E6E6E6"/>
                </a:solidFill>
              </a:rPr>
              <a:t>(</a:t>
            </a:r>
            <a:r>
              <a:rPr lang="de-DE" sz="1000" dirty="0" err="1">
                <a:solidFill>
                  <a:srgbClr val="E6E6E6"/>
                </a:solidFill>
              </a:rPr>
              <a:t>Mizruchi</a:t>
            </a:r>
            <a:r>
              <a:rPr lang="de-DE" sz="1000" dirty="0">
                <a:solidFill>
                  <a:srgbClr val="E6E6E6"/>
                </a:solidFill>
              </a:rPr>
              <a:t>, 1996)</a:t>
            </a:r>
          </a:p>
          <a:p>
            <a:pPr lvl="1">
              <a:spcBef>
                <a:spcPts val="1800"/>
              </a:spcBef>
            </a:pPr>
            <a:r>
              <a:rPr lang="en-US" dirty="0" err="1"/>
              <a:t>Begünstigen</a:t>
            </a:r>
            <a:r>
              <a:rPr lang="en-US" dirty="0"/>
              <a:t> </a:t>
            </a:r>
            <a:r>
              <a:rPr lang="en-US" dirty="0" err="1"/>
              <a:t>Entwicklung</a:t>
            </a:r>
            <a:r>
              <a:rPr lang="en-US" dirty="0"/>
              <a:t> </a:t>
            </a:r>
            <a:r>
              <a:rPr lang="en-US" dirty="0" err="1"/>
              <a:t>einer</a:t>
            </a:r>
            <a:r>
              <a:rPr lang="en-US" dirty="0"/>
              <a:t> </a:t>
            </a:r>
            <a:r>
              <a:rPr lang="en-US" b="1" dirty="0" err="1"/>
              <a:t>Unternehmenselite</a:t>
            </a:r>
            <a:br>
              <a:rPr lang="en-US" dirty="0"/>
            </a:br>
            <a:r>
              <a:rPr lang="en-US" sz="1000" dirty="0">
                <a:solidFill>
                  <a:srgbClr val="E6E6E6"/>
                </a:solidFill>
              </a:rPr>
              <a:t>(Carroll, 2010; Porter, 1965)</a:t>
            </a:r>
          </a:p>
        </p:txBody>
      </p:sp>
      <p:sp>
        <p:nvSpPr>
          <p:cNvPr id="6" name="Fußzeilenplatzhalter 5"/>
          <p:cNvSpPr>
            <a:spLocks noGrp="1"/>
          </p:cNvSpPr>
          <p:nvPr>
            <p:ph type="ftr" sz="quarter" idx="3"/>
          </p:nvPr>
        </p:nvSpPr>
        <p:spPr/>
        <p:txBody>
          <a:bodyPr/>
          <a:lstStyle/>
          <a:p>
            <a:r>
              <a:rPr lang="de-DE" dirty="0"/>
              <a:t>Artikel 1: Corporate Networks</a:t>
            </a:r>
          </a:p>
        </p:txBody>
      </p:sp>
      <p:grpSp>
        <p:nvGrpSpPr>
          <p:cNvPr id="12" name="Gruppieren 11">
            <a:extLst>
              <a:ext uri="{FF2B5EF4-FFF2-40B4-BE49-F238E27FC236}">
                <a16:creationId xmlns:a16="http://schemas.microsoft.com/office/drawing/2014/main" id="{E6D83517-1C80-4352-82D1-33D173FC8B7B}"/>
              </a:ext>
            </a:extLst>
          </p:cNvPr>
          <p:cNvGrpSpPr/>
          <p:nvPr/>
        </p:nvGrpSpPr>
        <p:grpSpPr>
          <a:xfrm>
            <a:off x="283237" y="1577118"/>
            <a:ext cx="10984078" cy="435600"/>
            <a:chOff x="283237" y="1577118"/>
            <a:chExt cx="10984078" cy="435600"/>
          </a:xfrm>
        </p:grpSpPr>
        <p:sp>
          <p:nvSpPr>
            <p:cNvPr id="8" name="Rectangle 5"/>
            <p:cNvSpPr>
              <a:spLocks noChangeArrowheads="1"/>
            </p:cNvSpPr>
            <p:nvPr/>
          </p:nvSpPr>
          <p:spPr bwMode="auto">
            <a:xfrm>
              <a:off x="283237" y="1590529"/>
              <a:ext cx="5250790" cy="360000"/>
            </a:xfrm>
            <a:prstGeom prst="rect">
              <a:avLst/>
            </a:prstGeom>
            <a:solidFill>
              <a:srgbClr val="122769"/>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solidFill>
                    <a:schemeClr val="bg1"/>
                  </a:solidFill>
                  <a:cs typeface="Arial"/>
                </a:rPr>
                <a:t>Resource-dependence Perspective</a:t>
              </a:r>
            </a:p>
          </p:txBody>
        </p:sp>
        <p:sp>
          <p:nvSpPr>
            <p:cNvPr id="9" name="Rectangle 5"/>
            <p:cNvSpPr>
              <a:spLocks noChangeArrowheads="1"/>
            </p:cNvSpPr>
            <p:nvPr/>
          </p:nvSpPr>
          <p:spPr bwMode="auto">
            <a:xfrm>
              <a:off x="5832475" y="1590529"/>
              <a:ext cx="5269684" cy="360000"/>
            </a:xfrm>
            <a:prstGeom prst="rect">
              <a:avLst/>
            </a:prstGeom>
            <a:solidFill>
              <a:schemeClr val="bg2"/>
            </a:solidFill>
            <a:ln w="12700" algn="ctr">
              <a:noFill/>
              <a:miter lim="800000"/>
              <a:headEnd/>
              <a:tailEnd/>
            </a:ln>
            <a:effectLst/>
          </p:spPr>
          <p:txBody>
            <a:bodyPr wrap="square" lIns="108000" tIns="72000" rIns="72000" bIns="72000" anchor="ctr">
              <a:noAutofit/>
            </a:bodyPr>
            <a:lstStyle/>
            <a:p>
              <a:pPr>
                <a:lnSpc>
                  <a:spcPct val="104000"/>
                </a:lnSpc>
              </a:pPr>
              <a:r>
                <a:rPr lang="en-US" sz="1600" b="1" dirty="0">
                  <a:cs typeface="Arial"/>
                </a:rPr>
                <a:t>Agency Perspective</a:t>
              </a:r>
            </a:p>
          </p:txBody>
        </p:sp>
        <p:grpSp>
          <p:nvGrpSpPr>
            <p:cNvPr id="18" name="Gruppieren 43"/>
            <p:cNvGrpSpPr/>
            <p:nvPr/>
          </p:nvGrpSpPr>
          <p:grpSpPr>
            <a:xfrm>
              <a:off x="5339437" y="1577118"/>
              <a:ext cx="435600" cy="435600"/>
              <a:chOff x="3783166" y="3300407"/>
              <a:chExt cx="514934" cy="514934"/>
            </a:xfrm>
          </p:grpSpPr>
          <p:sp>
            <p:nvSpPr>
              <p:cNvPr id="19" name="Ellipse 44"/>
              <p:cNvSpPr/>
              <p:nvPr/>
            </p:nvSpPr>
            <p:spPr bwMode="gray">
              <a:xfrm>
                <a:off x="3783166" y="3300407"/>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en-US" sz="1600">
                  <a:cs typeface="Arial Unicode MS"/>
                </a:endParaRPr>
              </a:p>
            </p:txBody>
          </p:sp>
          <p:sp>
            <p:nvSpPr>
              <p:cNvPr id="20" name="Freihandform 19"/>
              <p:cNvSpPr>
                <a:spLocks noChangeArrowheads="1"/>
              </p:cNvSpPr>
              <p:nvPr/>
            </p:nvSpPr>
            <p:spPr bwMode="gray">
              <a:xfrm>
                <a:off x="3828028" y="3345269"/>
                <a:ext cx="425210" cy="425210"/>
              </a:xfrm>
              <a:custGeom>
                <a:avLst/>
                <a:gdLst>
                  <a:gd name="connsiteX0" fmla="*/ 559361 w 1117772"/>
                  <a:gd name="connsiteY0" fmla="*/ 204080 h 1117772"/>
                  <a:gd name="connsiteX1" fmla="*/ 508064 w 1117772"/>
                  <a:gd name="connsiteY1" fmla="*/ 254495 h 1117772"/>
                  <a:gd name="connsiteX2" fmla="*/ 508064 w 1117772"/>
                  <a:gd name="connsiteY2" fmla="*/ 508472 h 1117772"/>
                  <a:gd name="connsiteX3" fmla="*/ 255377 w 1117772"/>
                  <a:gd name="connsiteY3" fmla="*/ 508472 h 1117772"/>
                  <a:gd name="connsiteX4" fmla="*/ 204080 w 1117772"/>
                  <a:gd name="connsiteY4" fmla="*/ 558887 h 1117772"/>
                  <a:gd name="connsiteX5" fmla="*/ 255377 w 1117772"/>
                  <a:gd name="connsiteY5" fmla="*/ 609301 h 1117772"/>
                  <a:gd name="connsiteX6" fmla="*/ 508064 w 1117772"/>
                  <a:gd name="connsiteY6" fmla="*/ 609301 h 1117772"/>
                  <a:gd name="connsiteX7" fmla="*/ 508064 w 1117772"/>
                  <a:gd name="connsiteY7" fmla="*/ 863278 h 1117772"/>
                  <a:gd name="connsiteX8" fmla="*/ 559361 w 1117772"/>
                  <a:gd name="connsiteY8" fmla="*/ 913693 h 1117772"/>
                  <a:gd name="connsiteX9" fmla="*/ 609709 w 1117772"/>
                  <a:gd name="connsiteY9" fmla="*/ 863278 h 1117772"/>
                  <a:gd name="connsiteX10" fmla="*/ 609709 w 1117772"/>
                  <a:gd name="connsiteY10" fmla="*/ 609301 h 1117772"/>
                  <a:gd name="connsiteX11" fmla="*/ 863346 w 1117772"/>
                  <a:gd name="connsiteY11" fmla="*/ 609301 h 1117772"/>
                  <a:gd name="connsiteX12" fmla="*/ 913693 w 1117772"/>
                  <a:gd name="connsiteY12" fmla="*/ 558887 h 1117772"/>
                  <a:gd name="connsiteX13" fmla="*/ 863346 w 1117772"/>
                  <a:gd name="connsiteY13" fmla="*/ 508472 h 1117772"/>
                  <a:gd name="connsiteX14" fmla="*/ 609709 w 1117772"/>
                  <a:gd name="connsiteY14" fmla="*/ 508472 h 1117772"/>
                  <a:gd name="connsiteX15" fmla="*/ 609709 w 1117772"/>
                  <a:gd name="connsiteY15" fmla="*/ 254495 h 1117772"/>
                  <a:gd name="connsiteX16" fmla="*/ 559361 w 1117772"/>
                  <a:gd name="connsiteY16" fmla="*/ 204080 h 1117772"/>
                  <a:gd name="connsiteX17" fmla="*/ 558886 w 1117772"/>
                  <a:gd name="connsiteY17" fmla="*/ 0 h 1117772"/>
                  <a:gd name="connsiteX18" fmla="*/ 1117772 w 1117772"/>
                  <a:gd name="connsiteY18" fmla="*/ 558886 h 1117772"/>
                  <a:gd name="connsiteX19" fmla="*/ 558886 w 1117772"/>
                  <a:gd name="connsiteY19" fmla="*/ 1117772 h 1117772"/>
                  <a:gd name="connsiteX20" fmla="*/ 0 w 1117772"/>
                  <a:gd name="connsiteY20" fmla="*/ 558886 h 1117772"/>
                  <a:gd name="connsiteX21" fmla="*/ 558886 w 1117772"/>
                  <a:gd name="connsiteY2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17772" h="1117772">
                    <a:moveTo>
                      <a:pt x="559361" y="204080"/>
                    </a:moveTo>
                    <a:cubicBezTo>
                      <a:pt x="530863" y="204080"/>
                      <a:pt x="508064" y="226909"/>
                      <a:pt x="508064" y="254495"/>
                    </a:cubicBezTo>
                    <a:cubicBezTo>
                      <a:pt x="508064" y="508472"/>
                      <a:pt x="508064" y="508472"/>
                      <a:pt x="508064" y="508472"/>
                    </a:cubicBezTo>
                    <a:cubicBezTo>
                      <a:pt x="255377" y="508472"/>
                      <a:pt x="255377" y="508472"/>
                      <a:pt x="255377" y="508472"/>
                    </a:cubicBezTo>
                    <a:cubicBezTo>
                      <a:pt x="226879" y="508472"/>
                      <a:pt x="204080" y="531301"/>
                      <a:pt x="204080" y="558887"/>
                    </a:cubicBezTo>
                    <a:cubicBezTo>
                      <a:pt x="204080" y="586472"/>
                      <a:pt x="226879" y="609301"/>
                      <a:pt x="255377" y="609301"/>
                    </a:cubicBezTo>
                    <a:cubicBezTo>
                      <a:pt x="508064" y="609301"/>
                      <a:pt x="508064" y="609301"/>
                      <a:pt x="508064" y="609301"/>
                    </a:cubicBezTo>
                    <a:cubicBezTo>
                      <a:pt x="508064" y="863278"/>
                      <a:pt x="508064" y="863278"/>
                      <a:pt x="508064" y="863278"/>
                    </a:cubicBezTo>
                    <a:cubicBezTo>
                      <a:pt x="508064" y="890864"/>
                      <a:pt x="530863" y="913693"/>
                      <a:pt x="559361" y="913693"/>
                    </a:cubicBezTo>
                    <a:cubicBezTo>
                      <a:pt x="586910" y="913693"/>
                      <a:pt x="609709" y="890864"/>
                      <a:pt x="609709" y="863278"/>
                    </a:cubicBezTo>
                    <a:cubicBezTo>
                      <a:pt x="609709" y="609301"/>
                      <a:pt x="609709" y="609301"/>
                      <a:pt x="609709" y="609301"/>
                    </a:cubicBezTo>
                    <a:cubicBezTo>
                      <a:pt x="863346" y="609301"/>
                      <a:pt x="863346" y="609301"/>
                      <a:pt x="863346" y="609301"/>
                    </a:cubicBezTo>
                    <a:cubicBezTo>
                      <a:pt x="890894" y="609301"/>
                      <a:pt x="913693" y="586472"/>
                      <a:pt x="913693" y="558887"/>
                    </a:cubicBezTo>
                    <a:cubicBezTo>
                      <a:pt x="913693" y="531301"/>
                      <a:pt x="890894" y="508472"/>
                      <a:pt x="863346" y="508472"/>
                    </a:cubicBezTo>
                    <a:cubicBezTo>
                      <a:pt x="609709" y="508472"/>
                      <a:pt x="609709" y="508472"/>
                      <a:pt x="609709" y="508472"/>
                    </a:cubicBezTo>
                    <a:cubicBezTo>
                      <a:pt x="609709" y="254495"/>
                      <a:pt x="609709" y="254495"/>
                      <a:pt x="609709" y="254495"/>
                    </a:cubicBezTo>
                    <a:cubicBezTo>
                      <a:pt x="609709" y="226909"/>
                      <a:pt x="586910" y="204080"/>
                      <a:pt x="559361" y="2040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chemeClr val="tx1"/>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en-US">
                  <a:solidFill>
                    <a:srgbClr val="FFFFFF"/>
                  </a:solidFill>
                  <a:latin typeface="TeleGrotesk Headline Ultra" pitchFamily="2" charset="0"/>
                  <a:ea typeface="Arial Unicode MS"/>
                  <a:cs typeface="Arial Unicode MS"/>
                </a:endParaRPr>
              </a:p>
            </p:txBody>
          </p:sp>
        </p:grpSp>
        <p:grpSp>
          <p:nvGrpSpPr>
            <p:cNvPr id="15" name="Gruppieren 40"/>
            <p:cNvGrpSpPr/>
            <p:nvPr/>
          </p:nvGrpSpPr>
          <p:grpSpPr>
            <a:xfrm>
              <a:off x="10831715" y="1577118"/>
              <a:ext cx="435600" cy="435600"/>
              <a:chOff x="4476751" y="3255546"/>
              <a:chExt cx="514934" cy="514934"/>
            </a:xfrm>
          </p:grpSpPr>
          <p:sp>
            <p:nvSpPr>
              <p:cNvPr id="16" name="Ellipse 41"/>
              <p:cNvSpPr/>
              <p:nvPr/>
            </p:nvSpPr>
            <p:spPr bwMode="gray">
              <a:xfrm>
                <a:off x="4476751" y="3255546"/>
                <a:ext cx="514934" cy="514934"/>
              </a:xfrm>
              <a:prstGeom prst="ellipse">
                <a:avLst/>
              </a:prstGeom>
              <a:solidFill>
                <a:schemeClr val="bg1"/>
              </a:solidFill>
              <a:ln w="19050" algn="ctr">
                <a:noFill/>
                <a:miter lim="800000"/>
                <a:headEnd/>
                <a:tailEnd/>
              </a:ln>
              <a:effectLst/>
            </p:spPr>
            <p:txBody>
              <a:bodyPr lIns="72000" tIns="0" rIns="72000" bIns="36000" rtlCol="0" anchor="ctr"/>
              <a:lstStyle/>
              <a:p>
                <a:pPr indent="2880" algn="ctr" defTabSz="414765" fontAlgn="base">
                  <a:lnSpc>
                    <a:spcPct val="104000"/>
                  </a:lnSpc>
                  <a:spcBef>
                    <a:spcPct val="25000"/>
                  </a:spcBef>
                  <a:spcAft>
                    <a:spcPct val="0"/>
                  </a:spcAft>
                  <a:buClr>
                    <a:srgbClr val="E20074"/>
                  </a:buClr>
                  <a:buSzPct val="75000"/>
                </a:pPr>
                <a:endParaRPr lang="en-US" sz="1600">
                  <a:cs typeface="Arial Unicode MS"/>
                </a:endParaRPr>
              </a:p>
            </p:txBody>
          </p:sp>
          <p:sp>
            <p:nvSpPr>
              <p:cNvPr id="17" name="Freihandform 16"/>
              <p:cNvSpPr>
                <a:spLocks noChangeArrowheads="1"/>
              </p:cNvSpPr>
              <p:nvPr/>
            </p:nvSpPr>
            <p:spPr bwMode="gray">
              <a:xfrm>
                <a:off x="4521612" y="3300407"/>
                <a:ext cx="425210" cy="425210"/>
              </a:xfrm>
              <a:custGeom>
                <a:avLst/>
                <a:gdLst>
                  <a:gd name="connsiteX0" fmla="*/ 255377 w 1117772"/>
                  <a:gd name="connsiteY0" fmla="*/ 508880 h 1117772"/>
                  <a:gd name="connsiteX1" fmla="*/ 204080 w 1117772"/>
                  <a:gd name="connsiteY1" fmla="*/ 558887 h 1117772"/>
                  <a:gd name="connsiteX2" fmla="*/ 255377 w 1117772"/>
                  <a:gd name="connsiteY2" fmla="*/ 608893 h 1117772"/>
                  <a:gd name="connsiteX3" fmla="*/ 863345 w 1117772"/>
                  <a:gd name="connsiteY3" fmla="*/ 608893 h 1117772"/>
                  <a:gd name="connsiteX4" fmla="*/ 913692 w 1117772"/>
                  <a:gd name="connsiteY4" fmla="*/ 558887 h 1117772"/>
                  <a:gd name="connsiteX5" fmla="*/ 863345 w 1117772"/>
                  <a:gd name="connsiteY5" fmla="*/ 508880 h 1117772"/>
                  <a:gd name="connsiteX6" fmla="*/ 255377 w 1117772"/>
                  <a:gd name="connsiteY6" fmla="*/ 508880 h 1117772"/>
                  <a:gd name="connsiteX7" fmla="*/ 558886 w 1117772"/>
                  <a:gd name="connsiteY7" fmla="*/ 0 h 1117772"/>
                  <a:gd name="connsiteX8" fmla="*/ 1117772 w 1117772"/>
                  <a:gd name="connsiteY8" fmla="*/ 558886 h 1117772"/>
                  <a:gd name="connsiteX9" fmla="*/ 558886 w 1117772"/>
                  <a:gd name="connsiteY9" fmla="*/ 1117772 h 1117772"/>
                  <a:gd name="connsiteX10" fmla="*/ 0 w 1117772"/>
                  <a:gd name="connsiteY10" fmla="*/ 558886 h 1117772"/>
                  <a:gd name="connsiteX11" fmla="*/ 558886 w 1117772"/>
                  <a:gd name="connsiteY11" fmla="*/ 0 h 111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7772" h="1117772">
                    <a:moveTo>
                      <a:pt x="255377" y="508880"/>
                    </a:moveTo>
                    <a:cubicBezTo>
                      <a:pt x="226879" y="508880"/>
                      <a:pt x="204080" y="531525"/>
                      <a:pt x="204080" y="558887"/>
                    </a:cubicBezTo>
                    <a:cubicBezTo>
                      <a:pt x="204080" y="586249"/>
                      <a:pt x="226879" y="608893"/>
                      <a:pt x="255377" y="608893"/>
                    </a:cubicBezTo>
                    <a:cubicBezTo>
                      <a:pt x="863345" y="608893"/>
                      <a:pt x="863345" y="608893"/>
                      <a:pt x="863345" y="608893"/>
                    </a:cubicBezTo>
                    <a:cubicBezTo>
                      <a:pt x="890893" y="608893"/>
                      <a:pt x="913692" y="586249"/>
                      <a:pt x="913692" y="558887"/>
                    </a:cubicBezTo>
                    <a:cubicBezTo>
                      <a:pt x="913692" y="531525"/>
                      <a:pt x="890893" y="508880"/>
                      <a:pt x="863345" y="508880"/>
                    </a:cubicBezTo>
                    <a:cubicBezTo>
                      <a:pt x="255377" y="508880"/>
                      <a:pt x="255377" y="508880"/>
                      <a:pt x="255377" y="508880"/>
                    </a:cubicBezTo>
                    <a:close/>
                    <a:moveTo>
                      <a:pt x="558886" y="0"/>
                    </a:moveTo>
                    <a:cubicBezTo>
                      <a:pt x="867550" y="0"/>
                      <a:pt x="1117772" y="250222"/>
                      <a:pt x="1117772" y="558886"/>
                    </a:cubicBezTo>
                    <a:cubicBezTo>
                      <a:pt x="1117772" y="867550"/>
                      <a:pt x="867550" y="1117772"/>
                      <a:pt x="558886" y="1117772"/>
                    </a:cubicBezTo>
                    <a:cubicBezTo>
                      <a:pt x="250222" y="1117772"/>
                      <a:pt x="0" y="867550"/>
                      <a:pt x="0" y="558886"/>
                    </a:cubicBezTo>
                    <a:cubicBezTo>
                      <a:pt x="0" y="250222"/>
                      <a:pt x="250222" y="0"/>
                      <a:pt x="558886" y="0"/>
                    </a:cubicBezTo>
                    <a:close/>
                  </a:path>
                </a:pathLst>
              </a:custGeom>
              <a:solidFill>
                <a:srgbClr val="D0D0D0"/>
              </a:solidFill>
              <a:ln w="6350" algn="ctr">
                <a:noFill/>
                <a:round/>
                <a:headEnd/>
                <a:tailEnd/>
              </a:ln>
              <a:effectLst/>
            </p:spPr>
            <p:txBody>
              <a:bodyPr wrap="square" lIns="72000" tIns="72000" rIns="72000" bIns="72000" anchor="ctr">
                <a:noAutofit/>
              </a:bodyPr>
              <a:lstStyle/>
              <a:p>
                <a:pPr algn="ctr" defTabSz="829361">
                  <a:lnSpc>
                    <a:spcPct val="90000"/>
                  </a:lnSpc>
                  <a:spcBef>
                    <a:spcPct val="0"/>
                  </a:spcBef>
                </a:pPr>
                <a:endParaRPr lang="en-US">
                  <a:solidFill>
                    <a:srgbClr val="FFFFFF"/>
                  </a:solidFill>
                  <a:latin typeface="TeleGrotesk Headline Ultra" pitchFamily="2" charset="0"/>
                  <a:ea typeface="Arial Unicode MS"/>
                  <a:cs typeface="Arial Unicode MS"/>
                </a:endParaRPr>
              </a:p>
            </p:txBody>
          </p:sp>
        </p:grpSp>
      </p:grpSp>
      <p:grpSp>
        <p:nvGrpSpPr>
          <p:cNvPr id="13" name="Gruppieren 12">
            <a:extLst>
              <a:ext uri="{FF2B5EF4-FFF2-40B4-BE49-F238E27FC236}">
                <a16:creationId xmlns:a16="http://schemas.microsoft.com/office/drawing/2014/main" id="{2DFBC178-6AA7-71EC-7873-6D7956666442}"/>
              </a:ext>
            </a:extLst>
          </p:cNvPr>
          <p:cNvGrpSpPr/>
          <p:nvPr/>
        </p:nvGrpSpPr>
        <p:grpSpPr>
          <a:xfrm>
            <a:off x="289818" y="4959807"/>
            <a:ext cx="5393200" cy="866317"/>
            <a:chOff x="289818" y="4959807"/>
            <a:chExt cx="5393200" cy="866317"/>
          </a:xfrm>
        </p:grpSpPr>
        <p:sp>
          <p:nvSpPr>
            <p:cNvPr id="7" name="AutoShape 9">
              <a:extLst>
                <a:ext uri="{FF2B5EF4-FFF2-40B4-BE49-F238E27FC236}">
                  <a16:creationId xmlns:a16="http://schemas.microsoft.com/office/drawing/2014/main" id="{A96CFA69-E572-6009-4509-F6E350C5F368}"/>
                </a:ext>
              </a:extLst>
            </p:cNvPr>
            <p:cNvSpPr>
              <a:spLocks noChangeArrowheads="1"/>
            </p:cNvSpPr>
            <p:nvPr/>
          </p:nvSpPr>
          <p:spPr bwMode="auto">
            <a:xfrm rot="10800000">
              <a:off x="1975741" y="4959807"/>
              <a:ext cx="2021353" cy="219496"/>
            </a:xfrm>
            <a:prstGeom prst="triangle">
              <a:avLst>
                <a:gd name="adj" fmla="val 50000"/>
              </a:avLst>
            </a:prstGeom>
            <a:solidFill>
              <a:schemeClr val="tx1"/>
            </a:solidFill>
            <a:ln w="9525">
              <a:noFill/>
              <a:miter lim="800000"/>
              <a:headEnd/>
              <a:tailEnd/>
            </a:ln>
            <a:effectLst/>
          </p:spPr>
          <p:txBody>
            <a:bodyPr wrap="none" lIns="82936" tIns="41468" rIns="82936" bIns="41468" anchor="ctr"/>
            <a:lstStyle/>
            <a:p>
              <a:endParaRPr lang="en-US"/>
            </a:p>
          </p:txBody>
        </p:sp>
        <p:sp>
          <p:nvSpPr>
            <p:cNvPr id="11" name="Rechteck 10">
              <a:extLst>
                <a:ext uri="{FF2B5EF4-FFF2-40B4-BE49-F238E27FC236}">
                  <a16:creationId xmlns:a16="http://schemas.microsoft.com/office/drawing/2014/main" id="{2131CB2E-109F-D369-E250-96A5F0AA0B6B}"/>
                </a:ext>
              </a:extLst>
            </p:cNvPr>
            <p:cNvSpPr/>
            <p:nvPr/>
          </p:nvSpPr>
          <p:spPr bwMode="gray">
            <a:xfrm>
              <a:off x="289819" y="5354255"/>
              <a:ext cx="5393199" cy="471869"/>
            </a:xfrm>
            <a:prstGeom prst="rect">
              <a:avLst/>
            </a:prstGeom>
            <a:solidFill>
              <a:schemeClr val="tx1"/>
            </a:solidFill>
            <a:ln w="19050" algn="ctr">
              <a:solidFill>
                <a:srgbClr val="122769"/>
              </a:solidFill>
              <a:miter lim="800000"/>
              <a:headEnd/>
              <a:tailEnd/>
            </a:ln>
            <a:effectLst/>
          </p:spPr>
          <p:txBody>
            <a:bodyPr wrap="square" lIns="97956" tIns="97956" rIns="97956" bIns="97956" rtlCol="0" anchor="ctr" anchorCtr="0">
              <a:noAutofit/>
            </a:bodyPr>
            <a:lstStyle/>
            <a:p>
              <a:pPr algn="ctr" defTabSz="414765" fontAlgn="base">
                <a:lnSpc>
                  <a:spcPct val="90000"/>
                </a:lnSpc>
                <a:buClr>
                  <a:srgbClr val="E20074"/>
                </a:buClr>
                <a:buSzPct val="75000"/>
              </a:pPr>
              <a:endParaRPr lang="de-DE" b="1" dirty="0">
                <a:solidFill>
                  <a:schemeClr val="bg1"/>
                </a:solidFill>
                <a:cs typeface="Arial"/>
              </a:endParaRPr>
            </a:p>
          </p:txBody>
        </p:sp>
        <p:sp>
          <p:nvSpPr>
            <p:cNvPr id="14" name="Rechteck 13">
              <a:extLst>
                <a:ext uri="{FF2B5EF4-FFF2-40B4-BE49-F238E27FC236}">
                  <a16:creationId xmlns:a16="http://schemas.microsoft.com/office/drawing/2014/main" id="{BF18AA07-A533-4DED-9930-B5A98A1D2DF1}"/>
                </a:ext>
              </a:extLst>
            </p:cNvPr>
            <p:cNvSpPr/>
            <p:nvPr/>
          </p:nvSpPr>
          <p:spPr>
            <a:xfrm>
              <a:off x="289818" y="5367288"/>
              <a:ext cx="5393200" cy="430887"/>
            </a:xfrm>
            <a:prstGeom prst="rect">
              <a:avLst/>
            </a:prstGeom>
          </p:spPr>
          <p:txBody>
            <a:bodyPr wrap="square" lIns="0" tIns="0" rIns="0" bIns="0">
              <a:noAutofit/>
            </a:bodyPr>
            <a:lstStyle/>
            <a:p>
              <a:pPr marL="0" lvl="1" algn="ctr">
                <a:spcBef>
                  <a:spcPts val="600"/>
                </a:spcBef>
              </a:pPr>
              <a:r>
                <a:rPr lang="en-US" b="1" dirty="0" err="1">
                  <a:solidFill>
                    <a:schemeClr val="bg1"/>
                  </a:solidFill>
                </a:rPr>
                <a:t>Positiver</a:t>
              </a:r>
              <a:r>
                <a:rPr lang="en-US" b="1" dirty="0">
                  <a:solidFill>
                    <a:schemeClr val="bg1"/>
                  </a:solidFill>
                </a:rPr>
                <a:t> </a:t>
              </a:r>
              <a:r>
                <a:rPr lang="en-US" b="1" dirty="0" err="1">
                  <a:solidFill>
                    <a:schemeClr val="bg1"/>
                  </a:solidFill>
                </a:rPr>
                <a:t>Einfluss</a:t>
              </a:r>
              <a:r>
                <a:rPr lang="en-US" b="1" dirty="0">
                  <a:solidFill>
                    <a:schemeClr val="bg1"/>
                  </a:solidFill>
                </a:rPr>
                <a:t> auf </a:t>
              </a:r>
              <a:r>
                <a:rPr lang="en-US" b="1" dirty="0" err="1">
                  <a:solidFill>
                    <a:schemeClr val="bg1"/>
                  </a:solidFill>
                </a:rPr>
                <a:t>Unternehmenserfolg</a:t>
              </a:r>
              <a:br>
                <a:rPr lang="en-US" dirty="0">
                  <a:solidFill>
                    <a:schemeClr val="bg1"/>
                  </a:solidFill>
                </a:rPr>
              </a:br>
              <a:r>
                <a:rPr lang="en-US" sz="1000" dirty="0">
                  <a:solidFill>
                    <a:schemeClr val="bg1"/>
                  </a:solidFill>
                </a:rPr>
                <a:t>(e.g., Davis &amp; Cobb, 2010; Hillman et al., 2009; Pfeffer, 1983)</a:t>
              </a:r>
            </a:p>
          </p:txBody>
        </p:sp>
      </p:grpSp>
      <p:grpSp>
        <p:nvGrpSpPr>
          <p:cNvPr id="24" name="Gruppieren 23">
            <a:extLst>
              <a:ext uri="{FF2B5EF4-FFF2-40B4-BE49-F238E27FC236}">
                <a16:creationId xmlns:a16="http://schemas.microsoft.com/office/drawing/2014/main" id="{A309CF38-8E75-90BB-19CB-17476B22CD5A}"/>
              </a:ext>
            </a:extLst>
          </p:cNvPr>
          <p:cNvGrpSpPr/>
          <p:nvPr/>
        </p:nvGrpSpPr>
        <p:grpSpPr>
          <a:xfrm>
            <a:off x="5832475" y="4959807"/>
            <a:ext cx="5393199" cy="866317"/>
            <a:chOff x="5832475" y="4959807"/>
            <a:chExt cx="5393199" cy="866317"/>
          </a:xfrm>
        </p:grpSpPr>
        <p:sp>
          <p:nvSpPr>
            <p:cNvPr id="10" name="AutoShape 9">
              <a:extLst>
                <a:ext uri="{FF2B5EF4-FFF2-40B4-BE49-F238E27FC236}">
                  <a16:creationId xmlns:a16="http://schemas.microsoft.com/office/drawing/2014/main" id="{2CBEB285-EF9E-EBA6-7B26-76680063CBD8}"/>
                </a:ext>
              </a:extLst>
            </p:cNvPr>
            <p:cNvSpPr>
              <a:spLocks noChangeArrowheads="1"/>
            </p:cNvSpPr>
            <p:nvPr/>
          </p:nvSpPr>
          <p:spPr bwMode="auto">
            <a:xfrm rot="10800000">
              <a:off x="7518397" y="4959807"/>
              <a:ext cx="2021353" cy="219496"/>
            </a:xfrm>
            <a:prstGeom prst="triangle">
              <a:avLst>
                <a:gd name="adj" fmla="val 50000"/>
              </a:avLst>
            </a:prstGeom>
            <a:solidFill>
              <a:schemeClr val="bg2"/>
            </a:solidFill>
            <a:ln w="9525">
              <a:solidFill>
                <a:schemeClr val="bg2"/>
              </a:solidFill>
              <a:miter lim="800000"/>
              <a:headEnd/>
              <a:tailEnd/>
            </a:ln>
            <a:effectLst/>
          </p:spPr>
          <p:txBody>
            <a:bodyPr wrap="none" lIns="82936" tIns="41468" rIns="82936" bIns="41468" anchor="ctr"/>
            <a:lstStyle/>
            <a:p>
              <a:endParaRPr lang="en-US"/>
            </a:p>
          </p:txBody>
        </p:sp>
        <p:sp>
          <p:nvSpPr>
            <p:cNvPr id="29" name="Rechteck 28">
              <a:extLst>
                <a:ext uri="{FF2B5EF4-FFF2-40B4-BE49-F238E27FC236}">
                  <a16:creationId xmlns:a16="http://schemas.microsoft.com/office/drawing/2014/main" id="{C9DC5393-FC47-4950-AE28-F1931A447C5E}"/>
                </a:ext>
              </a:extLst>
            </p:cNvPr>
            <p:cNvSpPr/>
            <p:nvPr/>
          </p:nvSpPr>
          <p:spPr bwMode="gray">
            <a:xfrm>
              <a:off x="5832475" y="5354255"/>
              <a:ext cx="5393199" cy="471869"/>
            </a:xfrm>
            <a:prstGeom prst="rect">
              <a:avLst/>
            </a:prstGeom>
            <a:solidFill>
              <a:schemeClr val="bg2"/>
            </a:solidFill>
            <a:ln w="19050" algn="ctr">
              <a:solidFill>
                <a:schemeClr val="bg2"/>
              </a:solidFill>
              <a:miter lim="800000"/>
              <a:headEnd/>
              <a:tailEnd/>
            </a:ln>
            <a:effectLst/>
          </p:spPr>
          <p:txBody>
            <a:bodyPr wrap="square" lIns="97956" tIns="97956" rIns="97956" bIns="97956" rtlCol="0" anchor="ctr" anchorCtr="0">
              <a:noAutofit/>
            </a:bodyPr>
            <a:lstStyle/>
            <a:p>
              <a:pPr algn="ctr" defTabSz="414765" fontAlgn="base">
                <a:lnSpc>
                  <a:spcPct val="90000"/>
                </a:lnSpc>
                <a:buClr>
                  <a:srgbClr val="E20074"/>
                </a:buClr>
                <a:buSzPct val="75000"/>
              </a:pPr>
              <a:endParaRPr lang="de-DE" b="1" dirty="0">
                <a:solidFill>
                  <a:schemeClr val="bg1"/>
                </a:solidFill>
                <a:cs typeface="Arial"/>
              </a:endParaRPr>
            </a:p>
          </p:txBody>
        </p:sp>
        <p:sp>
          <p:nvSpPr>
            <p:cNvPr id="21" name="Rechteck 20">
              <a:extLst>
                <a:ext uri="{FF2B5EF4-FFF2-40B4-BE49-F238E27FC236}">
                  <a16:creationId xmlns:a16="http://schemas.microsoft.com/office/drawing/2014/main" id="{F4FE1F92-FC3E-4FBC-9A50-0CF29230C058}"/>
                </a:ext>
              </a:extLst>
            </p:cNvPr>
            <p:cNvSpPr/>
            <p:nvPr/>
          </p:nvSpPr>
          <p:spPr>
            <a:xfrm>
              <a:off x="5832475" y="5374746"/>
              <a:ext cx="5393199" cy="430887"/>
            </a:xfrm>
            <a:prstGeom prst="rect">
              <a:avLst/>
            </a:prstGeom>
            <a:solidFill>
              <a:schemeClr val="bg2"/>
            </a:solidFill>
            <a:ln>
              <a:solidFill>
                <a:schemeClr val="bg2"/>
              </a:solidFill>
            </a:ln>
          </p:spPr>
          <p:txBody>
            <a:bodyPr wrap="square" lIns="0" tIns="0" rIns="0" bIns="0">
              <a:spAutoFit/>
            </a:bodyPr>
            <a:lstStyle/>
            <a:p>
              <a:pPr marL="0" lvl="1" algn="ctr">
                <a:spcBef>
                  <a:spcPts val="600"/>
                </a:spcBef>
              </a:pPr>
              <a:r>
                <a:rPr lang="en-US" b="1" dirty="0" err="1"/>
                <a:t>Negativer</a:t>
              </a:r>
              <a:r>
                <a:rPr lang="en-US" b="1" dirty="0"/>
                <a:t> </a:t>
              </a:r>
              <a:r>
                <a:rPr lang="en-US" b="1" dirty="0" err="1"/>
                <a:t>Einfluss</a:t>
              </a:r>
              <a:r>
                <a:rPr lang="en-US" b="1" dirty="0"/>
                <a:t> auf </a:t>
              </a:r>
              <a:r>
                <a:rPr lang="en-US" b="1" dirty="0" err="1"/>
                <a:t>Unternehmenserfolg</a:t>
              </a:r>
              <a:br>
                <a:rPr lang="en-US" b="1" dirty="0"/>
              </a:br>
              <a:r>
                <a:rPr lang="en-US" sz="1000" dirty="0"/>
                <a:t>(e.g. </a:t>
              </a:r>
              <a:r>
                <a:rPr lang="en-US" sz="1000" dirty="0" err="1"/>
                <a:t>Fich</a:t>
              </a:r>
              <a:r>
                <a:rPr lang="en-US" sz="1000" dirty="0"/>
                <a:t> &amp; </a:t>
              </a:r>
              <a:r>
                <a:rPr lang="en-US" sz="1000" dirty="0" err="1"/>
                <a:t>Shivdasani</a:t>
              </a:r>
              <a:r>
                <a:rPr lang="en-US" sz="1000" dirty="0"/>
                <a:t>, 2006; </a:t>
              </a:r>
              <a:r>
                <a:rPr lang="en-US" sz="1000" dirty="0" err="1"/>
                <a:t>Fligstein</a:t>
              </a:r>
              <a:r>
                <a:rPr lang="en-US" sz="1000" dirty="0"/>
                <a:t> &amp; Brantley, 1992; </a:t>
              </a:r>
              <a:r>
                <a:rPr lang="en-US" sz="1000" dirty="0" err="1"/>
                <a:t>Jiraporn</a:t>
              </a:r>
              <a:r>
                <a:rPr lang="en-US" sz="1000" dirty="0"/>
                <a:t>, Kim, &amp; Davidson, 2008)</a:t>
              </a:r>
            </a:p>
          </p:txBody>
        </p:sp>
      </p:grpSp>
    </p:spTree>
    <p:custDataLst>
      <p:tags r:id="rId1"/>
    </p:custDataLst>
    <p:extLst>
      <p:ext uri="{BB962C8B-B14F-4D97-AF65-F5344CB8AC3E}">
        <p14:creationId xmlns:p14="http://schemas.microsoft.com/office/powerpoint/2010/main" val="85461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215"/>
  <p:tag name="ARTICULATE_PROJECT_OPEN" val="0"/>
  <p:tag name="EE4P_STYLE_ID" val="82074e5e-502d-4cad-a1ca-118cac54e4af"/>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t.MpSyo4ckevS2H_636qM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LFWWwa9wWkOYNgpdOBfMt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ZPD3pn220WennEZINqAr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l5XIIeJpWkqPharb9OAM3g"/>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tecon_Master">
  <a:themeElements>
    <a:clrScheme name="Detecon">
      <a:dk1>
        <a:srgbClr val="122769"/>
      </a:dk1>
      <a:lt1>
        <a:srgbClr val="FFFFFF"/>
      </a:lt1>
      <a:dk2>
        <a:srgbClr val="262626"/>
      </a:dk2>
      <a:lt2>
        <a:srgbClr val="D0D0D0"/>
      </a:lt2>
      <a:accent1>
        <a:srgbClr val="FF9A1E"/>
      </a:accent1>
      <a:accent2>
        <a:srgbClr val="FFD329"/>
      </a:accent2>
      <a:accent3>
        <a:srgbClr val="BFCB44"/>
      </a:accent3>
      <a:accent4>
        <a:srgbClr val="1BADA2"/>
      </a:accent4>
      <a:accent5>
        <a:srgbClr val="53BAF2"/>
      </a:accent5>
      <a:accent6>
        <a:srgbClr val="1063AD"/>
      </a:accent6>
      <a:hlink>
        <a:srgbClr val="529AD6"/>
      </a:hlink>
      <a:folHlink>
        <a:srgbClr val="7ECBF5"/>
      </a:folHlink>
    </a:clrScheme>
    <a:fontScheme name="Deteco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0D0D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Gelb Hell">
      <a:srgbClr val="FFDE5D"/>
    </a:custClr>
    <a:custClr name="Gelb Dunkel">
      <a:srgbClr val="DBAD39"/>
    </a:custClr>
    <a:custClr name="Orange Hell">
      <a:srgbClr val="FFB356"/>
    </a:custClr>
    <a:custClr name="Orange Dunkel">
      <a:srgbClr val="D48936"/>
    </a:custClr>
    <a:custClr name="Hellblau Hell">
      <a:srgbClr val="7ECBF5"/>
    </a:custClr>
    <a:custClr name="Hellblau Dunkel">
      <a:srgbClr val="317CB3"/>
    </a:custClr>
    <a:custClr name="Dunkelblau Hell">
      <a:srgbClr val="529AD6"/>
    </a:custClr>
    <a:custClr name="Dunkelblau Dunkel">
      <a:srgbClr val="235482"/>
    </a:custClr>
    <a:custClr name="Petrol Hell">
      <a:srgbClr val="65C8C0"/>
    </a:custClr>
    <a:custClr name="Petrol Dunkel">
      <a:srgbClr val="218076"/>
    </a:custClr>
    <a:custClr name="Grün Hell">
      <a:srgbClr val="CFD873"/>
    </a:custClr>
    <a:custClr name="Grün Dunkel">
      <a:srgbClr val="889130"/>
    </a:custClr>
    <a:custClr name="Schwarz">
      <a:srgbClr val="000000"/>
    </a:custClr>
    <a:custClr name="Grau 38">
      <a:srgbClr val="262626"/>
    </a:custClr>
    <a:custClr name="Grau 5">
      <a:srgbClr val="4B4B4B"/>
    </a:custClr>
    <a:custClr name="Grau 3">
      <a:srgbClr val="6C6C6C"/>
    </a:custClr>
    <a:custClr name="Grau 2">
      <a:srgbClr val="7C7C7C"/>
    </a:custClr>
    <a:custClr name="Grau 1">
      <a:srgbClr val="A4A4A4"/>
    </a:custClr>
    <a:custClr name="Grau 6">
      <a:srgbClr val="D0D0D0"/>
    </a:custClr>
    <a:custClr name="Grau 230">
      <a:srgbClr val="E6E6E6"/>
    </a:custClr>
    <a:custClr name="Grau 4">
      <a:srgbClr val="EDEDED"/>
    </a:custClr>
  </a:custClrLst>
  <a:extLst>
    <a:ext uri="{05A4C25C-085E-4340-85A3-A5531E510DB2}">
      <thm15:themeFamily xmlns:thm15="http://schemas.microsoft.com/office/thememl/2012/main" name="Chartpool_16_9.potx" id="{C5E3102A-9C5F-44AA-9D33-C51A34F5183E}" vid="{71FDB1C6-9DD1-4751-8688-D004E3E79215}"/>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Chartpool_16_9</Template>
  <TotalTime>0</TotalTime>
  <Words>10615</Words>
  <Application>Microsoft Office PowerPoint</Application>
  <PresentationFormat>Benutzerdefiniert</PresentationFormat>
  <Paragraphs>1198</Paragraphs>
  <Slides>87</Slides>
  <Notes>9</Notes>
  <HiddenSlides>19</HiddenSlides>
  <MMClips>0</MMClips>
  <ScaleCrop>false</ScaleCrop>
  <HeadingPairs>
    <vt:vector size="8" baseType="variant">
      <vt:variant>
        <vt:lpstr>Verwendete Schriftarten</vt:lpstr>
      </vt:variant>
      <vt:variant>
        <vt:i4>8</vt:i4>
      </vt:variant>
      <vt:variant>
        <vt:lpstr>Design</vt:lpstr>
      </vt:variant>
      <vt:variant>
        <vt:i4>1</vt:i4>
      </vt:variant>
      <vt:variant>
        <vt:lpstr>Eingebettete OLE-Server</vt:lpstr>
      </vt:variant>
      <vt:variant>
        <vt:i4>1</vt:i4>
      </vt:variant>
      <vt:variant>
        <vt:lpstr>Folientitel</vt:lpstr>
      </vt:variant>
      <vt:variant>
        <vt:i4>87</vt:i4>
      </vt:variant>
    </vt:vector>
  </HeadingPairs>
  <TitlesOfParts>
    <vt:vector size="97" baseType="lpstr">
      <vt:lpstr>Arial</vt:lpstr>
      <vt:lpstr>Arial Unicode MS</vt:lpstr>
      <vt:lpstr>Calibri</vt:lpstr>
      <vt:lpstr>TeleGrotesk Headline Ultra</vt:lpstr>
      <vt:lpstr>Tele-GroteskFet</vt:lpstr>
      <vt:lpstr>Times New Roman</vt:lpstr>
      <vt:lpstr>Wingdings</vt:lpstr>
      <vt:lpstr>Wingdings 2</vt:lpstr>
      <vt:lpstr>Detecon_Master</vt:lpstr>
      <vt:lpstr>think-cell Folie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Detecon International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Szymon Lis</dc:creator>
  <cp:lastModifiedBy>Marius Brede</cp:lastModifiedBy>
  <cp:revision>316</cp:revision>
  <cp:lastPrinted>2016-06-10T11:44:35Z</cp:lastPrinted>
  <dcterms:created xsi:type="dcterms:W3CDTF">2018-12-14T14:39:20Z</dcterms:created>
  <dcterms:modified xsi:type="dcterms:W3CDTF">2025-03-27T22:51:37Z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320EAEFB-FF5B-4D33-8A95-6753C11B132A</vt:lpwstr>
  </property>
  <property fmtid="{D5CDD505-2E9C-101B-9397-08002B2CF9AE}" pid="3" name="ArticulatePath">
    <vt:lpwstr>Detecon_PPT_Template_16-9_EN_05_Slidepool</vt:lpwstr>
  </property>
</Properties>
</file>